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</p:sldMasterIdLst>
  <p:notesMasterIdLst>
    <p:notesMasterId r:id="rId15"/>
  </p:notesMasterIdLst>
  <p:sldIdLst>
    <p:sldId id="293" r:id="rId3"/>
    <p:sldId id="477" r:id="rId4"/>
    <p:sldId id="478" r:id="rId5"/>
    <p:sldId id="487" r:id="rId6"/>
    <p:sldId id="488" r:id="rId7"/>
    <p:sldId id="489" r:id="rId8"/>
    <p:sldId id="490" r:id="rId9"/>
    <p:sldId id="491" r:id="rId10"/>
    <p:sldId id="492" r:id="rId11"/>
    <p:sldId id="493" r:id="rId12"/>
    <p:sldId id="494" r:id="rId13"/>
    <p:sldId id="49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D5A5"/>
    <a:srgbClr val="465B10"/>
    <a:srgbClr val="B7D8EB"/>
    <a:srgbClr val="EECA5C"/>
    <a:srgbClr val="FFFFCC"/>
    <a:srgbClr val="FFCC66"/>
    <a:srgbClr val="66FF66"/>
    <a:srgbClr val="DA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72" autoAdjust="0"/>
    <p:restoredTop sz="94660" autoAdjust="0"/>
  </p:normalViewPr>
  <p:slideViewPr>
    <p:cSldViewPr>
      <p:cViewPr>
        <p:scale>
          <a:sx n="66" d="100"/>
          <a:sy n="66" d="100"/>
        </p:scale>
        <p:origin x="-162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35F06B-CF1C-4DD3-80C0-A259A0D9E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05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mtClean="0"/>
              <a:t>Human Resources Management 12e</a:t>
            </a:r>
            <a:br>
              <a:rPr lang="en-US" smtClean="0"/>
            </a:br>
            <a:r>
              <a:rPr lang="en-US" smtClean="0"/>
              <a:t>Gary Dessler</a:t>
            </a:r>
          </a:p>
        </p:txBody>
      </p:sp>
      <p:sp>
        <p:nvSpPr>
          <p:cNvPr id="30723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900"/>
              <a:t>Copyright © 2011 Pearson Education, Inc. publishing as Prentice Hall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30724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900"/>
              <a:t>5</a:t>
            </a:r>
            <a:r>
              <a:rPr lang="en-US" sz="900">
                <a:cs typeface="Arial" charset="0"/>
              </a:rPr>
              <a:t>–</a:t>
            </a:r>
            <a:fld id="{63A7E35E-28AB-4A80-96CF-F54C989DA881}" type="slidenum">
              <a:rPr lang="en-US" sz="900"/>
              <a:pPr eaLnBrk="1" hangingPunct="1"/>
              <a:t>2</a:t>
            </a:fld>
            <a:endParaRPr lang="en-US" sz="900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mtClean="0"/>
              <a:t>Human Resources Management 12e</a:t>
            </a:r>
            <a:br>
              <a:rPr lang="en-US" smtClean="0"/>
            </a:br>
            <a:r>
              <a:rPr lang="en-US" smtClean="0"/>
              <a:t>Gary Dessler</a:t>
            </a:r>
          </a:p>
        </p:txBody>
      </p:sp>
      <p:sp>
        <p:nvSpPr>
          <p:cNvPr id="30723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900"/>
              <a:t>Copyright © 2011 Pearson Education, Inc. publishing as Prentice Hall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30724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900"/>
              <a:t>5</a:t>
            </a:r>
            <a:r>
              <a:rPr lang="en-US" sz="900">
                <a:cs typeface="Arial" charset="0"/>
              </a:rPr>
              <a:t>–</a:t>
            </a:r>
            <a:fld id="{63A7E35E-28AB-4A80-96CF-F54C989DA881}" type="slidenum">
              <a:rPr lang="en-US" sz="900"/>
              <a:pPr eaLnBrk="1" hangingPunct="1"/>
              <a:t>11</a:t>
            </a:fld>
            <a:endParaRPr lang="en-US" sz="900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mtClean="0"/>
              <a:t>Human Resources Management 12e</a:t>
            </a:r>
            <a:br>
              <a:rPr lang="en-US" smtClean="0"/>
            </a:br>
            <a:r>
              <a:rPr lang="en-US" smtClean="0"/>
              <a:t>Gary Dessler</a:t>
            </a:r>
          </a:p>
        </p:txBody>
      </p:sp>
      <p:sp>
        <p:nvSpPr>
          <p:cNvPr id="30723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900"/>
              <a:t>Copyright © 2011 Pearson Education, Inc. publishing as Prentice Hall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30724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900"/>
              <a:t>5</a:t>
            </a:r>
            <a:r>
              <a:rPr lang="en-US" sz="900">
                <a:cs typeface="Arial" charset="0"/>
              </a:rPr>
              <a:t>–</a:t>
            </a:r>
            <a:fld id="{63A7E35E-28AB-4A80-96CF-F54C989DA881}" type="slidenum">
              <a:rPr lang="en-US" sz="900"/>
              <a:pPr eaLnBrk="1" hangingPunct="1"/>
              <a:t>12</a:t>
            </a:fld>
            <a:endParaRPr lang="en-US" sz="900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mtClean="0"/>
              <a:t>Human Resources Management 12e</a:t>
            </a:r>
            <a:br>
              <a:rPr lang="en-US" smtClean="0"/>
            </a:br>
            <a:r>
              <a:rPr lang="en-US" smtClean="0"/>
              <a:t>Gary Dessler</a:t>
            </a:r>
          </a:p>
        </p:txBody>
      </p:sp>
      <p:sp>
        <p:nvSpPr>
          <p:cNvPr id="30723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900"/>
              <a:t>Copyright © 2011 Pearson Education, Inc. publishing as Prentice Hall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30724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900"/>
              <a:t>5</a:t>
            </a:r>
            <a:r>
              <a:rPr lang="en-US" sz="900">
                <a:cs typeface="Arial" charset="0"/>
              </a:rPr>
              <a:t>–</a:t>
            </a:r>
            <a:fld id="{63A7E35E-28AB-4A80-96CF-F54C989DA881}" type="slidenum">
              <a:rPr lang="en-US" sz="900"/>
              <a:pPr eaLnBrk="1" hangingPunct="1"/>
              <a:t>3</a:t>
            </a:fld>
            <a:endParaRPr lang="en-US" sz="900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mtClean="0"/>
              <a:t>Human Resources Management 12e</a:t>
            </a:r>
            <a:br>
              <a:rPr lang="en-US" smtClean="0"/>
            </a:br>
            <a:r>
              <a:rPr lang="en-US" smtClean="0"/>
              <a:t>Gary Dessler</a:t>
            </a:r>
          </a:p>
        </p:txBody>
      </p:sp>
      <p:sp>
        <p:nvSpPr>
          <p:cNvPr id="30723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900"/>
              <a:t>Copyright © 2011 Pearson Education, Inc. publishing as Prentice Hall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30724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900"/>
              <a:t>5</a:t>
            </a:r>
            <a:r>
              <a:rPr lang="en-US" sz="900">
                <a:cs typeface="Arial" charset="0"/>
              </a:rPr>
              <a:t>–</a:t>
            </a:r>
            <a:fld id="{63A7E35E-28AB-4A80-96CF-F54C989DA881}" type="slidenum">
              <a:rPr lang="en-US" sz="900"/>
              <a:pPr eaLnBrk="1" hangingPunct="1"/>
              <a:t>4</a:t>
            </a:fld>
            <a:endParaRPr lang="en-US" sz="900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mtClean="0"/>
              <a:t>Human Resources Management 12e</a:t>
            </a:r>
            <a:br>
              <a:rPr lang="en-US" smtClean="0"/>
            </a:br>
            <a:r>
              <a:rPr lang="en-US" smtClean="0"/>
              <a:t>Gary Dessler</a:t>
            </a:r>
          </a:p>
        </p:txBody>
      </p:sp>
      <p:sp>
        <p:nvSpPr>
          <p:cNvPr id="30723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900"/>
              <a:t>Copyright © 2011 Pearson Education, Inc. publishing as Prentice Hall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30724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900"/>
              <a:t>5</a:t>
            </a:r>
            <a:r>
              <a:rPr lang="en-US" sz="900">
                <a:cs typeface="Arial" charset="0"/>
              </a:rPr>
              <a:t>–</a:t>
            </a:r>
            <a:fld id="{63A7E35E-28AB-4A80-96CF-F54C989DA881}" type="slidenum">
              <a:rPr lang="en-US" sz="900"/>
              <a:pPr eaLnBrk="1" hangingPunct="1"/>
              <a:t>5</a:t>
            </a:fld>
            <a:endParaRPr lang="en-US" sz="900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mtClean="0"/>
              <a:t>Human Resources Management 12e</a:t>
            </a:r>
            <a:br>
              <a:rPr lang="en-US" smtClean="0"/>
            </a:br>
            <a:r>
              <a:rPr lang="en-US" smtClean="0"/>
              <a:t>Gary Dessler</a:t>
            </a:r>
          </a:p>
        </p:txBody>
      </p:sp>
      <p:sp>
        <p:nvSpPr>
          <p:cNvPr id="30723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900"/>
              <a:t>Copyright © 2011 Pearson Education, Inc. publishing as Prentice Hall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30724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900"/>
              <a:t>5</a:t>
            </a:r>
            <a:r>
              <a:rPr lang="en-US" sz="900">
                <a:cs typeface="Arial" charset="0"/>
              </a:rPr>
              <a:t>–</a:t>
            </a:r>
            <a:fld id="{63A7E35E-28AB-4A80-96CF-F54C989DA881}" type="slidenum">
              <a:rPr lang="en-US" sz="900"/>
              <a:pPr eaLnBrk="1" hangingPunct="1"/>
              <a:t>6</a:t>
            </a:fld>
            <a:endParaRPr lang="en-US" sz="900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mtClean="0"/>
              <a:t>Human Resources Management 12e</a:t>
            </a:r>
            <a:br>
              <a:rPr lang="en-US" smtClean="0"/>
            </a:br>
            <a:r>
              <a:rPr lang="en-US" smtClean="0"/>
              <a:t>Gary Dessler</a:t>
            </a:r>
          </a:p>
        </p:txBody>
      </p:sp>
      <p:sp>
        <p:nvSpPr>
          <p:cNvPr id="30723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900"/>
              <a:t>Copyright © 2011 Pearson Education, Inc. publishing as Prentice Hall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30724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900"/>
              <a:t>5</a:t>
            </a:r>
            <a:r>
              <a:rPr lang="en-US" sz="900">
                <a:cs typeface="Arial" charset="0"/>
              </a:rPr>
              <a:t>–</a:t>
            </a:r>
            <a:fld id="{63A7E35E-28AB-4A80-96CF-F54C989DA881}" type="slidenum">
              <a:rPr lang="en-US" sz="900"/>
              <a:pPr eaLnBrk="1" hangingPunct="1"/>
              <a:t>7</a:t>
            </a:fld>
            <a:endParaRPr lang="en-US" sz="900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mtClean="0"/>
              <a:t>Human Resources Management 12e</a:t>
            </a:r>
            <a:br>
              <a:rPr lang="en-US" smtClean="0"/>
            </a:br>
            <a:r>
              <a:rPr lang="en-US" smtClean="0"/>
              <a:t>Gary Dessler</a:t>
            </a:r>
          </a:p>
        </p:txBody>
      </p:sp>
      <p:sp>
        <p:nvSpPr>
          <p:cNvPr id="30723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900"/>
              <a:t>Copyright © 2011 Pearson Education, Inc. publishing as Prentice Hall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30724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900"/>
              <a:t>5</a:t>
            </a:r>
            <a:r>
              <a:rPr lang="en-US" sz="900">
                <a:cs typeface="Arial" charset="0"/>
              </a:rPr>
              <a:t>–</a:t>
            </a:r>
            <a:fld id="{63A7E35E-28AB-4A80-96CF-F54C989DA881}" type="slidenum">
              <a:rPr lang="en-US" sz="900"/>
              <a:pPr eaLnBrk="1" hangingPunct="1"/>
              <a:t>8</a:t>
            </a:fld>
            <a:endParaRPr lang="en-US" sz="900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mtClean="0"/>
              <a:t>Human Resources Management 12e</a:t>
            </a:r>
            <a:br>
              <a:rPr lang="en-US" smtClean="0"/>
            </a:br>
            <a:r>
              <a:rPr lang="en-US" smtClean="0"/>
              <a:t>Gary Dessler</a:t>
            </a:r>
          </a:p>
        </p:txBody>
      </p:sp>
      <p:sp>
        <p:nvSpPr>
          <p:cNvPr id="30723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900"/>
              <a:t>Copyright © 2011 Pearson Education, Inc. publishing as Prentice Hall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30724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900"/>
              <a:t>5</a:t>
            </a:r>
            <a:r>
              <a:rPr lang="en-US" sz="900">
                <a:cs typeface="Arial" charset="0"/>
              </a:rPr>
              <a:t>–</a:t>
            </a:r>
            <a:fld id="{63A7E35E-28AB-4A80-96CF-F54C989DA881}" type="slidenum">
              <a:rPr lang="en-US" sz="900"/>
              <a:pPr eaLnBrk="1" hangingPunct="1"/>
              <a:t>9</a:t>
            </a:fld>
            <a:endParaRPr lang="en-US" sz="900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mtClean="0"/>
              <a:t>Human Resources Management 12e</a:t>
            </a:r>
            <a:br>
              <a:rPr lang="en-US" smtClean="0"/>
            </a:br>
            <a:r>
              <a:rPr lang="en-US" smtClean="0"/>
              <a:t>Gary Dessler</a:t>
            </a:r>
          </a:p>
        </p:txBody>
      </p:sp>
      <p:sp>
        <p:nvSpPr>
          <p:cNvPr id="30723" name="Rectangle 11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900"/>
              <a:t>Copyright © 2011 Pearson Education, Inc. publishing as Prentice Hall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30724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32994" indent="-281921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marL="1127684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marL="1578757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marL="2029831" indent="-225537" defTabSz="914677" eaLnBrk="0" hangingPunct="0"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480904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31978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383051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34125" indent="-225537" defTabSz="914677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900"/>
              <a:t>5</a:t>
            </a:r>
            <a:r>
              <a:rPr lang="en-US" sz="900">
                <a:cs typeface="Arial" charset="0"/>
              </a:rPr>
              <a:t>–</a:t>
            </a:r>
            <a:fld id="{63A7E35E-28AB-4A80-96CF-F54C989DA881}" type="slidenum">
              <a:rPr lang="en-US" sz="900"/>
              <a:pPr eaLnBrk="1" hangingPunct="1"/>
              <a:t>10</a:t>
            </a:fld>
            <a:endParaRPr lang="en-US" sz="900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87900" y="2987675"/>
            <a:ext cx="4279900" cy="579438"/>
          </a:xfrm>
        </p:spPr>
        <p:txBody>
          <a:bodyPr anchor="t">
            <a:sp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60950" y="2286000"/>
            <a:ext cx="3733800" cy="641350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Chapter #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5927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5927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FB7B1-7366-4DF0-82EE-81D7E72421B2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CCD94-F73B-4C55-B7D0-36F6E31BC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6B0B-3D62-498A-9A13-6C9D9CC62C7E}" type="datetime1">
              <a:rPr lang="en-US" smtClean="0"/>
              <a:t>1/24/2017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CA6AB-C5F0-4A83-94F9-52DB4EFB53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2C92E-8216-42AB-9924-6F5DB984B3AF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A45ED-597F-40C3-865E-90BE4B711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6CBAA-AE1A-4793-8F89-2C3387316383}" type="datetime1">
              <a:rPr lang="en-US" smtClean="0"/>
              <a:t>1/24/2017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E98AF-E9F2-49B2-900D-78E7ED6E85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A56FA-50D8-4232-A302-6EED51E4E9CD}" type="datetime1">
              <a:rPr lang="en-US" smtClean="0"/>
              <a:t>1/24/2017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2F9C7-2571-488E-A810-4132BC85DC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7AA5-AF44-4C59-858D-4C2D3046587E}" type="datetime1">
              <a:rPr lang="en-US" smtClean="0"/>
              <a:t>1/24/2017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1BD43-B988-45B1-88CD-DF2F166457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E9954-B646-4D79-8368-0CE1A643EA16}" type="datetime1">
              <a:rPr lang="en-US" smtClean="0"/>
              <a:t>1/24/2017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724F2-0B5C-4390-B713-9CE6DC8BC0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E54B6-31C0-4A98-B20B-7293AC61321A}" type="datetime1">
              <a:rPr lang="en-US" smtClean="0"/>
              <a:t>1/24/2017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8C73A-2E38-492D-9DD2-CA37860F25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BB41C-3383-4A71-A5E7-FDBDE5D4BC9D}" type="datetime1">
              <a:rPr lang="en-US" smtClean="0"/>
              <a:t>1/24/2017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F6BCF-9C28-4324-A41D-19041F838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8B06-8BF8-405B-926D-33521CF914E2}" type="datetime1">
              <a:rPr lang="en-US" smtClean="0"/>
              <a:t>1/24/2017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EA591-29F6-4715-ACD2-A11F7E9494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35DA8-0E03-4EB4-B25F-C0EB84BDB6A2}" type="datetime1">
              <a:rPr lang="en-US" smtClean="0"/>
              <a:t>1/24/2017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4D446-8067-44A8-827A-199200283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9048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57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8382000" y="6599238"/>
            <a:ext cx="5127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75000"/>
              <a:buFont typeface="Wingdings" pitchFamily="2" charset="2"/>
              <a:buNone/>
            </a:pPr>
            <a:r>
              <a:rPr lang="en-US" sz="1000">
                <a:solidFill>
                  <a:schemeClr val="bg1"/>
                </a:solidFill>
              </a:rPr>
              <a:t>4 | </a:t>
            </a:r>
            <a:fld id="{6EE896B7-35F3-4148-A490-0257A758E359}" type="slidenum">
              <a:rPr lang="en-US" sz="1000">
                <a:solidFill>
                  <a:schemeClr val="bg1"/>
                </a:solidFill>
              </a:rPr>
              <a:pPr>
                <a:spcBef>
                  <a:spcPct val="20000"/>
                </a:spcBef>
                <a:buSzPct val="75000"/>
                <a:buFont typeface="Wingdings" pitchFamily="2" charset="2"/>
                <a:buNone/>
              </a:pPr>
              <a:t>‹#›</a:t>
            </a:fld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180975" y="6599238"/>
            <a:ext cx="25765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SzPct val="75000"/>
              <a:buFont typeface="Wingdings" pitchFamily="2" charset="2"/>
              <a:buNone/>
            </a:pPr>
            <a:r>
              <a:rPr lang="en-US" sz="1000">
                <a:solidFill>
                  <a:schemeClr val="bg1"/>
                </a:solidFill>
              </a:rPr>
              <a:t>© 2009 South-Western, Cengage Learning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 spd="med">
    <p:wipe dir="r"/>
  </p:transition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7663" indent="-34766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7781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1089025" indent="-23336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2100263" indent="-32702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519363" indent="-3048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976563" indent="-3048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3433763" indent="-3048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890963" indent="-3048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4348163" indent="-3048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6918BBF-82CB-421A-BD8A-33FF3C2439B3}" type="datetime1">
              <a:rPr lang="en-US" smtClean="0"/>
              <a:t>1/24/2017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FCF0DF2-78D7-4623-B957-53A60022E6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5" r:id="rId2"/>
    <p:sldLayoutId id="214748372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6" r:id="rId9"/>
    <p:sldLayoutId id="2147483721" r:id="rId10"/>
    <p:sldLayoutId id="2147483722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B58B8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B58B8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C3986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4419600"/>
            <a:ext cx="8394700" cy="160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Managing Global Human Resources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09800"/>
            <a:ext cx="7851648" cy="182880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Topic Thirteen</a:t>
            </a:r>
            <a:endParaRPr lang="en-US" sz="60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C2BCF-3D36-46FB-967A-8B82CC079FB3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1759803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MGT351: Human Resource Management</a:t>
            </a:r>
          </a:p>
          <a:p>
            <a:pPr algn="ctr"/>
            <a:r>
              <a:rPr lang="en-US" sz="24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Instructor: </a:t>
            </a:r>
            <a:endParaRPr lang="en-US" sz="2400" b="1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lvl="0" algn="ctr" eaLnBrk="1" hangingPunct="1">
              <a:defRPr/>
            </a:pPr>
            <a:r>
              <a:rPr lang="en-US" sz="4000" kern="0" dirty="0"/>
              <a:t>Why Expatriate Assignments Fail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CA6AB-C5F0-4A83-94F9-52DB4EFB538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14" name="Group 17"/>
          <p:cNvGrpSpPr>
            <a:grpSpLocks/>
          </p:cNvGrpSpPr>
          <p:nvPr/>
        </p:nvGrpSpPr>
        <p:grpSpPr bwMode="auto">
          <a:xfrm>
            <a:off x="914400" y="1752600"/>
            <a:ext cx="7269163" cy="3962400"/>
            <a:chOff x="576" y="1066"/>
            <a:chExt cx="4608" cy="2188"/>
          </a:xfrm>
        </p:grpSpPr>
        <p:sp>
          <p:nvSpPr>
            <p:cNvPr id="15" name="AutoShape 18" descr="grayfill01"/>
            <p:cNvSpPr>
              <a:spLocks noChangeArrowheads="1"/>
            </p:cNvSpPr>
            <p:nvPr/>
          </p:nvSpPr>
          <p:spPr bwMode="auto">
            <a:xfrm>
              <a:off x="3918" y="1066"/>
              <a:ext cx="1266" cy="57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57150" algn="ctr">
              <a:solidFill>
                <a:srgbClr val="C0C0C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/>
              <a:r>
                <a:rPr lang="en-US" sz="1800">
                  <a:latin typeface="Franklin Gothic Medium" pitchFamily="34" charset="0"/>
                </a:rPr>
                <a:t>Inability of spouse</a:t>
              </a:r>
              <a:br>
                <a:rPr lang="en-US" sz="1800">
                  <a:latin typeface="Franklin Gothic Medium" pitchFamily="34" charset="0"/>
                </a:rPr>
              </a:br>
              <a:r>
                <a:rPr lang="en-US" sz="1800">
                  <a:latin typeface="Franklin Gothic Medium" pitchFamily="34" charset="0"/>
                </a:rPr>
                <a:t>to adjust</a:t>
              </a:r>
            </a:p>
          </p:txBody>
        </p:sp>
        <p:sp>
          <p:nvSpPr>
            <p:cNvPr id="16" name="AutoShape 19" descr="greenfill01"/>
            <p:cNvSpPr>
              <a:spLocks noChangeArrowheads="1"/>
            </p:cNvSpPr>
            <p:nvPr/>
          </p:nvSpPr>
          <p:spPr bwMode="auto">
            <a:xfrm>
              <a:off x="3918" y="1859"/>
              <a:ext cx="1266" cy="57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57150" algn="ctr">
              <a:solidFill>
                <a:srgbClr val="74D274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/>
              <a:r>
                <a:rPr lang="en-US" sz="1800">
                  <a:latin typeface="Franklin Gothic Medium" pitchFamily="34" charset="0"/>
                </a:rPr>
                <a:t>Inability to cope </a:t>
              </a:r>
              <a:br>
                <a:rPr lang="en-US" sz="1800">
                  <a:latin typeface="Franklin Gothic Medium" pitchFamily="34" charset="0"/>
                </a:rPr>
              </a:br>
              <a:r>
                <a:rPr lang="en-US" sz="1800">
                  <a:latin typeface="Franklin Gothic Medium" pitchFamily="34" charset="0"/>
                </a:rPr>
                <a:t>with overseas responsibilities</a:t>
              </a:r>
            </a:p>
          </p:txBody>
        </p:sp>
        <p:sp>
          <p:nvSpPr>
            <p:cNvPr id="17" name="AutoShape 20" descr="bluefill01"/>
            <p:cNvSpPr>
              <a:spLocks noChangeArrowheads="1"/>
            </p:cNvSpPr>
            <p:nvPr/>
          </p:nvSpPr>
          <p:spPr bwMode="auto">
            <a:xfrm>
              <a:off x="3918" y="2667"/>
              <a:ext cx="1266" cy="57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 w="57150" algn="ctr">
              <a:solidFill>
                <a:srgbClr val="7DC1FF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/>
              <a:r>
                <a:rPr lang="en-US" sz="1800">
                  <a:latin typeface="Franklin Gothic Medium" pitchFamily="34" charset="0"/>
                </a:rPr>
                <a:t>Lack of cultural </a:t>
              </a:r>
              <a:br>
                <a:rPr lang="en-US" sz="1800">
                  <a:latin typeface="Franklin Gothic Medium" pitchFamily="34" charset="0"/>
                </a:rPr>
              </a:br>
              <a:r>
                <a:rPr lang="en-US" sz="1800">
                  <a:latin typeface="Franklin Gothic Medium" pitchFamily="34" charset="0"/>
                </a:rPr>
                <a:t>skills</a:t>
              </a:r>
            </a:p>
          </p:txBody>
        </p:sp>
        <p:cxnSp>
          <p:nvCxnSpPr>
            <p:cNvPr id="18" name="AutoShape 21"/>
            <p:cNvCxnSpPr>
              <a:cxnSpLocks noChangeShapeType="1"/>
              <a:stCxn id="27" idx="7"/>
              <a:endCxn id="15" idx="1"/>
            </p:cNvCxnSpPr>
            <p:nvPr/>
          </p:nvCxnSpPr>
          <p:spPr bwMode="auto">
            <a:xfrm rot="-5400000">
              <a:off x="3424" y="1379"/>
              <a:ext cx="518" cy="470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stealth" w="lg" len="lg"/>
            </a:ln>
          </p:spPr>
        </p:cxnSp>
        <p:cxnSp>
          <p:nvCxnSpPr>
            <p:cNvPr id="19" name="AutoShape 22"/>
            <p:cNvCxnSpPr>
              <a:cxnSpLocks noChangeShapeType="1"/>
              <a:stCxn id="27" idx="6"/>
              <a:endCxn id="16" idx="1"/>
            </p:cNvCxnSpPr>
            <p:nvPr/>
          </p:nvCxnSpPr>
          <p:spPr bwMode="auto">
            <a:xfrm flipV="1">
              <a:off x="3686" y="2147"/>
              <a:ext cx="232" cy="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26" name="AutoShape 23"/>
            <p:cNvCxnSpPr>
              <a:cxnSpLocks noChangeShapeType="1"/>
              <a:stCxn id="27" idx="5"/>
              <a:endCxn id="17" idx="1"/>
            </p:cNvCxnSpPr>
            <p:nvPr/>
          </p:nvCxnSpPr>
          <p:spPr bwMode="auto">
            <a:xfrm rot="16200000" flipH="1">
              <a:off x="3416" y="2454"/>
              <a:ext cx="534" cy="470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stealth" w="lg" len="lg"/>
            </a:ln>
          </p:spPr>
        </p:cxnSp>
        <p:sp>
          <p:nvSpPr>
            <p:cNvPr id="27" name="Oval 24"/>
            <p:cNvSpPr>
              <a:spLocks noChangeArrowheads="1"/>
            </p:cNvSpPr>
            <p:nvPr/>
          </p:nvSpPr>
          <p:spPr bwMode="auto">
            <a:xfrm>
              <a:off x="2059" y="1760"/>
              <a:ext cx="1627" cy="775"/>
            </a:xfrm>
            <a:prstGeom prst="ellipse">
              <a:avLst/>
            </a:prstGeom>
            <a:gradFill rotWithShape="1">
              <a:gsLst>
                <a:gs pos="0">
                  <a:srgbClr val="0099CC"/>
                </a:gs>
                <a:gs pos="100000">
                  <a:srgbClr val="006B8E"/>
                </a:gs>
              </a:gsLst>
              <a:lin ang="5400000" scaled="1"/>
            </a:gradFill>
            <a:ln w="38100" algn="ctr">
              <a:solidFill>
                <a:srgbClr val="336699"/>
              </a:solidFill>
              <a:round/>
              <a:headEnd/>
              <a:tailEnd/>
            </a:ln>
          </p:spPr>
          <p:txBody>
            <a:bodyPr lIns="0" tIns="137160" r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>
                  <a:solidFill>
                    <a:schemeClr val="bg1"/>
                  </a:solidFill>
                </a:rPr>
                <a:t>Why Expatriate </a:t>
              </a:r>
              <a:br>
                <a:rPr lang="en-US" sz="2000" b="1" dirty="0">
                  <a:solidFill>
                    <a:schemeClr val="bg1"/>
                  </a:solidFill>
                </a:rPr>
              </a:br>
              <a:r>
                <a:rPr lang="en-US" sz="2000" b="1" dirty="0">
                  <a:solidFill>
                    <a:schemeClr val="bg1"/>
                  </a:solidFill>
                </a:rPr>
                <a:t>Assignments Fail</a:t>
              </a:r>
            </a:p>
          </p:txBody>
        </p:sp>
        <p:sp>
          <p:nvSpPr>
            <p:cNvPr id="28" name="AutoShape 25" descr="redfill01"/>
            <p:cNvSpPr>
              <a:spLocks noChangeArrowheads="1"/>
            </p:cNvSpPr>
            <p:nvPr/>
          </p:nvSpPr>
          <p:spPr bwMode="auto">
            <a:xfrm>
              <a:off x="576" y="1075"/>
              <a:ext cx="1267" cy="57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 w="57150" algn="ctr">
              <a:solidFill>
                <a:srgbClr val="F279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/>
              <a:r>
                <a:rPr lang="en-US" sz="1800">
                  <a:latin typeface="Franklin Gothic Medium" pitchFamily="34" charset="0"/>
                </a:rPr>
                <a:t>Personality of expatriate</a:t>
              </a:r>
            </a:p>
          </p:txBody>
        </p:sp>
        <p:sp>
          <p:nvSpPr>
            <p:cNvPr id="29" name="AutoShape 26" descr="brownfill01"/>
            <p:cNvSpPr>
              <a:spLocks noChangeArrowheads="1"/>
            </p:cNvSpPr>
            <p:nvPr/>
          </p:nvSpPr>
          <p:spPr bwMode="auto">
            <a:xfrm>
              <a:off x="576" y="1859"/>
              <a:ext cx="1267" cy="57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/>
              <a:srcRect/>
              <a:stretch>
                <a:fillRect/>
              </a:stretch>
            </a:blipFill>
            <a:ln w="57150" algn="ctr">
              <a:solidFill>
                <a:srgbClr val="EB9F39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/>
              <a:r>
                <a:rPr lang="en-US" sz="1800">
                  <a:latin typeface="Franklin Gothic Medium" pitchFamily="34" charset="0"/>
                </a:rPr>
                <a:t>Personal</a:t>
              </a:r>
              <a:br>
                <a:rPr lang="en-US" sz="1800">
                  <a:latin typeface="Franklin Gothic Medium" pitchFamily="34" charset="0"/>
                </a:rPr>
              </a:br>
              <a:r>
                <a:rPr lang="en-US" sz="1800">
                  <a:latin typeface="Franklin Gothic Medium" pitchFamily="34" charset="0"/>
                </a:rPr>
                <a:t>intentions</a:t>
              </a:r>
            </a:p>
          </p:txBody>
        </p:sp>
        <p:sp>
          <p:nvSpPr>
            <p:cNvPr id="30" name="AutoShape 27" descr="purplefill01"/>
            <p:cNvSpPr>
              <a:spLocks noChangeArrowheads="1"/>
            </p:cNvSpPr>
            <p:nvPr/>
          </p:nvSpPr>
          <p:spPr bwMode="auto">
            <a:xfrm>
              <a:off x="576" y="2676"/>
              <a:ext cx="1267" cy="57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8"/>
              <a:srcRect/>
              <a:stretch>
                <a:fillRect/>
              </a:stretch>
            </a:blipFill>
            <a:ln w="57150" algn="ctr">
              <a:solidFill>
                <a:srgbClr val="C46AB7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/>
              <a:r>
                <a:rPr lang="en-US" sz="1800">
                  <a:latin typeface="Franklin Gothic Medium" pitchFamily="34" charset="0"/>
                </a:rPr>
                <a:t>Family </a:t>
              </a:r>
              <a:br>
                <a:rPr lang="en-US" sz="1800">
                  <a:latin typeface="Franklin Gothic Medium" pitchFamily="34" charset="0"/>
                </a:rPr>
              </a:br>
              <a:r>
                <a:rPr lang="en-US" sz="1800">
                  <a:latin typeface="Franklin Gothic Medium" pitchFamily="34" charset="0"/>
                </a:rPr>
                <a:t>pressures</a:t>
              </a:r>
            </a:p>
          </p:txBody>
        </p:sp>
        <p:cxnSp>
          <p:nvCxnSpPr>
            <p:cNvPr id="31" name="AutoShape 28"/>
            <p:cNvCxnSpPr>
              <a:cxnSpLocks noChangeShapeType="1"/>
              <a:stCxn id="27" idx="1"/>
              <a:endCxn id="28" idx="3"/>
            </p:cNvCxnSpPr>
            <p:nvPr/>
          </p:nvCxnSpPr>
          <p:spPr bwMode="auto">
            <a:xfrm rot="5400000" flipH="1">
              <a:off x="1815" y="1392"/>
              <a:ext cx="509" cy="454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stealth" w="lg" len="lg"/>
            </a:ln>
          </p:spPr>
        </p:cxnSp>
        <p:cxnSp>
          <p:nvCxnSpPr>
            <p:cNvPr id="32" name="AutoShape 29"/>
            <p:cNvCxnSpPr>
              <a:cxnSpLocks noChangeShapeType="1"/>
              <a:stCxn id="27" idx="2"/>
              <a:endCxn id="29" idx="3"/>
            </p:cNvCxnSpPr>
            <p:nvPr/>
          </p:nvCxnSpPr>
          <p:spPr bwMode="auto">
            <a:xfrm flipH="1" flipV="1">
              <a:off x="1843" y="2147"/>
              <a:ext cx="216" cy="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33" name="AutoShape 30"/>
            <p:cNvCxnSpPr>
              <a:cxnSpLocks noChangeShapeType="1"/>
              <a:stCxn id="27" idx="3"/>
              <a:endCxn id="30" idx="3"/>
            </p:cNvCxnSpPr>
            <p:nvPr/>
          </p:nvCxnSpPr>
          <p:spPr bwMode="auto">
            <a:xfrm rot="5400000">
              <a:off x="1798" y="2467"/>
              <a:ext cx="543" cy="454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stealth" w="lg" len="lg"/>
            </a:ln>
          </p:spPr>
        </p:cxnSp>
      </p:grpSp>
    </p:spTree>
    <p:extLst>
      <p:ext uri="{BB962C8B-B14F-4D97-AF65-F5344CB8AC3E}">
        <p14:creationId xmlns:p14="http://schemas.microsoft.com/office/powerpoint/2010/main" val="20666662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/>
              <a:t>Making Expatriate Assignments Successful</a:t>
            </a:r>
            <a:endParaRPr lang="en-US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CA6AB-C5F0-4A83-94F9-52DB4EFB538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12" name="Group 27"/>
          <p:cNvGrpSpPr>
            <a:grpSpLocks/>
          </p:cNvGrpSpPr>
          <p:nvPr/>
        </p:nvGrpSpPr>
        <p:grpSpPr bwMode="auto">
          <a:xfrm>
            <a:off x="990600" y="1981200"/>
            <a:ext cx="7156450" cy="4298950"/>
            <a:chOff x="503" y="1066"/>
            <a:chExt cx="4508" cy="2708"/>
          </a:xfrm>
        </p:grpSpPr>
        <p:sp>
          <p:nvSpPr>
            <p:cNvPr id="13" name="AutoShape 16" descr="brownfill01"/>
            <p:cNvSpPr>
              <a:spLocks noChangeArrowheads="1"/>
            </p:cNvSpPr>
            <p:nvPr/>
          </p:nvSpPr>
          <p:spPr bwMode="auto">
            <a:xfrm>
              <a:off x="3283" y="1066"/>
              <a:ext cx="1728" cy="464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57150" algn="ctr">
              <a:solidFill>
                <a:srgbClr val="EB9F39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/>
              <a:r>
                <a:rPr lang="en-US" sz="1800">
                  <a:latin typeface="Franklin Gothic Medium" pitchFamily="34" charset="0"/>
                </a:rPr>
                <a:t>Realistic previews</a:t>
              </a:r>
            </a:p>
          </p:txBody>
        </p:sp>
        <p:sp>
          <p:nvSpPr>
            <p:cNvPr id="14" name="AutoShape 17" descr="greenfill01"/>
            <p:cNvSpPr>
              <a:spLocks noChangeArrowheads="1"/>
            </p:cNvSpPr>
            <p:nvPr/>
          </p:nvSpPr>
          <p:spPr bwMode="auto">
            <a:xfrm>
              <a:off x="3283" y="1627"/>
              <a:ext cx="1728" cy="464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57150" algn="ctr">
              <a:solidFill>
                <a:srgbClr val="65CD65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/>
              <a:r>
                <a:rPr lang="en-US" sz="1800">
                  <a:latin typeface="Franklin Gothic Medium" pitchFamily="34" charset="0"/>
                </a:rPr>
                <a:t>Careful screening</a:t>
              </a:r>
            </a:p>
          </p:txBody>
        </p:sp>
        <p:sp>
          <p:nvSpPr>
            <p:cNvPr id="15" name="AutoShape 18" descr="purplefill01"/>
            <p:cNvSpPr>
              <a:spLocks noChangeArrowheads="1"/>
            </p:cNvSpPr>
            <p:nvPr/>
          </p:nvSpPr>
          <p:spPr bwMode="auto">
            <a:xfrm>
              <a:off x="3283" y="2749"/>
              <a:ext cx="1728" cy="46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 w="57150" algn="ctr">
              <a:solidFill>
                <a:srgbClr val="AB439C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/>
              <a:r>
                <a:rPr lang="en-US" sz="1800">
                  <a:latin typeface="Franklin Gothic Medium" pitchFamily="34" charset="0"/>
                </a:rPr>
                <a:t>Cultural and language training</a:t>
              </a:r>
            </a:p>
          </p:txBody>
        </p:sp>
        <p:sp>
          <p:nvSpPr>
            <p:cNvPr id="16" name="AutoShape 19" descr="redfill01"/>
            <p:cNvSpPr>
              <a:spLocks noChangeArrowheads="1"/>
            </p:cNvSpPr>
            <p:nvPr/>
          </p:nvSpPr>
          <p:spPr bwMode="auto">
            <a:xfrm>
              <a:off x="3283" y="3310"/>
              <a:ext cx="1728" cy="464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 w="57150" algn="ctr">
              <a:solidFill>
                <a:srgbClr val="CC66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/>
              <a:r>
                <a:rPr lang="en-US" sz="1800">
                  <a:latin typeface="Franklin Gothic Medium" pitchFamily="34" charset="0"/>
                </a:rPr>
                <a:t>Improved benefits package</a:t>
              </a:r>
            </a:p>
          </p:txBody>
        </p:sp>
        <p:cxnSp>
          <p:nvCxnSpPr>
            <p:cNvPr id="17" name="AutoShape 20"/>
            <p:cNvCxnSpPr>
              <a:cxnSpLocks noChangeShapeType="1"/>
              <a:stCxn id="23" idx="7"/>
              <a:endCxn id="14" idx="1"/>
            </p:cNvCxnSpPr>
            <p:nvPr/>
          </p:nvCxnSpPr>
          <p:spPr bwMode="auto">
            <a:xfrm rot="5400000" flipH="1" flipV="1">
              <a:off x="2752" y="1626"/>
              <a:ext cx="298" cy="76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18" name="AutoShape 21"/>
            <p:cNvCxnSpPr>
              <a:cxnSpLocks noChangeShapeType="1"/>
              <a:stCxn id="23" idx="5"/>
              <a:endCxn id="15" idx="1"/>
            </p:cNvCxnSpPr>
            <p:nvPr/>
          </p:nvCxnSpPr>
          <p:spPr bwMode="auto">
            <a:xfrm rot="16200000" flipH="1">
              <a:off x="2764" y="2461"/>
              <a:ext cx="275" cy="76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19" name="AutoShape 22" descr="bluefill01"/>
            <p:cNvSpPr>
              <a:spLocks noChangeArrowheads="1"/>
            </p:cNvSpPr>
            <p:nvPr/>
          </p:nvSpPr>
          <p:spPr bwMode="auto">
            <a:xfrm>
              <a:off x="3283" y="2192"/>
              <a:ext cx="1728" cy="464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/>
              <a:srcRect/>
              <a:stretch>
                <a:fillRect/>
              </a:stretch>
            </a:blipFill>
            <a:ln w="57150" algn="ctr">
              <a:solidFill>
                <a:srgbClr val="7DC1FF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/>
              <a:r>
                <a:rPr lang="en-US" sz="1800" dirty="0">
                  <a:latin typeface="Franklin Gothic Medium" pitchFamily="34" charset="0"/>
                </a:rPr>
                <a:t>Improved orientation</a:t>
              </a:r>
            </a:p>
          </p:txBody>
        </p:sp>
        <p:cxnSp>
          <p:nvCxnSpPr>
            <p:cNvPr id="20" name="AutoShape 23"/>
            <p:cNvCxnSpPr>
              <a:cxnSpLocks noChangeShapeType="1"/>
              <a:stCxn id="23" idx="6"/>
              <a:endCxn id="19" idx="1"/>
            </p:cNvCxnSpPr>
            <p:nvPr/>
          </p:nvCxnSpPr>
          <p:spPr bwMode="auto">
            <a:xfrm flipV="1">
              <a:off x="2865" y="2424"/>
              <a:ext cx="418" cy="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21" name="AutoShape 24"/>
            <p:cNvCxnSpPr>
              <a:cxnSpLocks noChangeShapeType="1"/>
              <a:stCxn id="23" idx="3"/>
              <a:endCxn id="13" idx="1"/>
            </p:cNvCxnSpPr>
            <p:nvPr/>
          </p:nvCxnSpPr>
          <p:spPr bwMode="auto">
            <a:xfrm rot="5400000" flipH="1" flipV="1">
              <a:off x="1362" y="785"/>
              <a:ext cx="1408" cy="243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22" name="AutoShape 25"/>
            <p:cNvCxnSpPr>
              <a:cxnSpLocks noChangeShapeType="1"/>
              <a:stCxn id="23" idx="1"/>
              <a:endCxn id="16" idx="1"/>
            </p:cNvCxnSpPr>
            <p:nvPr/>
          </p:nvCxnSpPr>
          <p:spPr bwMode="auto">
            <a:xfrm rot="16200000" flipH="1">
              <a:off x="1374" y="1633"/>
              <a:ext cx="1385" cy="243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503" y="2044"/>
              <a:ext cx="2362" cy="775"/>
            </a:xfrm>
            <a:prstGeom prst="ellipse">
              <a:avLst/>
            </a:prstGeom>
            <a:gradFill rotWithShape="1">
              <a:gsLst>
                <a:gs pos="0">
                  <a:srgbClr val="EAD596"/>
                </a:gs>
                <a:gs pos="100000">
                  <a:srgbClr val="CC9900"/>
                </a:gs>
              </a:gsLst>
              <a:lin ang="5400000" scaled="1"/>
            </a:gradFill>
            <a:ln w="57150" algn="ctr">
              <a:solidFill>
                <a:srgbClr val="CC99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/>
              <a:r>
                <a:rPr lang="en-US" sz="2000" dirty="0">
                  <a:latin typeface="Franklin Gothic Medium" pitchFamily="34" charset="0"/>
                </a:rPr>
                <a:t>Helping </a:t>
              </a:r>
              <a:br>
                <a:rPr lang="en-US" sz="2000" dirty="0">
                  <a:latin typeface="Franklin Gothic Medium" pitchFamily="34" charset="0"/>
                </a:rPr>
              </a:br>
              <a:r>
                <a:rPr lang="en-US" sz="2000" dirty="0">
                  <a:latin typeface="Franklin Gothic Medium" pitchFamily="34" charset="0"/>
                </a:rPr>
                <a:t>Expatriate Assignments Succeed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59134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/>
              <a:t>Orienting and Training Employees on International Assignment</a:t>
            </a:r>
            <a:endParaRPr lang="en-US" sz="4000" dirty="0" smtClean="0"/>
          </a:p>
        </p:txBody>
      </p:sp>
      <p:sp>
        <p:nvSpPr>
          <p:cNvPr id="272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463" y="1736725"/>
            <a:ext cx="8237537" cy="4511675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defRPr/>
            </a:pPr>
            <a:r>
              <a:rPr lang="en-US" sz="2400" dirty="0" err="1"/>
              <a:t>Predeparture</a:t>
            </a:r>
            <a:r>
              <a:rPr lang="en-US" sz="2400" dirty="0"/>
              <a:t> training is needed on:</a:t>
            </a:r>
          </a:p>
          <a:p>
            <a:pPr lvl="1" eaLnBrk="1" hangingPunct="1">
              <a:spcBef>
                <a:spcPct val="40000"/>
              </a:spcBef>
              <a:defRPr/>
            </a:pPr>
            <a:r>
              <a:rPr lang="en-US" sz="2200" dirty="0"/>
              <a:t>The impact of cultural differences on </a:t>
            </a:r>
            <a:r>
              <a:rPr lang="en-US" sz="2200" dirty="0" smtClean="0"/>
              <a:t>business </a:t>
            </a:r>
            <a:r>
              <a:rPr lang="en-US" sz="2200" dirty="0"/>
              <a:t>outcomes</a:t>
            </a:r>
          </a:p>
          <a:p>
            <a:pPr lvl="1" eaLnBrk="1" hangingPunct="1">
              <a:spcBef>
                <a:spcPct val="40000"/>
              </a:spcBef>
              <a:defRPr/>
            </a:pPr>
            <a:r>
              <a:rPr lang="en-US" sz="2200" dirty="0"/>
              <a:t>How attitudes (both negative and positive) </a:t>
            </a:r>
            <a:r>
              <a:rPr lang="en-US" sz="2200" dirty="0" smtClean="0"/>
              <a:t>are </a:t>
            </a:r>
            <a:r>
              <a:rPr lang="en-US" sz="2200" dirty="0"/>
              <a:t>formed and how they influence behavior</a:t>
            </a:r>
          </a:p>
          <a:p>
            <a:pPr lvl="1" eaLnBrk="1" hangingPunct="1">
              <a:spcBef>
                <a:spcPct val="40000"/>
              </a:spcBef>
              <a:defRPr/>
            </a:pPr>
            <a:r>
              <a:rPr lang="en-US" sz="2200" dirty="0"/>
              <a:t>Factual knowledge about the target country</a:t>
            </a:r>
          </a:p>
          <a:p>
            <a:pPr lvl="1" eaLnBrk="1" hangingPunct="1">
              <a:spcBef>
                <a:spcPct val="40000"/>
              </a:spcBef>
              <a:defRPr/>
            </a:pPr>
            <a:r>
              <a:rPr lang="en-US" sz="2200" dirty="0"/>
              <a:t>Language and adjustment and adaptation skills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CA6AB-C5F0-4A83-94F9-52DB4EFB538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4172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/>
              <a:t>HR and the Internationalization of Business</a:t>
            </a:r>
            <a:endParaRPr lang="en-US" sz="4000" dirty="0" smtClean="0"/>
          </a:p>
        </p:txBody>
      </p:sp>
      <p:sp>
        <p:nvSpPr>
          <p:cNvPr id="272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463" y="1676400"/>
            <a:ext cx="7856537" cy="3808412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dirty="0"/>
              <a:t>The Global Challenges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2200" dirty="0"/>
              <a:t>Coordinating market, product, and production plans on a worldwide basis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2200" dirty="0"/>
              <a:t>Creating organization structures capable of balancing centralized home-office control with adequate local autonomy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2200" dirty="0"/>
              <a:t>Extending HR policies and systems </a:t>
            </a:r>
            <a:br>
              <a:rPr lang="en-US" sz="2200" dirty="0"/>
            </a:br>
            <a:r>
              <a:rPr lang="en-US" sz="2200" dirty="0"/>
              <a:t>to service staffing needs abroad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CA6AB-C5F0-4A83-94F9-52DB4EFB538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6" name="Picture 6" descr="j02288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8238" y="4708525"/>
            <a:ext cx="22701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30670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 err="1"/>
              <a:t>Intercountry</a:t>
            </a:r>
            <a:r>
              <a:rPr lang="en-US" sz="4000" dirty="0"/>
              <a:t> Differences Affecting HRM</a:t>
            </a:r>
            <a:endParaRPr lang="en-US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CA6AB-C5F0-4A83-94F9-52DB4EFB538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1066800" y="1600200"/>
            <a:ext cx="7315200" cy="4249737"/>
            <a:chOff x="576" y="1167"/>
            <a:chExt cx="4608" cy="2677"/>
          </a:xfrm>
        </p:grpSpPr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>
              <a:off x="2074" y="2102"/>
              <a:ext cx="1592" cy="828"/>
            </a:xfrm>
            <a:prstGeom prst="roundRect">
              <a:avLst>
                <a:gd name="adj" fmla="val 6884"/>
              </a:avLst>
            </a:prstGeom>
            <a:gradFill rotWithShape="1">
              <a:gsLst>
                <a:gs pos="0">
                  <a:srgbClr val="EAD596"/>
                </a:gs>
                <a:gs pos="100000">
                  <a:srgbClr val="CC9900"/>
                </a:gs>
              </a:gsLst>
              <a:lin ang="5400000" scaled="1"/>
            </a:gradFill>
            <a:ln w="57150" algn="ctr">
              <a:solidFill>
                <a:srgbClr val="CC99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/>
              <a:r>
                <a:rPr lang="en-US" sz="2000" dirty="0">
                  <a:latin typeface="Franklin Gothic Medium" pitchFamily="34" charset="0"/>
                </a:rPr>
                <a:t>International </a:t>
              </a:r>
              <a:br>
                <a:rPr lang="en-US" sz="2000" dirty="0">
                  <a:latin typeface="Franklin Gothic Medium" pitchFamily="34" charset="0"/>
                </a:rPr>
              </a:br>
              <a:r>
                <a:rPr lang="en-US" sz="2000" dirty="0">
                  <a:latin typeface="Franklin Gothic Medium" pitchFamily="34" charset="0"/>
                </a:rPr>
                <a:t>Human Resource Management</a:t>
              </a:r>
            </a:p>
          </p:txBody>
        </p:sp>
        <p:sp>
          <p:nvSpPr>
            <p:cNvPr id="12" name="AutoShape 13" descr="greenfill01"/>
            <p:cNvSpPr>
              <a:spLocks noChangeArrowheads="1"/>
            </p:cNvSpPr>
            <p:nvPr/>
          </p:nvSpPr>
          <p:spPr bwMode="auto">
            <a:xfrm>
              <a:off x="2286" y="3254"/>
              <a:ext cx="1170" cy="590"/>
            </a:xfrm>
            <a:prstGeom prst="roundRect">
              <a:avLst>
                <a:gd name="adj" fmla="val 7458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57150" algn="ctr">
              <a:solidFill>
                <a:srgbClr val="65CD65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/>
              <a:r>
                <a:rPr lang="en-US" sz="1800">
                  <a:latin typeface="Franklin Gothic Medium" pitchFamily="34" charset="0"/>
                </a:rPr>
                <a:t>Labor </a:t>
              </a:r>
              <a:br>
                <a:rPr lang="en-US" sz="1800">
                  <a:latin typeface="Franklin Gothic Medium" pitchFamily="34" charset="0"/>
                </a:rPr>
              </a:br>
              <a:r>
                <a:rPr lang="en-US" sz="1800">
                  <a:latin typeface="Franklin Gothic Medium" pitchFamily="34" charset="0"/>
                </a:rPr>
                <a:t>relations</a:t>
              </a:r>
            </a:p>
          </p:txBody>
        </p:sp>
        <p:sp>
          <p:nvSpPr>
            <p:cNvPr id="13" name="AutoShape 14" descr="purplefill01"/>
            <p:cNvSpPr>
              <a:spLocks noChangeArrowheads="1"/>
            </p:cNvSpPr>
            <p:nvPr/>
          </p:nvSpPr>
          <p:spPr bwMode="auto">
            <a:xfrm>
              <a:off x="576" y="2219"/>
              <a:ext cx="1170" cy="590"/>
            </a:xfrm>
            <a:prstGeom prst="roundRect">
              <a:avLst>
                <a:gd name="adj" fmla="val 6440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57150" algn="ctr">
              <a:solidFill>
                <a:srgbClr val="AB439C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/>
              <a:r>
                <a:rPr lang="en-US" sz="1800" dirty="0">
                  <a:latin typeface="Franklin Gothic Medium" pitchFamily="34" charset="0"/>
                </a:rPr>
                <a:t>Political/Legal </a:t>
              </a:r>
              <a:br>
                <a:rPr lang="en-US" sz="1800" dirty="0">
                  <a:latin typeface="Franklin Gothic Medium" pitchFamily="34" charset="0"/>
                </a:rPr>
              </a:br>
              <a:r>
                <a:rPr lang="en-US" sz="1800" dirty="0">
                  <a:latin typeface="Franklin Gothic Medium" pitchFamily="34" charset="0"/>
                </a:rPr>
                <a:t>systems</a:t>
              </a:r>
            </a:p>
          </p:txBody>
        </p:sp>
        <p:sp>
          <p:nvSpPr>
            <p:cNvPr id="20" name="AutoShape 15" descr="redfill01"/>
            <p:cNvSpPr>
              <a:spLocks noChangeArrowheads="1"/>
            </p:cNvSpPr>
            <p:nvPr/>
          </p:nvSpPr>
          <p:spPr bwMode="auto">
            <a:xfrm>
              <a:off x="4014" y="2219"/>
              <a:ext cx="1170" cy="590"/>
            </a:xfrm>
            <a:prstGeom prst="roundRect">
              <a:avLst>
                <a:gd name="adj" fmla="val 6440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 w="57150" algn="ctr">
              <a:solidFill>
                <a:srgbClr val="CC66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/>
              <a:r>
                <a:rPr lang="en-US" sz="1800" dirty="0">
                  <a:latin typeface="Franklin Gothic Medium" pitchFamily="34" charset="0"/>
                </a:rPr>
                <a:t>Economic</a:t>
              </a:r>
              <a:br>
                <a:rPr lang="en-US" sz="1800" dirty="0">
                  <a:latin typeface="Franklin Gothic Medium" pitchFamily="34" charset="0"/>
                </a:rPr>
              </a:br>
              <a:r>
                <a:rPr lang="en-US" sz="1800" dirty="0">
                  <a:latin typeface="Franklin Gothic Medium" pitchFamily="34" charset="0"/>
                </a:rPr>
                <a:t>systems</a:t>
              </a:r>
            </a:p>
          </p:txBody>
        </p:sp>
        <p:sp>
          <p:nvSpPr>
            <p:cNvPr id="21" name="AutoShape 16" descr="bluefill01"/>
            <p:cNvSpPr>
              <a:spLocks noChangeArrowheads="1"/>
            </p:cNvSpPr>
            <p:nvPr/>
          </p:nvSpPr>
          <p:spPr bwMode="auto">
            <a:xfrm>
              <a:off x="2285" y="1167"/>
              <a:ext cx="1170" cy="590"/>
            </a:xfrm>
            <a:prstGeom prst="roundRect">
              <a:avLst>
                <a:gd name="adj" fmla="val 7796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 w="57150" algn="ctr">
              <a:solidFill>
                <a:srgbClr val="7DC1FF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/>
              <a:r>
                <a:rPr lang="en-US" sz="1800" dirty="0">
                  <a:latin typeface="Franklin Gothic Medium" pitchFamily="34" charset="0"/>
                </a:rPr>
                <a:t>Cultural factors and ethics issues</a:t>
              </a:r>
            </a:p>
          </p:txBody>
        </p:sp>
        <p:cxnSp>
          <p:nvCxnSpPr>
            <p:cNvPr id="22" name="AutoShape 17"/>
            <p:cNvCxnSpPr>
              <a:cxnSpLocks noChangeShapeType="1"/>
              <a:stCxn id="13" idx="3"/>
              <a:endCxn id="11" idx="1"/>
            </p:cNvCxnSpPr>
            <p:nvPr/>
          </p:nvCxnSpPr>
          <p:spPr bwMode="auto">
            <a:xfrm>
              <a:off x="1764" y="2514"/>
              <a:ext cx="292" cy="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23" name="AutoShape 18"/>
            <p:cNvCxnSpPr>
              <a:cxnSpLocks noChangeShapeType="1"/>
              <a:stCxn id="20" idx="1"/>
              <a:endCxn id="11" idx="3"/>
            </p:cNvCxnSpPr>
            <p:nvPr/>
          </p:nvCxnSpPr>
          <p:spPr bwMode="auto">
            <a:xfrm flipH="1">
              <a:off x="3684" y="2514"/>
              <a:ext cx="312" cy="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24" name="AutoShape 19"/>
            <p:cNvCxnSpPr>
              <a:cxnSpLocks noChangeShapeType="1"/>
              <a:stCxn id="21" idx="2"/>
              <a:endCxn id="11" idx="0"/>
            </p:cNvCxnSpPr>
            <p:nvPr/>
          </p:nvCxnSpPr>
          <p:spPr bwMode="auto">
            <a:xfrm>
              <a:off x="2870" y="1775"/>
              <a:ext cx="0" cy="30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25" name="AutoShape 20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flipH="1" flipV="1">
              <a:off x="2870" y="2948"/>
              <a:ext cx="1" cy="2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</p:grpSp>
    </p:spTree>
    <p:extLst>
      <p:ext uri="{BB962C8B-B14F-4D97-AF65-F5344CB8AC3E}">
        <p14:creationId xmlns:p14="http://schemas.microsoft.com/office/powerpoint/2010/main" val="38469767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/>
              <a:t>International </a:t>
            </a:r>
            <a:br>
              <a:rPr lang="en-US" sz="4000" dirty="0"/>
            </a:br>
            <a:r>
              <a:rPr lang="en-US" sz="4000" dirty="0"/>
              <a:t>Human Resource Management:</a:t>
            </a:r>
            <a:br>
              <a:rPr lang="en-US" sz="4000" dirty="0"/>
            </a:br>
            <a:r>
              <a:rPr lang="en-US" sz="4000" dirty="0"/>
              <a:t>Cultural </a:t>
            </a:r>
            <a:r>
              <a:rPr lang="en-US" sz="4000" dirty="0" smtClean="0"/>
              <a:t>Factors </a:t>
            </a:r>
            <a:r>
              <a:rPr lang="en-US" sz="4000" dirty="0"/>
              <a:t>and </a:t>
            </a:r>
            <a:r>
              <a:rPr lang="en-US" sz="4000" dirty="0" smtClean="0"/>
              <a:t>Ethics </a:t>
            </a:r>
            <a:r>
              <a:rPr lang="en-US" sz="4000" dirty="0"/>
              <a:t>I</a:t>
            </a:r>
            <a:r>
              <a:rPr lang="en-US" sz="4000" dirty="0" smtClean="0"/>
              <a:t>ssues</a:t>
            </a:r>
          </a:p>
        </p:txBody>
      </p:sp>
      <p:sp>
        <p:nvSpPr>
          <p:cNvPr id="272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463" y="1660525"/>
            <a:ext cx="8161337" cy="5121275"/>
          </a:xfrm>
        </p:spPr>
        <p:txBody>
          <a:bodyPr/>
          <a:lstStyle/>
          <a:p>
            <a:pPr eaLnBrk="1" hangingPunct="1">
              <a:spcBef>
                <a:spcPct val="35000"/>
              </a:spcBef>
              <a:defRPr/>
            </a:pPr>
            <a:r>
              <a:rPr lang="en-US" sz="2200" dirty="0" err="1"/>
              <a:t>Hofstede's</a:t>
            </a:r>
            <a:r>
              <a:rPr lang="en-US" sz="2200" dirty="0"/>
              <a:t> cultural </a:t>
            </a:r>
            <a:r>
              <a:rPr lang="en-US" sz="2200" dirty="0" smtClean="0"/>
              <a:t>dimensions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CA6AB-C5F0-4A83-94F9-52DB4EFB538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043113"/>
            <a:ext cx="5943600" cy="481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77194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/>
              <a:t>International </a:t>
            </a:r>
            <a:br>
              <a:rPr lang="en-US" sz="4000" dirty="0"/>
            </a:br>
            <a:r>
              <a:rPr lang="en-US" sz="4000" dirty="0"/>
              <a:t>Human Resource Management: Economic Systems</a:t>
            </a:r>
            <a:endParaRPr lang="en-US" sz="4000" dirty="0" smtClean="0"/>
          </a:p>
        </p:txBody>
      </p:sp>
      <p:sp>
        <p:nvSpPr>
          <p:cNvPr id="272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463" y="2133600"/>
            <a:ext cx="8161337" cy="45720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dirty="0"/>
              <a:t>There are three economic </a:t>
            </a:r>
            <a:r>
              <a:rPr lang="en-US" sz="2400" dirty="0" smtClean="0"/>
              <a:t>systems: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2200" dirty="0" smtClean="0"/>
              <a:t>Market economy: </a:t>
            </a:r>
            <a:r>
              <a:rPr lang="en-US" sz="2200" dirty="0"/>
              <a:t>An economy in which decisions regarding investment, production, and distribution are based on supply and demand, and prices of goods and services </a:t>
            </a:r>
            <a:r>
              <a:rPr lang="en-US" sz="2200" dirty="0" smtClean="0"/>
              <a:t>are determined </a:t>
            </a:r>
            <a:r>
              <a:rPr lang="en-US" sz="2200" dirty="0"/>
              <a:t>in a free price </a:t>
            </a:r>
            <a:r>
              <a:rPr lang="en-US" sz="2200" dirty="0" smtClean="0"/>
              <a:t>system.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2200" dirty="0" smtClean="0"/>
              <a:t>Planned economy: </a:t>
            </a:r>
            <a:r>
              <a:rPr lang="en-US" sz="2200" dirty="0"/>
              <a:t>An economy in which economic decisions are made by the state or government rather than by the interaction between consumers and businesses</a:t>
            </a:r>
            <a:r>
              <a:rPr lang="en-US" sz="2200" dirty="0" smtClean="0"/>
              <a:t>.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2200" dirty="0"/>
              <a:t>Mixed </a:t>
            </a:r>
            <a:r>
              <a:rPr lang="en-US" sz="2200" dirty="0" smtClean="0"/>
              <a:t>economy: </a:t>
            </a:r>
            <a:r>
              <a:rPr lang="en-US" sz="2200" dirty="0"/>
              <a:t>An economy which allows a level of private economic freedom in the use of capital, but also allows for governments to interfere in economic activities in order to achieve social </a:t>
            </a:r>
            <a:r>
              <a:rPr lang="en-US" sz="2200" dirty="0" smtClean="0"/>
              <a:t>aims.</a:t>
            </a: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CA6AB-C5F0-4A83-94F9-52DB4EFB538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9759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86868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/>
              <a:t>International </a:t>
            </a:r>
            <a:br>
              <a:rPr lang="en-US" sz="4000" dirty="0"/>
            </a:br>
            <a:r>
              <a:rPr lang="en-US" sz="4000" dirty="0"/>
              <a:t>Human Resource Management: Political, Legal and Labor Relations Factors</a:t>
            </a:r>
            <a:endParaRPr lang="en-US" sz="4000" dirty="0" smtClean="0"/>
          </a:p>
        </p:txBody>
      </p:sp>
      <p:sp>
        <p:nvSpPr>
          <p:cNvPr id="272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463" y="2209800"/>
            <a:ext cx="8161337" cy="45720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dirty="0"/>
              <a:t>Legal procedures are established and followed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dirty="0"/>
              <a:t>Political Risks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dirty="0"/>
              <a:t>Differences in the labor law systems of various nations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sz="2200" dirty="0" smtClean="0"/>
              <a:t>Examples</a:t>
            </a:r>
            <a:endParaRPr lang="en-US" sz="2200" dirty="0"/>
          </a:p>
          <a:p>
            <a:pPr lvl="2" eaLnBrk="1" hangingPunct="1">
              <a:spcBef>
                <a:spcPct val="50000"/>
              </a:spcBef>
              <a:defRPr/>
            </a:pPr>
            <a:r>
              <a:rPr lang="en-US" sz="2000" dirty="0" smtClean="0"/>
              <a:t>Involuntary </a:t>
            </a:r>
            <a:r>
              <a:rPr lang="en-US" sz="2000" dirty="0"/>
              <a:t>terminations are very expensive in certain countries like </a:t>
            </a:r>
            <a:r>
              <a:rPr lang="en-US" sz="2000" dirty="0" smtClean="0"/>
              <a:t>USA</a:t>
            </a:r>
            <a:endParaRPr lang="en-US" sz="2000" dirty="0"/>
          </a:p>
          <a:p>
            <a:pPr lvl="2" eaLnBrk="1" hangingPunct="1">
              <a:spcBef>
                <a:spcPct val="50000"/>
              </a:spcBef>
              <a:defRPr/>
            </a:pPr>
            <a:r>
              <a:rPr lang="en-US" sz="2000" dirty="0" smtClean="0"/>
              <a:t>‘</a:t>
            </a:r>
            <a:r>
              <a:rPr lang="en-US" sz="2000" dirty="0"/>
              <a:t>Codetermination’ rule in </a:t>
            </a:r>
            <a:r>
              <a:rPr lang="en-US" sz="2000" dirty="0" smtClean="0"/>
              <a:t>Germany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CA6AB-C5F0-4A83-94F9-52DB4EFB538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3902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868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/>
              <a:t>Staffing the Global Organization</a:t>
            </a:r>
            <a:endParaRPr lang="en-US" sz="4000" dirty="0" smtClean="0"/>
          </a:p>
        </p:txBody>
      </p:sp>
      <p:sp>
        <p:nvSpPr>
          <p:cNvPr id="272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463" y="1219200"/>
            <a:ext cx="8161337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International staffing: Home or local?</a:t>
            </a:r>
          </a:p>
          <a:p>
            <a:pPr lvl="1" eaLnBrk="1" hangingPunct="1">
              <a:defRPr/>
            </a:pPr>
            <a:r>
              <a:rPr lang="en-US" sz="2200" dirty="0" smtClean="0"/>
              <a:t>Locals - </a:t>
            </a:r>
            <a:r>
              <a:rPr lang="en-US" sz="2000" dirty="0" smtClean="0"/>
              <a:t>Host-country nationals (HCN)</a:t>
            </a:r>
            <a:endParaRPr lang="en-US" sz="2200" dirty="0"/>
          </a:p>
          <a:p>
            <a:pPr lvl="1" eaLnBrk="1" hangingPunct="1">
              <a:defRPr/>
            </a:pPr>
            <a:r>
              <a:rPr lang="en-US" sz="2200" dirty="0"/>
              <a:t>Expatriates (expats)</a:t>
            </a:r>
          </a:p>
          <a:p>
            <a:pPr lvl="2" eaLnBrk="1" hangingPunct="1">
              <a:defRPr/>
            </a:pPr>
            <a:r>
              <a:rPr lang="en-US" sz="2000" dirty="0" smtClean="0"/>
              <a:t>Parent-country or home-country nationals (PCN)</a:t>
            </a:r>
            <a:endParaRPr lang="en-US" sz="2000" dirty="0"/>
          </a:p>
          <a:p>
            <a:pPr lvl="2" eaLnBrk="1" hangingPunct="1">
              <a:defRPr/>
            </a:pPr>
            <a:r>
              <a:rPr lang="en-US" sz="2000" dirty="0"/>
              <a:t>Third-country </a:t>
            </a:r>
            <a:r>
              <a:rPr lang="en-US" sz="2000" dirty="0" smtClean="0"/>
              <a:t>nationals (TCN)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CA6AB-C5F0-4A83-94F9-52DB4EFB538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45588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/>
              <a:t>Management Values and </a:t>
            </a:r>
            <a:br>
              <a:rPr lang="en-US" sz="4000" dirty="0"/>
            </a:br>
            <a:r>
              <a:rPr lang="en-US" sz="4000" dirty="0"/>
              <a:t>International Staffing Policy</a:t>
            </a:r>
            <a:endParaRPr lang="en-US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CA6AB-C5F0-4A83-94F9-52DB4EFB538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24" name="Group 20"/>
          <p:cNvGrpSpPr>
            <a:grpSpLocks/>
          </p:cNvGrpSpPr>
          <p:nvPr/>
        </p:nvGrpSpPr>
        <p:grpSpPr bwMode="auto">
          <a:xfrm>
            <a:off x="898525" y="2209800"/>
            <a:ext cx="7331075" cy="2759075"/>
            <a:chOff x="403" y="1113"/>
            <a:chExt cx="4954" cy="1738"/>
          </a:xfrm>
        </p:grpSpPr>
        <p:sp>
          <p:nvSpPr>
            <p:cNvPr id="25" name="AutoShape 13" descr="grayfill01"/>
            <p:cNvSpPr>
              <a:spLocks noChangeArrowheads="1"/>
            </p:cNvSpPr>
            <p:nvPr/>
          </p:nvSpPr>
          <p:spPr bwMode="auto">
            <a:xfrm>
              <a:off x="403" y="2341"/>
              <a:ext cx="1494" cy="51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76200" algn="ctr">
              <a:solidFill>
                <a:srgbClr val="C0C0C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/>
              <a:r>
                <a:rPr lang="en-US" sz="2400">
                  <a:latin typeface="Franklin Gothic Medium" pitchFamily="34" charset="0"/>
                </a:rPr>
                <a:t>Ethnocentric</a:t>
              </a:r>
            </a:p>
          </p:txBody>
        </p:sp>
        <p:sp>
          <p:nvSpPr>
            <p:cNvPr id="26" name="AutoShape 14" descr="greenfill02"/>
            <p:cNvSpPr>
              <a:spLocks noChangeArrowheads="1"/>
            </p:cNvSpPr>
            <p:nvPr/>
          </p:nvSpPr>
          <p:spPr bwMode="auto">
            <a:xfrm>
              <a:off x="3863" y="2340"/>
              <a:ext cx="1494" cy="51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76200" algn="ctr">
              <a:solidFill>
                <a:srgbClr val="009999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/>
              <a:r>
                <a:rPr lang="en-US" sz="2400">
                  <a:latin typeface="Franklin Gothic Medium" pitchFamily="34" charset="0"/>
                </a:rPr>
                <a:t>Geocentric</a:t>
              </a:r>
            </a:p>
          </p:txBody>
        </p:sp>
        <p:cxnSp>
          <p:nvCxnSpPr>
            <p:cNvPr id="27" name="AutoShape 15"/>
            <p:cNvCxnSpPr>
              <a:cxnSpLocks noChangeShapeType="1"/>
              <a:stCxn id="29" idx="0"/>
              <a:endCxn id="25" idx="0"/>
            </p:cNvCxnSpPr>
            <p:nvPr/>
          </p:nvCxnSpPr>
          <p:spPr bwMode="auto">
            <a:xfrm rot="-5400000" flipH="1" flipV="1">
              <a:off x="1395" y="868"/>
              <a:ext cx="1228" cy="171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28" name="AutoShape 16"/>
            <p:cNvCxnSpPr>
              <a:cxnSpLocks noChangeShapeType="1"/>
              <a:stCxn id="29" idx="0"/>
              <a:endCxn id="26" idx="0"/>
            </p:cNvCxnSpPr>
            <p:nvPr/>
          </p:nvCxnSpPr>
          <p:spPr bwMode="auto">
            <a:xfrm rot="16200000" flipH="1">
              <a:off x="3125" y="855"/>
              <a:ext cx="1227" cy="174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29" name="Oval 17" descr="brownfill01"/>
            <p:cNvSpPr>
              <a:spLocks noChangeArrowheads="1"/>
            </p:cNvSpPr>
            <p:nvPr/>
          </p:nvSpPr>
          <p:spPr bwMode="auto">
            <a:xfrm>
              <a:off x="1082" y="1113"/>
              <a:ext cx="3570" cy="660"/>
            </a:xfrm>
            <a:prstGeom prst="ellipse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 w="76200" algn="ctr">
              <a:solidFill>
                <a:srgbClr val="EB9F39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/>
              <a:r>
                <a:rPr lang="en-US" sz="2800" dirty="0">
                  <a:latin typeface="Franklin Gothic Medium" pitchFamily="34" charset="0"/>
                </a:rPr>
                <a:t>Top Management Values</a:t>
              </a:r>
            </a:p>
          </p:txBody>
        </p:sp>
        <p:cxnSp>
          <p:nvCxnSpPr>
            <p:cNvPr id="30" name="AutoShape 18"/>
            <p:cNvCxnSpPr>
              <a:cxnSpLocks noChangeShapeType="1"/>
              <a:stCxn id="29" idx="4"/>
              <a:endCxn id="31" idx="0"/>
            </p:cNvCxnSpPr>
            <p:nvPr/>
          </p:nvCxnSpPr>
          <p:spPr bwMode="auto">
            <a:xfrm rot="16200000" flipH="1">
              <a:off x="2590" y="2050"/>
              <a:ext cx="567" cy="1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31" name="AutoShape 19" descr="purplefill01"/>
            <p:cNvSpPr>
              <a:spLocks noChangeArrowheads="1"/>
            </p:cNvSpPr>
            <p:nvPr/>
          </p:nvSpPr>
          <p:spPr bwMode="auto">
            <a:xfrm>
              <a:off x="2132" y="2340"/>
              <a:ext cx="1494" cy="51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 w="76200" algn="ctr">
              <a:solidFill>
                <a:srgbClr val="AB439C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/>
              <a:r>
                <a:rPr lang="en-US" sz="2400">
                  <a:latin typeface="Franklin Gothic Medium" pitchFamily="34" charset="0"/>
                </a:rPr>
                <a:t>Polycentric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07941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868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/>
              <a:t>Selecting Expatriate Managers</a:t>
            </a:r>
            <a:endParaRPr lang="en-US" sz="4000" dirty="0" smtClean="0"/>
          </a:p>
        </p:txBody>
      </p:sp>
      <p:sp>
        <p:nvSpPr>
          <p:cNvPr id="272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463" y="1219200"/>
            <a:ext cx="8161337" cy="4572000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defRPr/>
            </a:pPr>
            <a:r>
              <a:rPr lang="en-US" sz="2400" dirty="0"/>
              <a:t>Adaptability Screening</a:t>
            </a:r>
          </a:p>
          <a:p>
            <a:pPr lvl="1" eaLnBrk="1" hangingPunct="1">
              <a:spcBef>
                <a:spcPct val="25000"/>
              </a:spcBef>
              <a:defRPr/>
            </a:pPr>
            <a:r>
              <a:rPr lang="en-US" sz="2200" dirty="0"/>
              <a:t>Assessing the assignee’s (and spouse’s) </a:t>
            </a:r>
            <a:r>
              <a:rPr lang="en-US" sz="2200" dirty="0" smtClean="0"/>
              <a:t>probable </a:t>
            </a:r>
            <a:r>
              <a:rPr lang="en-US" sz="2200" dirty="0"/>
              <a:t>success in handling the foreign transfer.</a:t>
            </a:r>
          </a:p>
          <a:p>
            <a:pPr lvl="1" eaLnBrk="1" hangingPunct="1">
              <a:spcBef>
                <a:spcPct val="25000"/>
              </a:spcBef>
              <a:defRPr/>
            </a:pPr>
            <a:r>
              <a:rPr lang="en-US" sz="2200" i="1" dirty="0"/>
              <a:t>Overseas Assignment Inventory</a:t>
            </a:r>
          </a:p>
          <a:p>
            <a:pPr lvl="2" eaLnBrk="1" hangingPunct="1">
              <a:spcBef>
                <a:spcPct val="25000"/>
              </a:spcBef>
              <a:defRPr/>
            </a:pPr>
            <a:r>
              <a:rPr lang="en-US" sz="2000" dirty="0"/>
              <a:t>A test that identifies the characteristics and </a:t>
            </a:r>
            <a:r>
              <a:rPr lang="en-US" sz="2000" dirty="0" smtClean="0"/>
              <a:t>attitudes international </a:t>
            </a:r>
            <a:r>
              <a:rPr lang="en-US" sz="2000" dirty="0"/>
              <a:t>assignment candidates should have.</a:t>
            </a:r>
          </a:p>
          <a:p>
            <a:pPr eaLnBrk="1" hangingPunct="1">
              <a:spcBef>
                <a:spcPct val="25000"/>
              </a:spcBef>
              <a:defRPr/>
            </a:pPr>
            <a:r>
              <a:rPr lang="en-US" sz="2400" dirty="0"/>
              <a:t>Realistic Previews </a:t>
            </a:r>
          </a:p>
          <a:p>
            <a:pPr lvl="1" eaLnBrk="1" hangingPunct="1">
              <a:spcBef>
                <a:spcPct val="25000"/>
              </a:spcBef>
              <a:defRPr/>
            </a:pPr>
            <a:r>
              <a:rPr lang="en-US" sz="2200" dirty="0"/>
              <a:t>Cover problems to expect in the new job, as well as the cultural benefits, problems, and idiosyncrasies </a:t>
            </a:r>
            <a:r>
              <a:rPr lang="en-US" sz="2200" dirty="0" smtClean="0"/>
              <a:t>of </a:t>
            </a:r>
            <a:r>
              <a:rPr lang="en-US" sz="2200" dirty="0"/>
              <a:t>the country.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CA6AB-C5F0-4A83-94F9-52DB4EFB538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0314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Kreitner, Management">
  <a:themeElements>
    <a:clrScheme name="Kreitner, 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reitner, Manage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reitner, 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eitner, 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eitner, 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eitner, 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eitner, 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eitner, 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eitner, 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eitner, 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eitner, 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eitner, 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eitner, 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eitner, 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Kreitner, Management</Template>
  <TotalTime>3020</TotalTime>
  <Words>506</Words>
  <Application>Microsoft Office PowerPoint</Application>
  <PresentationFormat>On-screen Show (4:3)</PresentationFormat>
  <Paragraphs>113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Kreitner, Management</vt:lpstr>
      <vt:lpstr>Flow</vt:lpstr>
      <vt:lpstr>Managing Global Human Resources </vt:lpstr>
      <vt:lpstr>HR and the Internationalization of Business</vt:lpstr>
      <vt:lpstr>Intercountry Differences Affecting HRM</vt:lpstr>
      <vt:lpstr>International  Human Resource Management: Cultural Factors and Ethics Issues</vt:lpstr>
      <vt:lpstr>International  Human Resource Management: Economic Systems</vt:lpstr>
      <vt:lpstr>International  Human Resource Management: Political, Legal and Labor Relations Factors</vt:lpstr>
      <vt:lpstr>Staffing the Global Organization</vt:lpstr>
      <vt:lpstr>Management Values and  International Staffing Policy</vt:lpstr>
      <vt:lpstr>Selecting Expatriate Managers</vt:lpstr>
      <vt:lpstr>Why Expatriate Assignments Fail</vt:lpstr>
      <vt:lpstr>Making Expatriate Assignments Successful</vt:lpstr>
      <vt:lpstr>Orienting and Training Employees on International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Management and  Cross-Cultural Competence</dc:title>
  <dc:creator>AS</dc:creator>
  <cp:lastModifiedBy>Hp</cp:lastModifiedBy>
  <cp:revision>205</cp:revision>
  <dcterms:created xsi:type="dcterms:W3CDTF">2008-11-06T10:09:41Z</dcterms:created>
  <dcterms:modified xsi:type="dcterms:W3CDTF">2017-01-24T09:19:14Z</dcterms:modified>
</cp:coreProperties>
</file>