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16"/>
  </p:notesMasterIdLst>
  <p:sldIdLst>
    <p:sldId id="293" r:id="rId3"/>
    <p:sldId id="477" r:id="rId4"/>
    <p:sldId id="478" r:id="rId5"/>
    <p:sldId id="439" r:id="rId6"/>
    <p:sldId id="479" r:id="rId7"/>
    <p:sldId id="480" r:id="rId8"/>
    <p:sldId id="481" r:id="rId9"/>
    <p:sldId id="482" r:id="rId10"/>
    <p:sldId id="483" r:id="rId11"/>
    <p:sldId id="486" r:id="rId12"/>
    <p:sldId id="484" r:id="rId13"/>
    <p:sldId id="487" r:id="rId14"/>
    <p:sldId id="485" r:id="rId15"/>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D5A5"/>
    <a:srgbClr val="465B10"/>
    <a:srgbClr val="B7D8EB"/>
    <a:srgbClr val="EECA5C"/>
    <a:srgbClr val="FFFFCC"/>
    <a:srgbClr val="FFCC66"/>
    <a:srgbClr val="66FF66"/>
    <a:srgbClr val="DA1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72" autoAdjust="0"/>
    <p:restoredTop sz="94660" autoAdjust="0"/>
  </p:normalViewPr>
  <p:slideViewPr>
    <p:cSldViewPr>
      <p:cViewPr>
        <p:scale>
          <a:sx n="66" d="100"/>
          <a:sy n="66" d="100"/>
        </p:scale>
        <p:origin x="-162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935F06B-CF1C-4DD3-80C0-A259A0D9E2C5}" type="slidenum">
              <a:rPr lang="en-US"/>
              <a:pPr>
                <a:defRPr/>
              </a:pPr>
              <a:t>‹#›</a:t>
            </a:fld>
            <a:endParaRPr lang="en-US"/>
          </a:p>
        </p:txBody>
      </p:sp>
    </p:spTree>
    <p:extLst>
      <p:ext uri="{BB962C8B-B14F-4D97-AF65-F5344CB8AC3E}">
        <p14:creationId xmlns:p14="http://schemas.microsoft.com/office/powerpoint/2010/main" val="1924905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2</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11</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12</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13</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3</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4</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5</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6</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7</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8</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9</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mtClean="0"/>
              <a:t>Human Resources Management 12e</a:t>
            </a:r>
            <a:br>
              <a:rPr lang="en-US" smtClean="0"/>
            </a:br>
            <a:r>
              <a:rPr lang="en-US" smtClean="0"/>
              <a:t>Gary Dessler</a:t>
            </a:r>
          </a:p>
        </p:txBody>
      </p:sp>
      <p:sp>
        <p:nvSpPr>
          <p:cNvPr id="30723" name="Rectangle 11"/>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Copyright © 2011 Pearson Education, Inc. publishing as Prentice Hall</a:t>
            </a:r>
            <a:endParaRPr lang="en-US" sz="1200">
              <a:latin typeface="Times New Roman" pitchFamily="18" charset="0"/>
            </a:endParaRPr>
          </a:p>
        </p:txBody>
      </p:sp>
      <p:sp>
        <p:nvSpPr>
          <p:cNvPr id="30724" name="Rectangle 12"/>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77" eaLnBrk="0" hangingPunct="0">
              <a:defRPr sz="1000">
                <a:solidFill>
                  <a:schemeClr val="tx1"/>
                </a:solidFill>
                <a:latin typeface="Arial" charset="0"/>
                <a:cs typeface="Tahoma" pitchFamily="34" charset="0"/>
              </a:defRPr>
            </a:lvl1pPr>
            <a:lvl2pPr marL="732994" indent="-281921" defTabSz="914677" eaLnBrk="0" hangingPunct="0">
              <a:defRPr sz="1000">
                <a:solidFill>
                  <a:schemeClr val="tx1"/>
                </a:solidFill>
                <a:latin typeface="Arial" charset="0"/>
                <a:cs typeface="Tahoma" pitchFamily="34" charset="0"/>
              </a:defRPr>
            </a:lvl2pPr>
            <a:lvl3pPr marL="1127684" indent="-225537" defTabSz="914677" eaLnBrk="0" hangingPunct="0">
              <a:defRPr sz="1000">
                <a:solidFill>
                  <a:schemeClr val="tx1"/>
                </a:solidFill>
                <a:latin typeface="Arial" charset="0"/>
                <a:cs typeface="Tahoma" pitchFamily="34" charset="0"/>
              </a:defRPr>
            </a:lvl3pPr>
            <a:lvl4pPr marL="1578757" indent="-225537" defTabSz="914677" eaLnBrk="0" hangingPunct="0">
              <a:defRPr sz="1000">
                <a:solidFill>
                  <a:schemeClr val="tx1"/>
                </a:solidFill>
                <a:latin typeface="Arial" charset="0"/>
                <a:cs typeface="Tahoma" pitchFamily="34" charset="0"/>
              </a:defRPr>
            </a:lvl4pPr>
            <a:lvl5pPr marL="2029831" indent="-225537" defTabSz="914677" eaLnBrk="0" hangingPunct="0">
              <a:defRPr sz="1000">
                <a:solidFill>
                  <a:schemeClr val="tx1"/>
                </a:solidFill>
                <a:latin typeface="Arial" charset="0"/>
                <a:cs typeface="Tahoma" pitchFamily="34" charset="0"/>
              </a:defRPr>
            </a:lvl5pPr>
            <a:lvl6pPr marL="2480904" indent="-225537" defTabSz="914677" eaLnBrk="0" fontAlgn="base" hangingPunct="0">
              <a:spcBef>
                <a:spcPct val="0"/>
              </a:spcBef>
              <a:spcAft>
                <a:spcPct val="0"/>
              </a:spcAft>
              <a:defRPr sz="1000">
                <a:solidFill>
                  <a:schemeClr val="tx1"/>
                </a:solidFill>
                <a:latin typeface="Arial" charset="0"/>
                <a:cs typeface="Tahoma" pitchFamily="34" charset="0"/>
              </a:defRPr>
            </a:lvl6pPr>
            <a:lvl7pPr marL="2931978" indent="-225537" defTabSz="914677" eaLnBrk="0" fontAlgn="base" hangingPunct="0">
              <a:spcBef>
                <a:spcPct val="0"/>
              </a:spcBef>
              <a:spcAft>
                <a:spcPct val="0"/>
              </a:spcAft>
              <a:defRPr sz="1000">
                <a:solidFill>
                  <a:schemeClr val="tx1"/>
                </a:solidFill>
                <a:latin typeface="Arial" charset="0"/>
                <a:cs typeface="Tahoma" pitchFamily="34" charset="0"/>
              </a:defRPr>
            </a:lvl7pPr>
            <a:lvl8pPr marL="3383051" indent="-225537" defTabSz="914677" eaLnBrk="0" fontAlgn="base" hangingPunct="0">
              <a:spcBef>
                <a:spcPct val="0"/>
              </a:spcBef>
              <a:spcAft>
                <a:spcPct val="0"/>
              </a:spcAft>
              <a:defRPr sz="1000">
                <a:solidFill>
                  <a:schemeClr val="tx1"/>
                </a:solidFill>
                <a:latin typeface="Arial" charset="0"/>
                <a:cs typeface="Tahoma" pitchFamily="34" charset="0"/>
              </a:defRPr>
            </a:lvl8pPr>
            <a:lvl9pPr marL="3834125" indent="-225537" defTabSz="914677" eaLnBrk="0" fontAlgn="base" hangingPunct="0">
              <a:spcBef>
                <a:spcPct val="0"/>
              </a:spcBef>
              <a:spcAft>
                <a:spcPct val="0"/>
              </a:spcAft>
              <a:defRPr sz="1000">
                <a:solidFill>
                  <a:schemeClr val="tx1"/>
                </a:solidFill>
                <a:latin typeface="Arial" charset="0"/>
                <a:cs typeface="Tahoma" pitchFamily="34" charset="0"/>
              </a:defRPr>
            </a:lvl9pPr>
          </a:lstStyle>
          <a:p>
            <a:pPr eaLnBrk="1" hangingPunct="1"/>
            <a:r>
              <a:rPr lang="en-US" sz="900"/>
              <a:t>5</a:t>
            </a:r>
            <a:r>
              <a:rPr lang="en-US" sz="900">
                <a:cs typeface="Arial" charset="0"/>
              </a:rPr>
              <a:t>–</a:t>
            </a:r>
            <a:fld id="{63A7E35E-28AB-4A80-96CF-F54C989DA881}" type="slidenum">
              <a:rPr lang="en-US" sz="900"/>
              <a:pPr eaLnBrk="1" hangingPunct="1"/>
              <a:t>10</a:t>
            </a:fld>
            <a:endParaRPr lang="en-US" sz="900"/>
          </a:p>
        </p:txBody>
      </p:sp>
      <p:sp>
        <p:nvSpPr>
          <p:cNvPr id="30725" name="Rectangle 2"/>
          <p:cNvSpPr>
            <a:spLocks noGrp="1" noRot="1" noChangeAspect="1" noChangeArrowheads="1" noTextEdit="1"/>
          </p:cNvSpPr>
          <p:nvPr>
            <p:ph type="sldImg"/>
          </p:nvPr>
        </p:nvSpPr>
        <p:spPr>
          <a:ln/>
        </p:spPr>
      </p:sp>
      <p:sp>
        <p:nvSpPr>
          <p:cNvPr id="307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4787900" y="2987675"/>
            <a:ext cx="4279900" cy="579438"/>
          </a:xfrm>
        </p:spPr>
        <p:txBody>
          <a:bodyPr anchor="t">
            <a:spAutoFit/>
          </a:bodyPr>
          <a:lstStyle>
            <a:lvl1pPr>
              <a:lnSpc>
                <a:spcPct val="100000"/>
              </a:lnSpc>
              <a:defRPr sz="3200"/>
            </a:lvl1pPr>
          </a:lstStyle>
          <a:p>
            <a:endParaRPr lang="en-US"/>
          </a:p>
        </p:txBody>
      </p:sp>
      <p:sp>
        <p:nvSpPr>
          <p:cNvPr id="8195" name="Rectangle 3"/>
          <p:cNvSpPr>
            <a:spLocks noGrp="1" noChangeArrowheads="1"/>
          </p:cNvSpPr>
          <p:nvPr>
            <p:ph type="subTitle" idx="1"/>
          </p:nvPr>
        </p:nvSpPr>
        <p:spPr>
          <a:xfrm>
            <a:off x="5060950" y="2286000"/>
            <a:ext cx="3733800" cy="641350"/>
          </a:xfrm>
        </p:spPr>
        <p:txBody>
          <a:bodyPr>
            <a:spAutoFit/>
          </a:bodyPr>
          <a:lstStyle>
            <a:lvl1pPr marL="0" indent="0" algn="ctr">
              <a:buFontTx/>
              <a:buNone/>
              <a:defRPr sz="4000" b="1">
                <a:solidFill>
                  <a:schemeClr val="bg1"/>
                </a:solidFill>
              </a:defRPr>
            </a:lvl1pPr>
          </a:lstStyle>
          <a:p>
            <a:r>
              <a:rPr lang="en-US"/>
              <a:t>Chapter #</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0488"/>
            <a:ext cx="20574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0488"/>
            <a:ext cx="6019800" cy="5927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658FB7B1-7366-4DF0-82EE-81D7E72421B2}" type="datetime1">
              <a:rPr lang="en-US" smtClean="0"/>
              <a:t>1/24/2017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A2ECCD94-F73B-4C55-B7D0-36F6E31BC724}" type="slidenum">
              <a:rPr lang="en-US"/>
              <a:pPr>
                <a:defRPr/>
              </a:pPr>
              <a:t>‹#›</a:t>
            </a:fld>
            <a:endParaRPr lang="en-US"/>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70F6B0B-3D62-498A-9A13-6C9D9CC62C7E}" type="datetime1">
              <a:rPr lang="en-US" smtClean="0"/>
              <a:t>1/24/2017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8FCA6AB-C5F0-4A83-94F9-52DB4EFB5385}" type="slidenum">
              <a:rPr lang="en-US"/>
              <a:pPr>
                <a:defRPr/>
              </a:pPr>
              <a:t>‹#›</a:t>
            </a:fld>
            <a:endParaRPr lang="en-US" dirty="0"/>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82C92E-8216-42AB-9924-6F5DB984B3AF}"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A45ED-597F-40C3-865E-90BE4B7115E4}" type="slidenum">
              <a:rPr lang="en-US"/>
              <a:pPr>
                <a:defRPr/>
              </a:pPr>
              <a:t>‹#›</a:t>
            </a:fld>
            <a:endParaRPr lang="en-US"/>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7E6CBAA-AE1A-4793-8F89-2C3387316383}" type="datetime1">
              <a:rPr lang="en-US" smtClean="0"/>
              <a:t>1/24/2017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C2E98AF-E9F2-49B2-900D-78E7ED6E85D0}" type="slidenum">
              <a:rPr lang="en-US"/>
              <a:pPr>
                <a:defRPr/>
              </a:pPr>
              <a:t>‹#›</a:t>
            </a:fld>
            <a:endParaRPr lang="en-US" dirty="0"/>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8E5A56FA-50D8-4232-A302-6EED51E4E9CD}" type="datetime1">
              <a:rPr lang="en-US" smtClean="0"/>
              <a:t>1/24/2017</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942F9C7-2571-488E-A810-4132BC85DCAC}" type="slidenum">
              <a:rPr lang="en-US"/>
              <a:pPr>
                <a:defRPr/>
              </a:pPr>
              <a:t>‹#›</a:t>
            </a:fld>
            <a:endParaRPr lang="en-US" dirty="0"/>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4107AA5-AF44-4C59-858D-4C2D3046587E}" type="datetime1">
              <a:rPr lang="en-US" smtClean="0"/>
              <a:t>1/24/2017</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781BD43-B988-45B1-88CD-DF2F16645724}" type="slidenum">
              <a:rPr lang="en-US"/>
              <a:pPr>
                <a:defRPr/>
              </a:pPr>
              <a:t>‹#›</a:t>
            </a:fld>
            <a:endParaRPr lang="en-US" dirty="0"/>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D28E9954-B646-4D79-8368-0CE1A643EA16}" type="datetime1">
              <a:rPr lang="en-US" smtClean="0"/>
              <a:t>1/24/2017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0B724F2-0B5C-4390-B713-9CE6DC8BC022}" type="slidenum">
              <a:rPr lang="en-US"/>
              <a:pPr>
                <a:defRPr/>
              </a:pPr>
              <a:t>‹#›</a:t>
            </a:fld>
            <a:endParaRPr lang="en-US" dirty="0"/>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F69E54B6-31C0-4A98-B20B-7293AC61321A}" type="datetime1">
              <a:rPr lang="en-US" smtClean="0"/>
              <a:t>1/24/2017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D78C73A-2E38-492D-9DD2-CA37860F2516}" type="slidenum">
              <a:rPr lang="en-US"/>
              <a:pPr>
                <a:defRPr/>
              </a:pPr>
              <a:t>‹#›</a:t>
            </a:fld>
            <a:endParaRPr lang="en-US" dirty="0"/>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D6CBB41C-3383-4A71-A5E7-FDBDE5D4BC9D}" type="datetime1">
              <a:rPr lang="en-US" smtClean="0"/>
              <a:t>1/24/2017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EEF6BCF-9C28-4324-A41D-19041F83856F}" type="slidenum">
              <a:rPr lang="en-US"/>
              <a:pPr>
                <a:defRPr/>
              </a:pPr>
              <a:t>‹#›</a:t>
            </a:fld>
            <a:endParaRPr lang="en-US"/>
          </a:p>
        </p:txBody>
      </p:sp>
    </p:spTree>
  </p:cSld>
  <p:clrMapOvr>
    <a:masterClrMapping/>
  </p:clrMapOvr>
  <p:transition spd="med">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C668B06-8BF8-405B-926D-33521CF914E2}" type="datetime1">
              <a:rPr lang="en-US" smtClean="0"/>
              <a:t>1/24/2017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22EA591-29F6-4715-ACD2-A11F7E94949D}" type="slidenum">
              <a:rPr lang="en-US"/>
              <a:pPr>
                <a:defRPr/>
              </a:pPr>
              <a:t>‹#›</a:t>
            </a:fld>
            <a:endParaRPr lang="en-US" dirty="0"/>
          </a:p>
        </p:txBody>
      </p:sp>
    </p:spTree>
  </p:cSld>
  <p:clrMapOvr>
    <a:masterClrMapping/>
  </p:clrMapOvr>
  <p:transition spd="med">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7E35DA8-0E03-4EB4-B25F-C0EB84BDB6A2}" type="datetime1">
              <a:rPr lang="en-US" smtClean="0"/>
              <a:t>1/24/2017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524D446-8067-44A8-827A-199200283213}" type="slidenum">
              <a:rPr lang="en-US"/>
              <a:pPr>
                <a:defRPr/>
              </a:pPr>
              <a:t>‹#›</a:t>
            </a:fld>
            <a:endParaRPr lang="en-US"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570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8788" y="90488"/>
            <a:ext cx="8226425"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447800"/>
            <a:ext cx="8229600" cy="4570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Text Box 5"/>
          <p:cNvSpPr txBox="1">
            <a:spLocks noChangeArrowheads="1"/>
          </p:cNvSpPr>
          <p:nvPr/>
        </p:nvSpPr>
        <p:spPr bwMode="auto">
          <a:xfrm>
            <a:off x="8382000" y="6599238"/>
            <a:ext cx="512763" cy="244475"/>
          </a:xfrm>
          <a:prstGeom prst="rect">
            <a:avLst/>
          </a:prstGeom>
          <a:noFill/>
          <a:ln w="9525">
            <a:noFill/>
            <a:miter lim="800000"/>
            <a:headEnd/>
            <a:tailEnd/>
          </a:ln>
        </p:spPr>
        <p:txBody>
          <a:bodyPr wrap="none">
            <a:spAutoFit/>
          </a:bodyPr>
          <a:lstStyle/>
          <a:p>
            <a:pPr>
              <a:spcBef>
                <a:spcPct val="20000"/>
              </a:spcBef>
              <a:buSzPct val="75000"/>
              <a:buFont typeface="Wingdings" pitchFamily="2" charset="2"/>
              <a:buNone/>
            </a:pPr>
            <a:r>
              <a:rPr lang="en-US" sz="1000">
                <a:solidFill>
                  <a:schemeClr val="bg1"/>
                </a:solidFill>
              </a:rPr>
              <a:t>4 | </a:t>
            </a:r>
            <a:fld id="{6EE896B7-35F3-4148-A490-0257A758E359}" type="slidenum">
              <a:rPr lang="en-US" sz="1000">
                <a:solidFill>
                  <a:schemeClr val="bg1"/>
                </a:solidFill>
              </a:rPr>
              <a:pPr>
                <a:spcBef>
                  <a:spcPct val="20000"/>
                </a:spcBef>
                <a:buSzPct val="75000"/>
                <a:buFont typeface="Wingdings" pitchFamily="2" charset="2"/>
                <a:buNone/>
              </a:pPr>
              <a:t>‹#›</a:t>
            </a:fld>
            <a:endParaRPr lang="en-US" sz="1000">
              <a:solidFill>
                <a:schemeClr val="bg1"/>
              </a:solidFill>
            </a:endParaRPr>
          </a:p>
        </p:txBody>
      </p:sp>
      <p:sp>
        <p:nvSpPr>
          <p:cNvPr id="1029" name="Text Box 7"/>
          <p:cNvSpPr txBox="1">
            <a:spLocks noChangeArrowheads="1"/>
          </p:cNvSpPr>
          <p:nvPr/>
        </p:nvSpPr>
        <p:spPr bwMode="auto">
          <a:xfrm>
            <a:off x="180975" y="6599238"/>
            <a:ext cx="2576513" cy="228600"/>
          </a:xfrm>
          <a:prstGeom prst="rect">
            <a:avLst/>
          </a:prstGeom>
          <a:noFill/>
          <a:ln w="9525">
            <a:noFill/>
            <a:miter lim="800000"/>
            <a:headEnd/>
            <a:tailEnd/>
          </a:ln>
        </p:spPr>
        <p:txBody>
          <a:bodyPr wrap="none">
            <a:spAutoFit/>
          </a:bodyPr>
          <a:lstStyle/>
          <a:p>
            <a:pPr>
              <a:lnSpc>
                <a:spcPct val="90000"/>
              </a:lnSpc>
              <a:spcBef>
                <a:spcPct val="20000"/>
              </a:spcBef>
              <a:buSzPct val="75000"/>
              <a:buFont typeface="Wingdings" pitchFamily="2" charset="2"/>
              <a:buNone/>
            </a:pPr>
            <a:r>
              <a:rPr lang="en-US" sz="1000">
                <a:solidFill>
                  <a:schemeClr val="bg1"/>
                </a:solidFill>
              </a:rPr>
              <a:t>© 2009 South-Western, Cengage Learning</a:t>
            </a:r>
          </a:p>
        </p:txBody>
      </p:sp>
    </p:spTree>
  </p:cSld>
  <p:clrMap bg1="lt1" tx1="dk1" bg2="lt2" tx2="dk2" accent1="accent1" accent2="accent2" accent3="accent3" accent4="accent4" accent5="accent5" accent6="accent6" hlink="hlink" folHlink="folHlink"/>
  <p:sldLayoutIdLst>
    <p:sldLayoutId id="2147483723"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ransition spd="med">
    <p:wipe dir="r"/>
  </p:transition>
  <p:hf hdr="0" ftr="0" dt="0"/>
  <p:txStyles>
    <p:titleStyle>
      <a:lvl1pPr algn="ctr" rtl="0" eaLnBrk="0" fontAlgn="base" hangingPunct="0">
        <a:lnSpc>
          <a:spcPct val="90000"/>
        </a:lnSpc>
        <a:spcBef>
          <a:spcPct val="0"/>
        </a:spcBef>
        <a:spcAft>
          <a:spcPct val="0"/>
        </a:spcAft>
        <a:defRPr sz="4000">
          <a:solidFill>
            <a:schemeClr val="tx1"/>
          </a:solidFill>
          <a:latin typeface="+mj-lt"/>
          <a:ea typeface="+mj-ea"/>
          <a:cs typeface="+mj-cs"/>
        </a:defRPr>
      </a:lvl1pPr>
      <a:lvl2pPr algn="ctr" rtl="0" eaLnBrk="0" fontAlgn="base" hangingPunct="0">
        <a:lnSpc>
          <a:spcPct val="90000"/>
        </a:lnSpc>
        <a:spcBef>
          <a:spcPct val="0"/>
        </a:spcBef>
        <a:spcAft>
          <a:spcPct val="0"/>
        </a:spcAft>
        <a:defRPr sz="4000">
          <a:solidFill>
            <a:schemeClr val="tx1"/>
          </a:solidFill>
          <a:latin typeface="Arial" pitchFamily="34" charset="0"/>
        </a:defRPr>
      </a:lvl2pPr>
      <a:lvl3pPr algn="ctr" rtl="0" eaLnBrk="0" fontAlgn="base" hangingPunct="0">
        <a:lnSpc>
          <a:spcPct val="90000"/>
        </a:lnSpc>
        <a:spcBef>
          <a:spcPct val="0"/>
        </a:spcBef>
        <a:spcAft>
          <a:spcPct val="0"/>
        </a:spcAft>
        <a:defRPr sz="4000">
          <a:solidFill>
            <a:schemeClr val="tx1"/>
          </a:solidFill>
          <a:latin typeface="Arial" pitchFamily="34" charset="0"/>
        </a:defRPr>
      </a:lvl3pPr>
      <a:lvl4pPr algn="ctr" rtl="0" eaLnBrk="0" fontAlgn="base" hangingPunct="0">
        <a:lnSpc>
          <a:spcPct val="90000"/>
        </a:lnSpc>
        <a:spcBef>
          <a:spcPct val="0"/>
        </a:spcBef>
        <a:spcAft>
          <a:spcPct val="0"/>
        </a:spcAft>
        <a:defRPr sz="4000">
          <a:solidFill>
            <a:schemeClr val="tx1"/>
          </a:solidFill>
          <a:latin typeface="Arial" pitchFamily="34" charset="0"/>
        </a:defRPr>
      </a:lvl4pPr>
      <a:lvl5pPr algn="ctr" rtl="0" eaLnBrk="0" fontAlgn="base" hangingPunct="0">
        <a:lnSpc>
          <a:spcPct val="90000"/>
        </a:lnSpc>
        <a:spcBef>
          <a:spcPct val="0"/>
        </a:spcBef>
        <a:spcAft>
          <a:spcPct val="0"/>
        </a:spcAft>
        <a:defRPr sz="4000">
          <a:solidFill>
            <a:schemeClr val="tx1"/>
          </a:solidFill>
          <a:latin typeface="Arial" pitchFamily="34" charset="0"/>
        </a:defRPr>
      </a:lvl5pPr>
      <a:lvl6pPr marL="457200" algn="ctr" rtl="0" fontAlgn="base">
        <a:lnSpc>
          <a:spcPct val="90000"/>
        </a:lnSpc>
        <a:spcBef>
          <a:spcPct val="0"/>
        </a:spcBef>
        <a:spcAft>
          <a:spcPct val="0"/>
        </a:spcAft>
        <a:defRPr sz="4000">
          <a:solidFill>
            <a:schemeClr val="tx1"/>
          </a:solidFill>
          <a:latin typeface="Arial" pitchFamily="34" charset="0"/>
        </a:defRPr>
      </a:lvl6pPr>
      <a:lvl7pPr marL="914400" algn="ctr" rtl="0" fontAlgn="base">
        <a:lnSpc>
          <a:spcPct val="90000"/>
        </a:lnSpc>
        <a:spcBef>
          <a:spcPct val="0"/>
        </a:spcBef>
        <a:spcAft>
          <a:spcPct val="0"/>
        </a:spcAft>
        <a:defRPr sz="4000">
          <a:solidFill>
            <a:schemeClr val="tx1"/>
          </a:solidFill>
          <a:latin typeface="Arial" pitchFamily="34" charset="0"/>
        </a:defRPr>
      </a:lvl7pPr>
      <a:lvl8pPr marL="1371600" algn="ctr" rtl="0" fontAlgn="base">
        <a:lnSpc>
          <a:spcPct val="90000"/>
        </a:lnSpc>
        <a:spcBef>
          <a:spcPct val="0"/>
        </a:spcBef>
        <a:spcAft>
          <a:spcPct val="0"/>
        </a:spcAft>
        <a:defRPr sz="4000">
          <a:solidFill>
            <a:schemeClr val="tx1"/>
          </a:solidFill>
          <a:latin typeface="Arial" pitchFamily="34" charset="0"/>
        </a:defRPr>
      </a:lvl8pPr>
      <a:lvl9pPr marL="1828800" algn="ctr" rtl="0" fontAlgn="base">
        <a:lnSpc>
          <a:spcPct val="90000"/>
        </a:lnSpc>
        <a:spcBef>
          <a:spcPct val="0"/>
        </a:spcBef>
        <a:spcAft>
          <a:spcPct val="0"/>
        </a:spcAft>
        <a:defRPr sz="4000">
          <a:solidFill>
            <a:schemeClr val="tx1"/>
          </a:solidFill>
          <a:latin typeface="Arial" pitchFamily="34" charset="0"/>
        </a:defRPr>
      </a:lvl9pPr>
    </p:titleStyle>
    <p:bodyStyle>
      <a:lvl1pPr marL="347663" indent="-347663" algn="l" rtl="0" eaLnBrk="0" fontAlgn="base" hangingPunct="0">
        <a:lnSpc>
          <a:spcPct val="90000"/>
        </a:lnSpc>
        <a:spcBef>
          <a:spcPct val="20000"/>
        </a:spcBef>
        <a:spcAft>
          <a:spcPct val="0"/>
        </a:spcAft>
        <a:buChar char="•"/>
        <a:defRPr sz="2800">
          <a:solidFill>
            <a:schemeClr val="tx1"/>
          </a:solidFill>
          <a:latin typeface="+mn-lt"/>
          <a:ea typeface="+mn-ea"/>
          <a:cs typeface="+mn-cs"/>
        </a:defRPr>
      </a:lvl1pPr>
      <a:lvl2pPr marL="739775" indent="-277813" algn="l" rtl="0" eaLnBrk="0" fontAlgn="base" hangingPunct="0">
        <a:lnSpc>
          <a:spcPct val="90000"/>
        </a:lnSpc>
        <a:spcBef>
          <a:spcPct val="20000"/>
        </a:spcBef>
        <a:spcAft>
          <a:spcPct val="0"/>
        </a:spcAft>
        <a:buFont typeface="Arial" pitchFamily="34" charset="0"/>
        <a:buChar char="–"/>
        <a:defRPr sz="2400">
          <a:solidFill>
            <a:schemeClr val="tx1"/>
          </a:solidFill>
          <a:latin typeface="+mn-lt"/>
        </a:defRPr>
      </a:lvl2pPr>
      <a:lvl3pPr marL="1089025" indent="-233363" algn="l" rtl="0" eaLnBrk="0" fontAlgn="base" hangingPunct="0">
        <a:lnSpc>
          <a:spcPct val="90000"/>
        </a:lnSpc>
        <a:spcBef>
          <a:spcPct val="20000"/>
        </a:spcBef>
        <a:spcAft>
          <a:spcPct val="0"/>
        </a:spcAft>
        <a:buChar char="•"/>
        <a:defRPr sz="2000">
          <a:solidFill>
            <a:schemeClr val="tx1"/>
          </a:solidFill>
          <a:latin typeface="+mn-lt"/>
        </a:defRPr>
      </a:lvl3pPr>
      <a:lvl4pPr marL="2100263" indent="-327025" algn="l" rtl="0" eaLnBrk="0" fontAlgn="base" hangingPunct="0">
        <a:lnSpc>
          <a:spcPct val="90000"/>
        </a:lnSpc>
        <a:spcBef>
          <a:spcPct val="20000"/>
        </a:spcBef>
        <a:spcAft>
          <a:spcPct val="0"/>
        </a:spcAft>
        <a:buChar char="–"/>
        <a:defRPr>
          <a:solidFill>
            <a:schemeClr val="tx1"/>
          </a:solidFill>
          <a:latin typeface="+mn-lt"/>
        </a:defRPr>
      </a:lvl4pPr>
      <a:lvl5pPr marL="2519363" indent="-304800" algn="l" rtl="0" eaLnBrk="0" fontAlgn="base" hangingPunct="0">
        <a:lnSpc>
          <a:spcPct val="90000"/>
        </a:lnSpc>
        <a:spcBef>
          <a:spcPct val="20000"/>
        </a:spcBef>
        <a:spcAft>
          <a:spcPct val="0"/>
        </a:spcAft>
        <a:buChar char="»"/>
        <a:defRPr sz="1600">
          <a:solidFill>
            <a:schemeClr val="tx1"/>
          </a:solidFill>
          <a:latin typeface="+mn-lt"/>
        </a:defRPr>
      </a:lvl5pPr>
      <a:lvl6pPr marL="2976563" indent="-304800" algn="l" rtl="0" fontAlgn="base">
        <a:lnSpc>
          <a:spcPct val="90000"/>
        </a:lnSpc>
        <a:spcBef>
          <a:spcPct val="20000"/>
        </a:spcBef>
        <a:spcAft>
          <a:spcPct val="0"/>
        </a:spcAft>
        <a:buChar char="»"/>
        <a:defRPr sz="1600">
          <a:solidFill>
            <a:schemeClr val="tx1"/>
          </a:solidFill>
          <a:latin typeface="+mn-lt"/>
        </a:defRPr>
      </a:lvl6pPr>
      <a:lvl7pPr marL="3433763" indent="-304800" algn="l" rtl="0" fontAlgn="base">
        <a:lnSpc>
          <a:spcPct val="90000"/>
        </a:lnSpc>
        <a:spcBef>
          <a:spcPct val="20000"/>
        </a:spcBef>
        <a:spcAft>
          <a:spcPct val="0"/>
        </a:spcAft>
        <a:buChar char="»"/>
        <a:defRPr sz="1600">
          <a:solidFill>
            <a:schemeClr val="tx1"/>
          </a:solidFill>
          <a:latin typeface="+mn-lt"/>
        </a:defRPr>
      </a:lvl7pPr>
      <a:lvl8pPr marL="3890963" indent="-304800" algn="l" rtl="0" fontAlgn="base">
        <a:lnSpc>
          <a:spcPct val="90000"/>
        </a:lnSpc>
        <a:spcBef>
          <a:spcPct val="20000"/>
        </a:spcBef>
        <a:spcAft>
          <a:spcPct val="0"/>
        </a:spcAft>
        <a:buChar char="»"/>
        <a:defRPr sz="1600">
          <a:solidFill>
            <a:schemeClr val="tx1"/>
          </a:solidFill>
          <a:latin typeface="+mn-lt"/>
        </a:defRPr>
      </a:lvl8pPr>
      <a:lvl9pPr marL="4348163" indent="-304800" algn="l" rtl="0" fontAlgn="base">
        <a:lnSpc>
          <a:spcPct val="900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6918BBF-82CB-421A-BD8A-33FF3C2439B3}" type="datetime1">
              <a:rPr lang="en-US" smtClean="0"/>
              <a:t>1/24/2017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FCF0DF2-78D7-4623-B957-53A60022E65E}" type="slidenum">
              <a:rPr lang="en-US"/>
              <a:pPr>
                <a:defRPr/>
              </a:pPr>
              <a:t>‹#›</a:t>
            </a:fld>
            <a:endParaRPr lang="en-US" dirty="0"/>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24" r:id="rId1"/>
    <p:sldLayoutId id="2147483715" r:id="rId2"/>
    <p:sldLayoutId id="2147483725" r:id="rId3"/>
    <p:sldLayoutId id="2147483716" r:id="rId4"/>
    <p:sldLayoutId id="2147483717" r:id="rId5"/>
    <p:sldLayoutId id="2147483718" r:id="rId6"/>
    <p:sldLayoutId id="2147483719" r:id="rId7"/>
    <p:sldLayoutId id="2147483720" r:id="rId8"/>
    <p:sldLayoutId id="2147483726" r:id="rId9"/>
    <p:sldLayoutId id="2147483721" r:id="rId10"/>
    <p:sldLayoutId id="2147483722" r:id="rId11"/>
  </p:sldLayoutIdLst>
  <p:transition spd="med">
    <p:wipe dir="r"/>
  </p:transition>
  <p:timing>
    <p:tnLst>
      <p:par>
        <p:cTn id="1" dur="indefinite" restart="never" nodeType="tmRoot"/>
      </p:par>
    </p:tnLst>
  </p:timing>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B58B80"/>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B58B80"/>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C3986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ctrTitle"/>
          </p:nvPr>
        </p:nvSpPr>
        <p:spPr>
          <a:xfrm>
            <a:off x="152400" y="4419600"/>
            <a:ext cx="839470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pPr eaLnBrk="1" fontAlgn="auto" hangingPunct="1">
              <a:lnSpc>
                <a:spcPct val="90000"/>
              </a:lnSpc>
              <a:spcBef>
                <a:spcPct val="20000"/>
              </a:spcBef>
              <a:spcAft>
                <a:spcPts val="0"/>
              </a:spcAft>
              <a:defRPr/>
            </a:pPr>
            <a:r>
              <a:rPr lang="en-US" dirty="0" smtClean="0">
                <a:solidFill>
                  <a:schemeClr val="accent5">
                    <a:lumMod val="60000"/>
                    <a:lumOff val="40000"/>
                  </a:schemeClr>
                </a:solidFill>
              </a:rPr>
              <a:t>Ethics, Justice, and Fair Treatment in HR Management</a:t>
            </a: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4" name="Title 1"/>
          <p:cNvSpPr txBox="1">
            <a:spLocks/>
          </p:cNvSpPr>
          <p:nvPr/>
        </p:nvSpPr>
        <p:spPr>
          <a:xfrm>
            <a:off x="457200" y="2209800"/>
            <a:ext cx="7851648" cy="1828800"/>
          </a:xfrm>
          <a:prstGeom prst="rect">
            <a:avLst/>
          </a:prstGeom>
          <a:ln>
            <a:noFill/>
          </a:ln>
        </p:spPr>
        <p:txBody>
          <a:bodyPr lIns="0" tIns="0" rIns="18288" bIns="0" anchor="b">
            <a:normAutofit fontScale="97500"/>
            <a:scene3d>
              <a:camera prst="orthographicFront"/>
              <a:lightRig rig="freezing" dir="t">
                <a:rot lat="0" lon="0" rev="5640000"/>
              </a:lightRig>
            </a:scene3d>
            <a:sp3d prstMaterial="flat">
              <a:bevelT w="38100" h="38100"/>
              <a:contourClr>
                <a:schemeClr val="tx2"/>
              </a:contourClr>
            </a:sp3d>
          </a:bodyPr>
          <a:lstStyle/>
          <a:p>
            <a:pPr algn="r" fontAlgn="auto">
              <a:spcAft>
                <a:spcPts val="0"/>
              </a:spcAft>
              <a:defRPr/>
            </a:pPr>
            <a:r>
              <a:rPr lang="en-US" sz="60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Topic Twelve</a:t>
            </a:r>
            <a:endParaRPr lang="en-US" sz="6000" b="1" dirty="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endParaRPr>
          </a:p>
        </p:txBody>
      </p:sp>
      <p:sp>
        <p:nvSpPr>
          <p:cNvPr id="9" name="Slide Number Placeholder 8"/>
          <p:cNvSpPr>
            <a:spLocks noGrp="1"/>
          </p:cNvSpPr>
          <p:nvPr>
            <p:ph type="sldNum" sz="quarter" idx="12"/>
          </p:nvPr>
        </p:nvSpPr>
        <p:spPr/>
        <p:txBody>
          <a:bodyPr/>
          <a:lstStyle/>
          <a:p>
            <a:pPr>
              <a:defRPr/>
            </a:pPr>
            <a:fld id="{61EC2BCF-3D36-46FB-967A-8B82CC079FB3}" type="slidenum">
              <a:rPr lang="en-US"/>
              <a:pPr>
                <a:defRPr/>
              </a:pPr>
              <a:t>1</a:t>
            </a:fld>
            <a:endParaRPr lang="en-US" dirty="0"/>
          </a:p>
        </p:txBody>
      </p:sp>
      <p:sp>
        <p:nvSpPr>
          <p:cNvPr id="7" name="TextBox 6"/>
          <p:cNvSpPr txBox="1"/>
          <p:nvPr/>
        </p:nvSpPr>
        <p:spPr>
          <a:xfrm>
            <a:off x="914400" y="1759803"/>
            <a:ext cx="7315200"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MGT351: Human Resource Management</a:t>
            </a:r>
          </a:p>
          <a:p>
            <a:pPr algn="ctr"/>
            <a:endParaRPr lang="en-US" sz="2400" b="1" dirty="0">
              <a:ln w="11430"/>
              <a:solidFill>
                <a:schemeClr val="accent5">
                  <a:lumMod val="75000"/>
                </a:schemeClr>
              </a:solidFill>
              <a:effectLst>
                <a:outerShdw blurRad="50800" dist="39000" dir="5460000" algn="tl">
                  <a:srgbClr val="000000">
                    <a:alpha val="38000"/>
                  </a:srgbClr>
                </a:outerShdw>
              </a:effectLst>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Grounds for Dismissal</a:t>
            </a:r>
            <a:endParaRPr lang="en-US" sz="4000" dirty="0" smtClean="0"/>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10</a:t>
            </a:fld>
            <a:endParaRPr lang="en-US" dirty="0"/>
          </a:p>
        </p:txBody>
      </p:sp>
      <p:grpSp>
        <p:nvGrpSpPr>
          <p:cNvPr id="10" name="Group 13"/>
          <p:cNvGrpSpPr>
            <a:grpSpLocks/>
          </p:cNvGrpSpPr>
          <p:nvPr/>
        </p:nvGrpSpPr>
        <p:grpSpPr bwMode="auto">
          <a:xfrm>
            <a:off x="981075" y="1600200"/>
            <a:ext cx="6883400" cy="3749675"/>
            <a:chOff x="618" y="1123"/>
            <a:chExt cx="4336" cy="2362"/>
          </a:xfrm>
        </p:grpSpPr>
        <p:sp>
          <p:nvSpPr>
            <p:cNvPr id="11" name="AutoShape 14" descr="brownfill01"/>
            <p:cNvSpPr>
              <a:spLocks noChangeArrowheads="1"/>
            </p:cNvSpPr>
            <p:nvPr/>
          </p:nvSpPr>
          <p:spPr bwMode="auto">
            <a:xfrm>
              <a:off x="3226" y="1123"/>
              <a:ext cx="1728" cy="464"/>
            </a:xfrm>
            <a:prstGeom prst="roundRect">
              <a:avLst>
                <a:gd name="adj" fmla="val 16667"/>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r>
                <a:rPr lang="en-US" sz="1800">
                  <a:latin typeface="Franklin Gothic Medium" pitchFamily="34" charset="0"/>
                </a:rPr>
                <a:t>Unsatisfactory performance</a:t>
              </a:r>
            </a:p>
          </p:txBody>
        </p:sp>
        <p:sp>
          <p:nvSpPr>
            <p:cNvPr id="12" name="AutoShape 15" descr="purplefill01"/>
            <p:cNvSpPr>
              <a:spLocks noChangeArrowheads="1"/>
            </p:cNvSpPr>
            <p:nvPr/>
          </p:nvSpPr>
          <p:spPr bwMode="auto">
            <a:xfrm>
              <a:off x="3226" y="1757"/>
              <a:ext cx="1728" cy="464"/>
            </a:xfrm>
            <a:prstGeom prst="roundRect">
              <a:avLst>
                <a:gd name="adj" fmla="val 16667"/>
              </a:avLst>
            </a:prstGeom>
            <a:blipFill dpi="0" rotWithShape="1">
              <a:blip r:embed="rId4"/>
              <a:srcRect/>
              <a:stretch>
                <a:fillRect/>
              </a:stretch>
            </a:blipFill>
            <a:ln w="57150" algn="ctr">
              <a:solidFill>
                <a:srgbClr val="AB439C"/>
              </a:solidFill>
              <a:round/>
              <a:headEnd/>
              <a:tailEnd/>
            </a:ln>
          </p:spPr>
          <p:txBody>
            <a:bodyPr lIns="0" tIns="0" rIns="0" bIns="0" anchor="ctr" anchorCtr="1"/>
            <a:lstStyle/>
            <a:p>
              <a:pPr algn="ctr"/>
              <a:r>
                <a:rPr lang="en-US" sz="1800">
                  <a:latin typeface="Franklin Gothic Medium" pitchFamily="34" charset="0"/>
                </a:rPr>
                <a:t>Misconduct</a:t>
              </a:r>
            </a:p>
          </p:txBody>
        </p:sp>
        <p:sp>
          <p:nvSpPr>
            <p:cNvPr id="13" name="AutoShape 16" descr="greenfill01"/>
            <p:cNvSpPr>
              <a:spLocks noChangeArrowheads="1"/>
            </p:cNvSpPr>
            <p:nvPr/>
          </p:nvSpPr>
          <p:spPr bwMode="auto">
            <a:xfrm>
              <a:off x="3226" y="2388"/>
              <a:ext cx="1728" cy="463"/>
            </a:xfrm>
            <a:prstGeom prst="roundRect">
              <a:avLst>
                <a:gd name="adj" fmla="val 16667"/>
              </a:avLst>
            </a:prstGeom>
            <a:blipFill dpi="0" rotWithShape="1">
              <a:blip r:embed="rId5"/>
              <a:srcRect/>
              <a:stretch>
                <a:fillRect/>
              </a:stretch>
            </a:blipFill>
            <a:ln w="57150" algn="ctr">
              <a:solidFill>
                <a:srgbClr val="65CD65"/>
              </a:solidFill>
              <a:round/>
              <a:headEnd/>
              <a:tailEnd/>
            </a:ln>
          </p:spPr>
          <p:txBody>
            <a:bodyPr lIns="0" tIns="0" rIns="0" bIns="0" anchor="ctr" anchorCtr="1"/>
            <a:lstStyle/>
            <a:p>
              <a:pPr algn="ctr"/>
              <a:r>
                <a:rPr lang="en-US" sz="1800">
                  <a:latin typeface="Franklin Gothic Medium" pitchFamily="34" charset="0"/>
                </a:rPr>
                <a:t>Lack of qualifications</a:t>
              </a:r>
            </a:p>
          </p:txBody>
        </p:sp>
        <p:sp>
          <p:nvSpPr>
            <p:cNvPr id="20" name="AutoShape 17" descr="bluefill01"/>
            <p:cNvSpPr>
              <a:spLocks noChangeArrowheads="1"/>
            </p:cNvSpPr>
            <p:nvPr/>
          </p:nvSpPr>
          <p:spPr bwMode="auto">
            <a:xfrm>
              <a:off x="3226" y="3021"/>
              <a:ext cx="1728" cy="464"/>
            </a:xfrm>
            <a:prstGeom prst="roundRect">
              <a:avLst>
                <a:gd name="adj" fmla="val 16667"/>
              </a:avLst>
            </a:prstGeom>
            <a:blipFill dpi="0" rotWithShape="1">
              <a:blip r:embed="rId6"/>
              <a:srcRect/>
              <a:stretch>
                <a:fillRect/>
              </a:stretch>
            </a:blipFill>
            <a:ln w="57150" algn="ctr">
              <a:solidFill>
                <a:srgbClr val="7DC1FF"/>
              </a:solidFill>
              <a:round/>
              <a:headEnd/>
              <a:tailEnd/>
            </a:ln>
          </p:spPr>
          <p:txBody>
            <a:bodyPr lIns="0" tIns="0" rIns="0" bIns="0" anchor="ctr" anchorCtr="1"/>
            <a:lstStyle/>
            <a:p>
              <a:pPr algn="ctr">
                <a:spcBef>
                  <a:spcPct val="50000"/>
                </a:spcBef>
              </a:pPr>
              <a:r>
                <a:rPr lang="en-US" sz="1600" b="1"/>
                <a:t>Changed requirements of  (or elimination of) the job</a:t>
              </a:r>
            </a:p>
          </p:txBody>
        </p:sp>
        <p:cxnSp>
          <p:nvCxnSpPr>
            <p:cNvPr id="21" name="AutoShape 18"/>
            <p:cNvCxnSpPr>
              <a:cxnSpLocks noChangeShapeType="1"/>
              <a:stCxn id="25" idx="3"/>
              <a:endCxn id="12" idx="1"/>
            </p:cNvCxnSpPr>
            <p:nvPr/>
          </p:nvCxnSpPr>
          <p:spPr bwMode="auto">
            <a:xfrm rot="5400000" flipH="1" flipV="1">
              <a:off x="1766" y="1128"/>
              <a:ext cx="600" cy="2321"/>
            </a:xfrm>
            <a:prstGeom prst="straightConnector1">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2" name="AutoShape 19"/>
            <p:cNvCxnSpPr>
              <a:cxnSpLocks noChangeShapeType="1"/>
              <a:stCxn id="25" idx="1"/>
              <a:endCxn id="13" idx="1"/>
            </p:cNvCxnSpPr>
            <p:nvPr/>
          </p:nvCxnSpPr>
          <p:spPr bwMode="auto">
            <a:xfrm rot="16200000" flipH="1">
              <a:off x="1776" y="1169"/>
              <a:ext cx="579" cy="2321"/>
            </a:xfrm>
            <a:prstGeom prst="straightConnector1">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3" name="AutoShape 20"/>
            <p:cNvCxnSpPr>
              <a:cxnSpLocks noChangeShapeType="1"/>
              <a:stCxn id="25" idx="3"/>
              <a:endCxn id="11" idx="1"/>
            </p:cNvCxnSpPr>
            <p:nvPr/>
          </p:nvCxnSpPr>
          <p:spPr bwMode="auto">
            <a:xfrm rot="5400000" flipH="1" flipV="1">
              <a:off x="1449" y="811"/>
              <a:ext cx="1234" cy="2321"/>
            </a:xfrm>
            <a:prstGeom prst="straightConnector1">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24" name="AutoShape 21"/>
            <p:cNvCxnSpPr>
              <a:cxnSpLocks noChangeShapeType="1"/>
              <a:stCxn id="25" idx="1"/>
              <a:endCxn id="20" idx="1"/>
            </p:cNvCxnSpPr>
            <p:nvPr/>
          </p:nvCxnSpPr>
          <p:spPr bwMode="auto">
            <a:xfrm rot="16200000" flipH="1">
              <a:off x="1459" y="1486"/>
              <a:ext cx="1213" cy="2321"/>
            </a:xfrm>
            <a:prstGeom prst="straightConnector1">
              <a:avLst/>
            </a:prstGeom>
            <a:noFill/>
            <a:ln w="31750">
              <a:solidFill>
                <a:schemeClr val="tx1"/>
              </a:solidFill>
              <a:round/>
              <a:headEnd/>
              <a:tailEnd type="stealth" w="lg" len="lg"/>
            </a:ln>
            <a:extLst>
              <a:ext uri="{909E8E84-426E-40DD-AFC4-6F175D3DCCD1}">
                <a14:hiddenFill xmlns:a14="http://schemas.microsoft.com/office/drawing/2010/main">
                  <a:noFill/>
                </a14:hiddenFill>
              </a:ext>
            </a:extLst>
          </p:spPr>
        </p:cxnSp>
        <p:sp>
          <p:nvSpPr>
            <p:cNvPr id="25" name="Oval 22"/>
            <p:cNvSpPr>
              <a:spLocks noChangeArrowheads="1"/>
            </p:cNvSpPr>
            <p:nvPr/>
          </p:nvSpPr>
          <p:spPr bwMode="auto">
            <a:xfrm>
              <a:off x="618" y="1927"/>
              <a:ext cx="1958" cy="775"/>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400" dirty="0">
                  <a:latin typeface="Franklin Gothic Medium" pitchFamily="34" charset="0"/>
                </a:rPr>
                <a:t>Bases for Dismissal</a:t>
              </a:r>
            </a:p>
          </p:txBody>
        </p:sp>
      </p:grpSp>
    </p:spTree>
    <p:extLst>
      <p:ext uri="{BB962C8B-B14F-4D97-AF65-F5344CB8AC3E}">
        <p14:creationId xmlns:p14="http://schemas.microsoft.com/office/powerpoint/2010/main" val="41360303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Insubordination</a:t>
            </a:r>
            <a:endParaRPr lang="en-US" sz="4000" dirty="0" smtClean="0"/>
          </a:p>
        </p:txBody>
      </p:sp>
      <p:sp>
        <p:nvSpPr>
          <p:cNvPr id="2722819" name="Rectangle 3"/>
          <p:cNvSpPr>
            <a:spLocks noGrp="1" noChangeArrowheads="1"/>
          </p:cNvSpPr>
          <p:nvPr>
            <p:ph type="body" idx="1"/>
          </p:nvPr>
        </p:nvSpPr>
        <p:spPr>
          <a:xfrm>
            <a:off x="525463" y="1143000"/>
            <a:ext cx="8161337" cy="5121275"/>
          </a:xfrm>
        </p:spPr>
        <p:txBody>
          <a:bodyPr/>
          <a:lstStyle/>
          <a:p>
            <a:pPr eaLnBrk="1" hangingPunct="1">
              <a:defRPr/>
            </a:pPr>
            <a:r>
              <a:rPr lang="en-US" sz="2400" dirty="0"/>
              <a:t>Insubordination</a:t>
            </a:r>
          </a:p>
          <a:p>
            <a:pPr lvl="1" eaLnBrk="1" hangingPunct="1">
              <a:defRPr/>
            </a:pPr>
            <a:r>
              <a:rPr lang="en-US" sz="2200" dirty="0"/>
              <a:t>An employee’s willful disregard of or disobedience of the boss’s authority or legitimate orders; criticism of the boss in public.</a:t>
            </a:r>
          </a:p>
          <a:p>
            <a:pPr lvl="1" eaLnBrk="1" hangingPunct="1">
              <a:defRPr/>
            </a:pPr>
            <a:r>
              <a:rPr lang="en-US" sz="2200" dirty="0"/>
              <a:t>Is a form of misconduct.</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11</a:t>
            </a:fld>
            <a:endParaRPr lang="en-US" dirty="0"/>
          </a:p>
        </p:txBody>
      </p:sp>
    </p:spTree>
    <p:extLst>
      <p:ext uri="{BB962C8B-B14F-4D97-AF65-F5344CB8AC3E}">
        <p14:creationId xmlns:p14="http://schemas.microsoft.com/office/powerpoint/2010/main" val="3416786842"/>
      </p:ext>
    </p:extLst>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Interviewing Departing Employees</a:t>
            </a:r>
            <a:endParaRPr lang="en-US" sz="4000" dirty="0" smtClean="0"/>
          </a:p>
        </p:txBody>
      </p:sp>
      <p:sp>
        <p:nvSpPr>
          <p:cNvPr id="2722819" name="Rectangle 3"/>
          <p:cNvSpPr>
            <a:spLocks noGrp="1" noChangeArrowheads="1"/>
          </p:cNvSpPr>
          <p:nvPr>
            <p:ph type="body" idx="1"/>
          </p:nvPr>
        </p:nvSpPr>
        <p:spPr>
          <a:xfrm>
            <a:off x="525463" y="1143000"/>
            <a:ext cx="8161337" cy="5121275"/>
          </a:xfrm>
        </p:spPr>
        <p:txBody>
          <a:bodyPr/>
          <a:lstStyle/>
          <a:p>
            <a:pPr eaLnBrk="1" hangingPunct="1">
              <a:spcBef>
                <a:spcPct val="40000"/>
              </a:spcBef>
              <a:defRPr/>
            </a:pPr>
            <a:r>
              <a:rPr lang="en-US" sz="2400" dirty="0"/>
              <a:t>Exit Interview</a:t>
            </a:r>
          </a:p>
          <a:p>
            <a:pPr lvl="1" eaLnBrk="1" hangingPunct="1">
              <a:spcBef>
                <a:spcPct val="40000"/>
              </a:spcBef>
              <a:defRPr/>
            </a:pPr>
            <a:r>
              <a:rPr lang="en-US" sz="2200" dirty="0"/>
              <a:t>Interviews with employees who are leaving the firm, conducted for obtaining information about the job or related matters, to give the employer insight about the company. </a:t>
            </a:r>
          </a:p>
          <a:p>
            <a:pPr lvl="2" eaLnBrk="1" hangingPunct="1">
              <a:spcBef>
                <a:spcPct val="40000"/>
              </a:spcBef>
              <a:defRPr/>
            </a:pPr>
            <a:r>
              <a:rPr lang="en-US" sz="2000" dirty="0"/>
              <a:t>The assumption is that because the employee is leaving, he or she will be candid.</a:t>
            </a:r>
          </a:p>
          <a:p>
            <a:pPr lvl="2" eaLnBrk="1" hangingPunct="1">
              <a:spcBef>
                <a:spcPct val="40000"/>
              </a:spcBef>
              <a:defRPr/>
            </a:pPr>
            <a:r>
              <a:rPr lang="en-US" sz="2000" dirty="0"/>
              <a:t>The quality of information gained from exit interviews is questionable.</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12</a:t>
            </a:fld>
            <a:endParaRPr lang="en-US" dirty="0"/>
          </a:p>
        </p:txBody>
      </p:sp>
    </p:spTree>
    <p:extLst>
      <p:ext uri="{BB962C8B-B14F-4D97-AF65-F5344CB8AC3E}">
        <p14:creationId xmlns:p14="http://schemas.microsoft.com/office/powerpoint/2010/main" val="834031278"/>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Layoffs and Downsizing Alternatives</a:t>
            </a:r>
            <a:endParaRPr lang="en-US" sz="4000" dirty="0" smtClean="0"/>
          </a:p>
        </p:txBody>
      </p:sp>
      <p:sp>
        <p:nvSpPr>
          <p:cNvPr id="2722819" name="Rectangle 3"/>
          <p:cNvSpPr>
            <a:spLocks noGrp="1" noChangeArrowheads="1"/>
          </p:cNvSpPr>
          <p:nvPr>
            <p:ph type="body" idx="1"/>
          </p:nvPr>
        </p:nvSpPr>
        <p:spPr>
          <a:xfrm>
            <a:off x="525463" y="1203325"/>
            <a:ext cx="8161337" cy="5121275"/>
          </a:xfrm>
        </p:spPr>
        <p:txBody>
          <a:bodyPr/>
          <a:lstStyle/>
          <a:p>
            <a:pPr eaLnBrk="1" hangingPunct="1">
              <a:spcBef>
                <a:spcPct val="50000"/>
              </a:spcBef>
              <a:defRPr/>
            </a:pPr>
            <a:r>
              <a:rPr lang="en-US" sz="2400" dirty="0"/>
              <a:t>Voluntarily reducing employees’ pay</a:t>
            </a:r>
          </a:p>
          <a:p>
            <a:pPr eaLnBrk="1" hangingPunct="1">
              <a:spcBef>
                <a:spcPct val="50000"/>
              </a:spcBef>
              <a:defRPr/>
            </a:pPr>
            <a:r>
              <a:rPr lang="en-US" sz="2400" dirty="0"/>
              <a:t>Concentrating employees’ vacations</a:t>
            </a:r>
          </a:p>
          <a:p>
            <a:pPr eaLnBrk="1" hangingPunct="1">
              <a:spcBef>
                <a:spcPct val="50000"/>
              </a:spcBef>
              <a:defRPr/>
            </a:pPr>
            <a:r>
              <a:rPr lang="en-US" sz="2400" dirty="0"/>
              <a:t>Taking voluntary time off</a:t>
            </a:r>
          </a:p>
          <a:p>
            <a:pPr eaLnBrk="1" hangingPunct="1">
              <a:spcBef>
                <a:spcPct val="50000"/>
              </a:spcBef>
              <a:defRPr/>
            </a:pPr>
            <a:r>
              <a:rPr lang="en-US" sz="2400" dirty="0"/>
              <a:t>Releasing temporary workers</a:t>
            </a:r>
          </a:p>
          <a:p>
            <a:pPr eaLnBrk="1" hangingPunct="1">
              <a:spcBef>
                <a:spcPct val="50000"/>
              </a:spcBef>
              <a:defRPr/>
            </a:pPr>
            <a:r>
              <a:rPr lang="en-US" sz="2400" dirty="0"/>
              <a:t>Offering early retirement buyout packages</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13</a:t>
            </a:fld>
            <a:endParaRPr lang="en-US" dirty="0"/>
          </a:p>
        </p:txBody>
      </p:sp>
    </p:spTree>
    <p:extLst>
      <p:ext uri="{BB962C8B-B14F-4D97-AF65-F5344CB8AC3E}">
        <p14:creationId xmlns:p14="http://schemas.microsoft.com/office/powerpoint/2010/main" val="593269889"/>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Ethics and Fair Treatment at Work</a:t>
            </a:r>
            <a:endParaRPr lang="en-US" sz="4000" dirty="0" smtClean="0"/>
          </a:p>
        </p:txBody>
      </p:sp>
      <p:sp>
        <p:nvSpPr>
          <p:cNvPr id="2722819" name="Rectangle 3"/>
          <p:cNvSpPr>
            <a:spLocks noGrp="1" noChangeArrowheads="1"/>
          </p:cNvSpPr>
          <p:nvPr>
            <p:ph type="body" idx="1"/>
          </p:nvPr>
        </p:nvSpPr>
        <p:spPr>
          <a:xfrm>
            <a:off x="525463" y="1203325"/>
            <a:ext cx="5265737" cy="5121275"/>
          </a:xfrm>
        </p:spPr>
        <p:txBody>
          <a:bodyPr/>
          <a:lstStyle/>
          <a:p>
            <a:pPr eaLnBrk="1" hangingPunct="1">
              <a:spcBef>
                <a:spcPct val="40000"/>
              </a:spcBef>
              <a:defRPr/>
            </a:pPr>
            <a:r>
              <a:rPr lang="en-US" sz="2400" dirty="0"/>
              <a:t>Ethics</a:t>
            </a:r>
          </a:p>
          <a:p>
            <a:pPr lvl="1" eaLnBrk="1" hangingPunct="1">
              <a:spcBef>
                <a:spcPct val="40000"/>
              </a:spcBef>
              <a:defRPr/>
            </a:pPr>
            <a:r>
              <a:rPr lang="en-US" sz="2200" dirty="0"/>
              <a:t>Refers to the principles of conduct governing an individual or a group; specifically, the standards you use to decide what your conduct should be.</a:t>
            </a:r>
          </a:p>
          <a:p>
            <a:pPr eaLnBrk="1" hangingPunct="1">
              <a:spcBef>
                <a:spcPct val="40000"/>
              </a:spcBef>
              <a:defRPr/>
            </a:pPr>
            <a:r>
              <a:rPr lang="en-US" sz="2400" dirty="0"/>
              <a:t>Ethical Decisions involve two things:</a:t>
            </a:r>
          </a:p>
          <a:p>
            <a:pPr lvl="1" eaLnBrk="1" hangingPunct="1">
              <a:spcBef>
                <a:spcPct val="40000"/>
              </a:spcBef>
              <a:defRPr/>
            </a:pPr>
            <a:r>
              <a:rPr lang="en-US" sz="2200" dirty="0"/>
              <a:t>Normative judgment: Means that something is good or bad, right or wrong, better or worse.</a:t>
            </a:r>
          </a:p>
          <a:p>
            <a:pPr lvl="1" eaLnBrk="1" hangingPunct="1">
              <a:spcBef>
                <a:spcPct val="40000"/>
              </a:spcBef>
              <a:defRPr/>
            </a:pPr>
            <a:r>
              <a:rPr lang="en-US" sz="2200" dirty="0"/>
              <a:t>Morality: Society’s highest accepted standards of behavior.</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2</a:t>
            </a:fld>
            <a:endParaRPr lang="en-US" dirty="0"/>
          </a:p>
        </p:txBody>
      </p:sp>
      <p:pic>
        <p:nvPicPr>
          <p:cNvPr id="5" name="Picture 4" descr="PE01511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057400"/>
            <a:ext cx="2398713"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306700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Ethics, Justice, and Fair Treatment</a:t>
            </a:r>
            <a:endParaRPr lang="en-US" sz="4000" dirty="0" smtClean="0"/>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3</a:t>
            </a:fld>
            <a:endParaRPr lang="en-US" dirty="0"/>
          </a:p>
        </p:txBody>
      </p:sp>
      <p:grpSp>
        <p:nvGrpSpPr>
          <p:cNvPr id="14" name="Group 20"/>
          <p:cNvGrpSpPr>
            <a:grpSpLocks/>
          </p:cNvGrpSpPr>
          <p:nvPr/>
        </p:nvGrpSpPr>
        <p:grpSpPr bwMode="auto">
          <a:xfrm>
            <a:off x="1824038" y="1911350"/>
            <a:ext cx="5495925" cy="2432050"/>
            <a:chOff x="1149" y="1204"/>
            <a:chExt cx="3462" cy="1532"/>
          </a:xfrm>
        </p:grpSpPr>
        <p:sp>
          <p:nvSpPr>
            <p:cNvPr id="15" name="AutoShape 12" descr="brownfill01"/>
            <p:cNvSpPr>
              <a:spLocks noChangeArrowheads="1"/>
            </p:cNvSpPr>
            <p:nvPr/>
          </p:nvSpPr>
          <p:spPr bwMode="auto">
            <a:xfrm>
              <a:off x="1149" y="2168"/>
              <a:ext cx="1558" cy="568"/>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r>
                <a:rPr lang="en-US" sz="2000">
                  <a:latin typeface="Franklin Gothic Medium" pitchFamily="34" charset="0"/>
                </a:rPr>
                <a:t>Distributive justice</a:t>
              </a:r>
            </a:p>
          </p:txBody>
        </p:sp>
        <p:cxnSp>
          <p:nvCxnSpPr>
            <p:cNvPr id="16" name="AutoShape 14"/>
            <p:cNvCxnSpPr>
              <a:cxnSpLocks noChangeShapeType="1"/>
              <a:stCxn id="17" idx="2"/>
              <a:endCxn id="15" idx="0"/>
            </p:cNvCxnSpPr>
            <p:nvPr/>
          </p:nvCxnSpPr>
          <p:spPr bwMode="auto">
            <a:xfrm rot="5400000">
              <a:off x="2156" y="1429"/>
              <a:ext cx="493" cy="949"/>
            </a:xfrm>
            <a:prstGeom prst="bentConnector3">
              <a:avLst>
                <a:gd name="adj1" fmla="val 4989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17" name="AutoShape 15"/>
            <p:cNvSpPr>
              <a:spLocks noChangeArrowheads="1"/>
            </p:cNvSpPr>
            <p:nvPr/>
          </p:nvSpPr>
          <p:spPr bwMode="auto">
            <a:xfrm>
              <a:off x="1149" y="1204"/>
              <a:ext cx="3456" cy="435"/>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p>
              <a:pPr algn="ctr"/>
              <a:r>
                <a:rPr lang="en-US" sz="2400" dirty="0">
                  <a:latin typeface="Franklin Gothic Medium" pitchFamily="34" charset="0"/>
                </a:rPr>
                <a:t>Components of Organizational Justice</a:t>
              </a:r>
            </a:p>
          </p:txBody>
        </p:sp>
        <p:sp>
          <p:nvSpPr>
            <p:cNvPr id="18" name="AutoShape 17" descr="bluefill01"/>
            <p:cNvSpPr>
              <a:spLocks noChangeArrowheads="1"/>
            </p:cNvSpPr>
            <p:nvPr/>
          </p:nvSpPr>
          <p:spPr bwMode="auto">
            <a:xfrm>
              <a:off x="3053" y="2168"/>
              <a:ext cx="1558" cy="567"/>
            </a:xfrm>
            <a:prstGeom prst="roundRect">
              <a:avLst>
                <a:gd name="adj" fmla="val 7120"/>
              </a:avLst>
            </a:prstGeom>
            <a:blipFill dpi="0" rotWithShape="1">
              <a:blip r:embed="rId4"/>
              <a:srcRect/>
              <a:stretch>
                <a:fillRect/>
              </a:stretch>
            </a:blipFill>
            <a:ln w="57150" algn="ctr">
              <a:solidFill>
                <a:srgbClr val="7DC1FF"/>
              </a:solidFill>
              <a:round/>
              <a:headEnd/>
              <a:tailEnd/>
            </a:ln>
          </p:spPr>
          <p:txBody>
            <a:bodyPr lIns="0" tIns="0" rIns="0" bIns="0" anchor="ctr" anchorCtr="1"/>
            <a:lstStyle/>
            <a:p>
              <a:pPr algn="ctr"/>
              <a:r>
                <a:rPr lang="en-US" sz="2000">
                  <a:latin typeface="Franklin Gothic Medium" pitchFamily="34" charset="0"/>
                </a:rPr>
                <a:t>Procedural justice</a:t>
              </a:r>
            </a:p>
          </p:txBody>
        </p:sp>
        <p:cxnSp>
          <p:nvCxnSpPr>
            <p:cNvPr id="19" name="AutoShape 18"/>
            <p:cNvCxnSpPr>
              <a:cxnSpLocks noChangeShapeType="1"/>
              <a:stCxn id="17" idx="2"/>
              <a:endCxn id="18" idx="0"/>
            </p:cNvCxnSpPr>
            <p:nvPr/>
          </p:nvCxnSpPr>
          <p:spPr bwMode="auto">
            <a:xfrm rot="16200000" flipH="1">
              <a:off x="3108" y="1426"/>
              <a:ext cx="493" cy="955"/>
            </a:xfrm>
            <a:prstGeom prst="bentConnector3">
              <a:avLst>
                <a:gd name="adj1" fmla="val 4989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469767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685800"/>
            <a:ext cx="8229600" cy="1143000"/>
          </a:xfrm>
        </p:spPr>
        <p:txBody>
          <a:bodyPr/>
          <a:lstStyle/>
          <a:p>
            <a:pPr algn="ctr" eaLnBrk="1" hangingPunct="1">
              <a:defRPr/>
            </a:pPr>
            <a:r>
              <a:rPr lang="en-US" sz="4000" dirty="0"/>
              <a:t>How Managers Use Personnel Methods To Promote Ethics and Fair Treatment</a:t>
            </a:r>
            <a:endParaRPr lang="en-US" sz="4000" dirty="0" smtClean="0"/>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4</a:t>
            </a:fld>
            <a:endParaRPr lang="en-US" dirty="0"/>
          </a:p>
        </p:txBody>
      </p:sp>
      <p:grpSp>
        <p:nvGrpSpPr>
          <p:cNvPr id="26" name="Group 5"/>
          <p:cNvGrpSpPr>
            <a:grpSpLocks/>
          </p:cNvGrpSpPr>
          <p:nvPr/>
        </p:nvGrpSpPr>
        <p:grpSpPr bwMode="auto">
          <a:xfrm>
            <a:off x="731838" y="1954213"/>
            <a:ext cx="7680325" cy="3789362"/>
            <a:chOff x="461" y="1098"/>
            <a:chExt cx="4838" cy="2387"/>
          </a:xfrm>
        </p:grpSpPr>
        <p:sp>
          <p:nvSpPr>
            <p:cNvPr id="27" name="AutoShape 6" descr="brownfill01"/>
            <p:cNvSpPr>
              <a:spLocks noChangeArrowheads="1"/>
            </p:cNvSpPr>
            <p:nvPr/>
          </p:nvSpPr>
          <p:spPr bwMode="auto">
            <a:xfrm>
              <a:off x="461" y="2582"/>
              <a:ext cx="1040" cy="903"/>
            </a:xfrm>
            <a:prstGeom prst="roundRect">
              <a:avLst>
                <a:gd name="adj" fmla="val 16667"/>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spcBef>
                  <a:spcPct val="20000"/>
                </a:spcBef>
              </a:pPr>
              <a:r>
                <a:rPr lang="en-US" sz="1600">
                  <a:latin typeface="Franklin Gothic Medium" pitchFamily="34" charset="0"/>
                </a:rPr>
                <a:t>Emphasizing ethics and fairness in personnel selection</a:t>
              </a:r>
            </a:p>
          </p:txBody>
        </p:sp>
        <p:sp>
          <p:nvSpPr>
            <p:cNvPr id="28" name="AutoShape 7" descr="bluefill01"/>
            <p:cNvSpPr>
              <a:spLocks noChangeArrowheads="1"/>
            </p:cNvSpPr>
            <p:nvPr/>
          </p:nvSpPr>
          <p:spPr bwMode="auto">
            <a:xfrm>
              <a:off x="4259" y="2582"/>
              <a:ext cx="1040" cy="903"/>
            </a:xfrm>
            <a:prstGeom prst="roundRect">
              <a:avLst>
                <a:gd name="adj" fmla="val 16667"/>
              </a:avLst>
            </a:prstGeom>
            <a:blipFill dpi="0" rotWithShape="1">
              <a:blip r:embed="rId4"/>
              <a:srcRect/>
              <a:stretch>
                <a:fillRect/>
              </a:stretch>
            </a:blipFill>
            <a:ln w="57150" algn="ctr">
              <a:solidFill>
                <a:srgbClr val="7DC1FF"/>
              </a:solidFill>
              <a:round/>
              <a:headEnd/>
              <a:tailEnd/>
            </a:ln>
          </p:spPr>
          <p:txBody>
            <a:bodyPr lIns="0" tIns="0" rIns="0" bIns="0" anchor="ctr" anchorCtr="1"/>
            <a:lstStyle/>
            <a:p>
              <a:pPr algn="ctr"/>
              <a:r>
                <a:rPr lang="en-US" sz="1600">
                  <a:latin typeface="Franklin Gothic Medium" pitchFamily="34" charset="0"/>
                </a:rPr>
                <a:t>Disciplining </a:t>
              </a:r>
              <a:br>
                <a:rPr lang="en-US" sz="1600">
                  <a:latin typeface="Franklin Gothic Medium" pitchFamily="34" charset="0"/>
                </a:rPr>
              </a:br>
              <a:r>
                <a:rPr lang="en-US" sz="1600">
                  <a:latin typeface="Franklin Gothic Medium" pitchFamily="34" charset="0"/>
                </a:rPr>
                <a:t>all instances </a:t>
              </a:r>
              <a:br>
                <a:rPr lang="en-US" sz="1600">
                  <a:latin typeface="Franklin Gothic Medium" pitchFamily="34" charset="0"/>
                </a:rPr>
              </a:br>
              <a:r>
                <a:rPr lang="en-US" sz="1600">
                  <a:latin typeface="Franklin Gothic Medium" pitchFamily="34" charset="0"/>
                </a:rPr>
                <a:t>of unethical conduct</a:t>
              </a:r>
            </a:p>
          </p:txBody>
        </p:sp>
        <p:cxnSp>
          <p:nvCxnSpPr>
            <p:cNvPr id="29" name="AutoShape 8"/>
            <p:cNvCxnSpPr>
              <a:cxnSpLocks noChangeShapeType="1"/>
              <a:stCxn id="35" idx="3"/>
              <a:endCxn id="27" idx="0"/>
            </p:cNvCxnSpPr>
            <p:nvPr/>
          </p:nvCxnSpPr>
          <p:spPr bwMode="auto">
            <a:xfrm rot="5400000">
              <a:off x="990" y="1754"/>
              <a:ext cx="819" cy="837"/>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30" name="AutoShape 9"/>
            <p:cNvCxnSpPr>
              <a:cxnSpLocks noChangeShapeType="1"/>
              <a:stCxn id="35" idx="5"/>
              <a:endCxn id="28" idx="0"/>
            </p:cNvCxnSpPr>
            <p:nvPr/>
          </p:nvCxnSpPr>
          <p:spPr bwMode="auto">
            <a:xfrm rot="16200000" flipH="1">
              <a:off x="3940" y="1743"/>
              <a:ext cx="819" cy="859"/>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31" name="AutoShape 10"/>
            <p:cNvCxnSpPr>
              <a:cxnSpLocks noChangeShapeType="1"/>
              <a:stCxn id="35" idx="0"/>
              <a:endCxn id="32" idx="0"/>
            </p:cNvCxnSpPr>
            <p:nvPr/>
          </p:nvCxnSpPr>
          <p:spPr bwMode="auto">
            <a:xfrm rot="-5400000" flipH="1" flipV="1">
              <a:off x="1816" y="1529"/>
              <a:ext cx="1483" cy="622"/>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32" name="AutoShape 11" descr="purplefill01"/>
            <p:cNvSpPr>
              <a:spLocks noChangeArrowheads="1"/>
            </p:cNvSpPr>
            <p:nvPr/>
          </p:nvSpPr>
          <p:spPr bwMode="auto">
            <a:xfrm>
              <a:off x="1727" y="2582"/>
              <a:ext cx="1040" cy="903"/>
            </a:xfrm>
            <a:prstGeom prst="roundRect">
              <a:avLst>
                <a:gd name="adj" fmla="val 16667"/>
              </a:avLst>
            </a:prstGeom>
            <a:blipFill dpi="0" rotWithShape="1">
              <a:blip r:embed="rId5"/>
              <a:srcRect/>
              <a:stretch>
                <a:fillRect/>
              </a:stretch>
            </a:blipFill>
            <a:ln w="57150" algn="ctr">
              <a:solidFill>
                <a:srgbClr val="AB439C"/>
              </a:solidFill>
              <a:round/>
              <a:headEnd/>
              <a:tailEnd/>
            </a:ln>
          </p:spPr>
          <p:txBody>
            <a:bodyPr lIns="0" tIns="0" rIns="0" bIns="0" anchor="ctr" anchorCtr="1"/>
            <a:lstStyle/>
            <a:p>
              <a:pPr algn="ctr"/>
              <a:r>
                <a:rPr lang="en-US" sz="1600">
                  <a:latin typeface="Franklin Gothic Medium" pitchFamily="34" charset="0"/>
                </a:rPr>
                <a:t>Providing mandatory employee ethics training </a:t>
              </a:r>
            </a:p>
          </p:txBody>
        </p:sp>
        <p:cxnSp>
          <p:nvCxnSpPr>
            <p:cNvPr id="33" name="AutoShape 12"/>
            <p:cNvCxnSpPr>
              <a:cxnSpLocks noChangeShapeType="1"/>
              <a:stCxn id="35" idx="0"/>
              <a:endCxn id="34" idx="0"/>
            </p:cNvCxnSpPr>
            <p:nvPr/>
          </p:nvCxnSpPr>
          <p:spPr bwMode="auto">
            <a:xfrm rot="16200000" flipH="1">
              <a:off x="2449" y="1519"/>
              <a:ext cx="1483" cy="644"/>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34" name="AutoShape 13" descr="greenfill01"/>
            <p:cNvSpPr>
              <a:spLocks noChangeArrowheads="1"/>
            </p:cNvSpPr>
            <p:nvPr/>
          </p:nvSpPr>
          <p:spPr bwMode="auto">
            <a:xfrm>
              <a:off x="2993" y="2582"/>
              <a:ext cx="1040" cy="903"/>
            </a:xfrm>
            <a:prstGeom prst="roundRect">
              <a:avLst>
                <a:gd name="adj" fmla="val 16667"/>
              </a:avLst>
            </a:prstGeom>
            <a:blipFill dpi="0" rotWithShape="1">
              <a:blip r:embed="rId6"/>
              <a:srcRect/>
              <a:stretch>
                <a:fillRect/>
              </a:stretch>
            </a:blipFill>
            <a:ln w="57150" algn="ctr">
              <a:solidFill>
                <a:srgbClr val="65CD65"/>
              </a:solidFill>
              <a:round/>
              <a:headEnd/>
              <a:tailEnd/>
            </a:ln>
          </p:spPr>
          <p:txBody>
            <a:bodyPr lIns="0" tIns="0" rIns="0" bIns="0" anchor="ctr" anchorCtr="1"/>
            <a:lstStyle/>
            <a:p>
              <a:pPr algn="ctr"/>
              <a:r>
                <a:rPr lang="en-US" sz="1600">
                  <a:latin typeface="Franklin Gothic Medium" pitchFamily="34" charset="0"/>
                </a:rPr>
                <a:t>Ensuring fair and objective performance appraisals</a:t>
              </a:r>
            </a:p>
          </p:txBody>
        </p:sp>
        <p:sp>
          <p:nvSpPr>
            <p:cNvPr id="35" name="Oval 14"/>
            <p:cNvSpPr>
              <a:spLocks noChangeArrowheads="1"/>
            </p:cNvSpPr>
            <p:nvPr/>
          </p:nvSpPr>
          <p:spPr bwMode="auto">
            <a:xfrm>
              <a:off x="1382" y="1099"/>
              <a:ext cx="297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400" dirty="0">
                  <a:latin typeface="Franklin Gothic Medium" pitchFamily="34" charset="0"/>
                </a:rPr>
                <a:t>HRM Practices that Promote Ethics</a:t>
              </a:r>
            </a:p>
          </p:txBody>
        </p:sp>
      </p:grpSp>
    </p:spTree>
    <p:extLst>
      <p:ext uri="{BB962C8B-B14F-4D97-AF65-F5344CB8AC3E}">
        <p14:creationId xmlns:p14="http://schemas.microsoft.com/office/powerpoint/2010/main" val="15851422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up)">
                                      <p:cBhvr>
                                        <p:cTn id="7"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HRM-Related Ethics Activities</a:t>
            </a:r>
            <a:endParaRPr lang="en-US" sz="4000" dirty="0" smtClean="0"/>
          </a:p>
        </p:txBody>
      </p:sp>
      <p:sp>
        <p:nvSpPr>
          <p:cNvPr id="2722819" name="Rectangle 3"/>
          <p:cNvSpPr>
            <a:spLocks noGrp="1" noChangeArrowheads="1"/>
          </p:cNvSpPr>
          <p:nvPr>
            <p:ph type="body" idx="1"/>
          </p:nvPr>
        </p:nvSpPr>
        <p:spPr>
          <a:xfrm>
            <a:off x="525463" y="1203325"/>
            <a:ext cx="8161337" cy="5121275"/>
          </a:xfrm>
        </p:spPr>
        <p:txBody>
          <a:bodyPr/>
          <a:lstStyle/>
          <a:p>
            <a:pPr eaLnBrk="1" hangingPunct="1">
              <a:spcBef>
                <a:spcPct val="35000"/>
              </a:spcBef>
              <a:defRPr/>
            </a:pPr>
            <a:r>
              <a:rPr lang="en-US" sz="2400" dirty="0"/>
              <a:t>Selection</a:t>
            </a:r>
          </a:p>
          <a:p>
            <a:pPr lvl="1" eaLnBrk="1" hangingPunct="1">
              <a:spcBef>
                <a:spcPct val="35000"/>
              </a:spcBef>
              <a:defRPr/>
            </a:pPr>
            <a:r>
              <a:rPr lang="en-US" sz="2200" dirty="0"/>
              <a:t>Fostering the perception of fairness in the processes </a:t>
            </a:r>
            <a:br>
              <a:rPr lang="en-US" sz="2200" dirty="0"/>
            </a:br>
            <a:r>
              <a:rPr lang="en-US" sz="2200" dirty="0"/>
              <a:t>of recruitment and hiring of people by ensuring:</a:t>
            </a:r>
          </a:p>
          <a:p>
            <a:pPr lvl="2" eaLnBrk="1" hangingPunct="1">
              <a:spcBef>
                <a:spcPct val="35000"/>
              </a:spcBef>
              <a:defRPr/>
            </a:pPr>
            <a:r>
              <a:rPr lang="en-US" sz="2200" dirty="0"/>
              <a:t>Formal hiring procedures that test job competencies</a:t>
            </a:r>
          </a:p>
          <a:p>
            <a:pPr lvl="2" eaLnBrk="1" hangingPunct="1">
              <a:spcBef>
                <a:spcPct val="35000"/>
              </a:spcBef>
              <a:defRPr/>
            </a:pPr>
            <a:r>
              <a:rPr lang="en-US" sz="2200" dirty="0"/>
              <a:t>Respectful interpersonal treatment of applicants</a:t>
            </a:r>
          </a:p>
          <a:p>
            <a:pPr lvl="2" eaLnBrk="1" hangingPunct="1">
              <a:spcBef>
                <a:spcPct val="35000"/>
              </a:spcBef>
              <a:defRPr/>
            </a:pPr>
            <a:r>
              <a:rPr lang="en-US" sz="2200" dirty="0"/>
              <a:t>Feedback provided to applicants</a:t>
            </a:r>
          </a:p>
          <a:p>
            <a:pPr eaLnBrk="1" hangingPunct="1">
              <a:spcBef>
                <a:spcPct val="35000"/>
              </a:spcBef>
              <a:defRPr/>
            </a:pPr>
            <a:r>
              <a:rPr lang="en-US" sz="2400" dirty="0"/>
              <a:t>Ethics Training</a:t>
            </a:r>
          </a:p>
          <a:p>
            <a:pPr lvl="1" eaLnBrk="1" hangingPunct="1">
              <a:spcBef>
                <a:spcPct val="35000"/>
              </a:spcBef>
              <a:defRPr/>
            </a:pPr>
            <a:r>
              <a:rPr lang="en-US" sz="2200" dirty="0"/>
              <a:t>How to recognize ethical dilemmas</a:t>
            </a:r>
          </a:p>
          <a:p>
            <a:pPr lvl="1" eaLnBrk="1" hangingPunct="1">
              <a:spcBef>
                <a:spcPct val="35000"/>
              </a:spcBef>
              <a:defRPr/>
            </a:pPr>
            <a:r>
              <a:rPr lang="en-US" sz="2200" dirty="0"/>
              <a:t>How to use ethical frameworks (such as codes of conduct) to resolve problems</a:t>
            </a:r>
          </a:p>
          <a:p>
            <a:pPr lvl="1" eaLnBrk="1" hangingPunct="1">
              <a:spcBef>
                <a:spcPct val="35000"/>
              </a:spcBef>
              <a:defRPr/>
            </a:pPr>
            <a:r>
              <a:rPr lang="en-US" sz="2200" dirty="0"/>
              <a:t>How to use HR activities (such as interviews and disciplinary practices) in ethical ways</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5</a:t>
            </a:fld>
            <a:endParaRPr lang="en-US" dirty="0"/>
          </a:p>
        </p:txBody>
      </p:sp>
    </p:spTree>
    <p:extLst>
      <p:ext uri="{BB962C8B-B14F-4D97-AF65-F5344CB8AC3E}">
        <p14:creationId xmlns:p14="http://schemas.microsoft.com/office/powerpoint/2010/main" val="3242653685"/>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HRM-Related Ethics Activities (cont’d)</a:t>
            </a:r>
            <a:endParaRPr lang="en-US" sz="4000" dirty="0" smtClean="0"/>
          </a:p>
        </p:txBody>
      </p:sp>
      <p:sp>
        <p:nvSpPr>
          <p:cNvPr id="2722819" name="Rectangle 3"/>
          <p:cNvSpPr>
            <a:spLocks noGrp="1" noChangeArrowheads="1"/>
          </p:cNvSpPr>
          <p:nvPr>
            <p:ph type="body" idx="1"/>
          </p:nvPr>
        </p:nvSpPr>
        <p:spPr>
          <a:xfrm>
            <a:off x="525463" y="1203325"/>
            <a:ext cx="8161337" cy="5121275"/>
          </a:xfrm>
        </p:spPr>
        <p:txBody>
          <a:bodyPr/>
          <a:lstStyle/>
          <a:p>
            <a:pPr eaLnBrk="1" hangingPunct="1">
              <a:spcBef>
                <a:spcPct val="35000"/>
              </a:spcBef>
              <a:defRPr/>
            </a:pPr>
            <a:r>
              <a:rPr lang="en-US" sz="2400" dirty="0"/>
              <a:t>Performance Appraisal</a:t>
            </a:r>
          </a:p>
          <a:p>
            <a:pPr lvl="1" eaLnBrk="1" hangingPunct="1">
              <a:spcBef>
                <a:spcPct val="35000"/>
              </a:spcBef>
              <a:defRPr/>
            </a:pPr>
            <a:r>
              <a:rPr lang="en-US" sz="2200" dirty="0"/>
              <a:t>Appraisals that make it clear that the company adheres to high ethical standards by measuring and rewarding employees who follow those standards.</a:t>
            </a:r>
          </a:p>
          <a:p>
            <a:pPr lvl="2" eaLnBrk="1" hangingPunct="1">
              <a:spcBef>
                <a:spcPct val="35000"/>
              </a:spcBef>
              <a:defRPr/>
            </a:pPr>
            <a:r>
              <a:rPr lang="en-US" sz="2200" dirty="0"/>
              <a:t>Standards are clearly defined.</a:t>
            </a:r>
          </a:p>
          <a:p>
            <a:pPr lvl="2" eaLnBrk="1" hangingPunct="1">
              <a:spcBef>
                <a:spcPct val="35000"/>
              </a:spcBef>
              <a:defRPr/>
            </a:pPr>
            <a:r>
              <a:rPr lang="en-US" sz="2200" dirty="0"/>
              <a:t>Employees understand the basis for appraisals.</a:t>
            </a:r>
          </a:p>
          <a:p>
            <a:pPr lvl="2" eaLnBrk="1" hangingPunct="1">
              <a:spcBef>
                <a:spcPct val="35000"/>
              </a:spcBef>
              <a:defRPr/>
            </a:pPr>
            <a:r>
              <a:rPr lang="en-US" sz="2200" dirty="0"/>
              <a:t>Appraisals are objective.</a:t>
            </a:r>
          </a:p>
          <a:p>
            <a:pPr eaLnBrk="1" hangingPunct="1">
              <a:spcBef>
                <a:spcPct val="35000"/>
              </a:spcBef>
              <a:defRPr/>
            </a:pPr>
            <a:r>
              <a:rPr lang="en-US" sz="2400" dirty="0"/>
              <a:t>Reward and Disciplinary Systems</a:t>
            </a:r>
          </a:p>
          <a:p>
            <a:pPr lvl="1" eaLnBrk="1" hangingPunct="1">
              <a:spcBef>
                <a:spcPct val="35000"/>
              </a:spcBef>
              <a:defRPr/>
            </a:pPr>
            <a:r>
              <a:rPr lang="en-US" sz="2200" dirty="0"/>
              <a:t>The organization swiftly and harshly punishes unethical conduct. </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6</a:t>
            </a:fld>
            <a:endParaRPr lang="en-US" dirty="0"/>
          </a:p>
        </p:txBody>
      </p:sp>
    </p:spTree>
    <p:extLst>
      <p:ext uri="{BB962C8B-B14F-4D97-AF65-F5344CB8AC3E}">
        <p14:creationId xmlns:p14="http://schemas.microsoft.com/office/powerpoint/2010/main" val="1734482816"/>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Employee Privacy</a:t>
            </a:r>
            <a:endParaRPr lang="en-US" sz="4000" dirty="0" smtClean="0"/>
          </a:p>
        </p:txBody>
      </p:sp>
      <p:sp>
        <p:nvSpPr>
          <p:cNvPr id="2722819" name="Rectangle 3"/>
          <p:cNvSpPr>
            <a:spLocks noGrp="1" noChangeArrowheads="1"/>
          </p:cNvSpPr>
          <p:nvPr>
            <p:ph type="body" idx="1"/>
          </p:nvPr>
        </p:nvSpPr>
        <p:spPr>
          <a:xfrm>
            <a:off x="525463" y="1203325"/>
            <a:ext cx="8161337" cy="5121275"/>
          </a:xfrm>
        </p:spPr>
        <p:txBody>
          <a:bodyPr/>
          <a:lstStyle/>
          <a:p>
            <a:pPr eaLnBrk="1" hangingPunct="1">
              <a:spcBef>
                <a:spcPct val="40000"/>
              </a:spcBef>
              <a:defRPr/>
            </a:pPr>
            <a:r>
              <a:rPr lang="en-US" sz="2400" dirty="0"/>
              <a:t>Four types of employee privacy violations:</a:t>
            </a:r>
          </a:p>
          <a:p>
            <a:pPr lvl="1" eaLnBrk="1" hangingPunct="1">
              <a:spcBef>
                <a:spcPct val="40000"/>
              </a:spcBef>
              <a:defRPr/>
            </a:pPr>
            <a:r>
              <a:rPr lang="en-US" sz="2200" dirty="0"/>
              <a:t>Intrusion or surveillance</a:t>
            </a:r>
          </a:p>
          <a:p>
            <a:pPr lvl="1" eaLnBrk="1" hangingPunct="1">
              <a:spcBef>
                <a:spcPct val="40000"/>
              </a:spcBef>
              <a:defRPr/>
            </a:pPr>
            <a:r>
              <a:rPr lang="en-US" sz="2200" dirty="0"/>
              <a:t>Publication of private matters</a:t>
            </a:r>
          </a:p>
          <a:p>
            <a:pPr lvl="1" eaLnBrk="1" hangingPunct="1">
              <a:spcBef>
                <a:spcPct val="40000"/>
              </a:spcBef>
              <a:defRPr/>
            </a:pPr>
            <a:r>
              <a:rPr lang="en-US" sz="2200" dirty="0"/>
              <a:t>Disclosure of medical records</a:t>
            </a:r>
          </a:p>
          <a:p>
            <a:pPr lvl="1" eaLnBrk="1" hangingPunct="1">
              <a:spcBef>
                <a:spcPct val="40000"/>
              </a:spcBef>
              <a:defRPr/>
            </a:pPr>
            <a:r>
              <a:rPr lang="en-US" sz="2200" dirty="0"/>
              <a:t>Appropriation of an employee’s name or likeness for commercial purpose</a:t>
            </a:r>
          </a:p>
          <a:p>
            <a:pPr eaLnBrk="1" hangingPunct="1">
              <a:spcBef>
                <a:spcPct val="40000"/>
              </a:spcBef>
              <a:defRPr/>
            </a:pPr>
            <a:r>
              <a:rPr lang="en-US" sz="2400" dirty="0"/>
              <a:t>Actions triggering privacy violations:</a:t>
            </a:r>
          </a:p>
          <a:p>
            <a:pPr lvl="1" eaLnBrk="1" hangingPunct="1">
              <a:spcBef>
                <a:spcPct val="40000"/>
              </a:spcBef>
              <a:defRPr/>
            </a:pPr>
            <a:r>
              <a:rPr lang="en-US" sz="2200" dirty="0"/>
              <a:t>Background checks</a:t>
            </a:r>
          </a:p>
          <a:p>
            <a:pPr lvl="1" eaLnBrk="1" hangingPunct="1">
              <a:spcBef>
                <a:spcPct val="40000"/>
              </a:spcBef>
              <a:defRPr/>
            </a:pPr>
            <a:r>
              <a:rPr lang="en-US" sz="2200" dirty="0"/>
              <a:t>Monitoring off-duty conduct and lifestyle</a:t>
            </a:r>
          </a:p>
          <a:p>
            <a:pPr lvl="1" eaLnBrk="1" hangingPunct="1">
              <a:spcBef>
                <a:spcPct val="40000"/>
              </a:spcBef>
              <a:defRPr/>
            </a:pPr>
            <a:r>
              <a:rPr lang="en-US" sz="2200" dirty="0"/>
              <a:t>Drug testing</a:t>
            </a:r>
          </a:p>
          <a:p>
            <a:pPr lvl="1" eaLnBrk="1" hangingPunct="1">
              <a:spcBef>
                <a:spcPct val="40000"/>
              </a:spcBef>
              <a:defRPr/>
            </a:pPr>
            <a:r>
              <a:rPr lang="en-US" sz="2200" dirty="0"/>
              <a:t>Workplace searches</a:t>
            </a:r>
          </a:p>
          <a:p>
            <a:pPr lvl="1" eaLnBrk="1" hangingPunct="1">
              <a:spcBef>
                <a:spcPct val="40000"/>
              </a:spcBef>
              <a:defRPr/>
            </a:pPr>
            <a:r>
              <a:rPr lang="en-US" sz="2200" dirty="0"/>
              <a:t>Monitoring of workplace activities</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7</a:t>
            </a:fld>
            <a:endParaRPr lang="en-US" dirty="0"/>
          </a:p>
        </p:txBody>
      </p:sp>
    </p:spTree>
    <p:extLst>
      <p:ext uri="{BB962C8B-B14F-4D97-AF65-F5344CB8AC3E}">
        <p14:creationId xmlns:p14="http://schemas.microsoft.com/office/powerpoint/2010/main" val="1064497816"/>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Employee Monitoring</a:t>
            </a:r>
            <a:endParaRPr lang="en-US" sz="4000" dirty="0" smtClean="0"/>
          </a:p>
        </p:txBody>
      </p:sp>
      <p:sp>
        <p:nvSpPr>
          <p:cNvPr id="2722819" name="Rectangle 3"/>
          <p:cNvSpPr>
            <a:spLocks noGrp="1" noChangeArrowheads="1"/>
          </p:cNvSpPr>
          <p:nvPr>
            <p:ph type="body" idx="1"/>
          </p:nvPr>
        </p:nvSpPr>
        <p:spPr>
          <a:xfrm>
            <a:off x="525463" y="1203325"/>
            <a:ext cx="8161337" cy="5121275"/>
          </a:xfrm>
        </p:spPr>
        <p:txBody>
          <a:bodyPr/>
          <a:lstStyle/>
          <a:p>
            <a:pPr eaLnBrk="1" hangingPunct="1">
              <a:spcBef>
                <a:spcPct val="35000"/>
              </a:spcBef>
              <a:defRPr/>
            </a:pPr>
            <a:r>
              <a:rPr lang="en-US" sz="2400" dirty="0"/>
              <a:t>What Is Monitored:</a:t>
            </a:r>
          </a:p>
          <a:p>
            <a:pPr lvl="1" eaLnBrk="1" hangingPunct="1">
              <a:spcBef>
                <a:spcPct val="35000"/>
              </a:spcBef>
              <a:defRPr/>
            </a:pPr>
            <a:r>
              <a:rPr lang="en-US" sz="2200" dirty="0"/>
              <a:t>Identity verification</a:t>
            </a:r>
          </a:p>
          <a:p>
            <a:pPr lvl="1" eaLnBrk="1" hangingPunct="1">
              <a:spcBef>
                <a:spcPct val="35000"/>
              </a:spcBef>
              <a:defRPr/>
            </a:pPr>
            <a:r>
              <a:rPr lang="en-US" sz="2200" dirty="0"/>
              <a:t>Location</a:t>
            </a:r>
          </a:p>
          <a:p>
            <a:pPr lvl="1" eaLnBrk="1" hangingPunct="1">
              <a:spcBef>
                <a:spcPct val="35000"/>
              </a:spcBef>
              <a:defRPr/>
            </a:pPr>
            <a:r>
              <a:rPr lang="en-US" sz="2200" dirty="0"/>
              <a:t>E-mail activity and Internet use</a:t>
            </a:r>
          </a:p>
          <a:p>
            <a:pPr lvl="1" eaLnBrk="1" hangingPunct="1">
              <a:spcBef>
                <a:spcPct val="35000"/>
              </a:spcBef>
              <a:defRPr/>
            </a:pPr>
            <a:r>
              <a:rPr lang="en-US" sz="2200" dirty="0"/>
              <a:t>Telephone calls</a:t>
            </a:r>
          </a:p>
          <a:p>
            <a:pPr eaLnBrk="1" hangingPunct="1">
              <a:spcBef>
                <a:spcPct val="35000"/>
              </a:spcBef>
              <a:defRPr/>
            </a:pPr>
            <a:r>
              <a:rPr lang="en-US" sz="2400" dirty="0"/>
              <a:t>Why Employers Monitor:</a:t>
            </a:r>
          </a:p>
          <a:p>
            <a:pPr lvl="1" eaLnBrk="1" hangingPunct="1">
              <a:spcBef>
                <a:spcPct val="35000"/>
              </a:spcBef>
              <a:defRPr/>
            </a:pPr>
            <a:r>
              <a:rPr lang="en-US" sz="2200" dirty="0"/>
              <a:t>To guard against liability for illegal acts and harassment suits caused by employee misuse</a:t>
            </a:r>
          </a:p>
          <a:p>
            <a:pPr lvl="1" eaLnBrk="1" hangingPunct="1">
              <a:spcBef>
                <a:spcPct val="35000"/>
              </a:spcBef>
              <a:defRPr/>
            </a:pPr>
            <a:r>
              <a:rPr lang="en-US" sz="2200" dirty="0"/>
              <a:t>To improve productivity</a:t>
            </a:r>
          </a:p>
          <a:p>
            <a:pPr lvl="1" eaLnBrk="1" hangingPunct="1">
              <a:spcBef>
                <a:spcPct val="35000"/>
              </a:spcBef>
              <a:defRPr/>
            </a:pPr>
            <a:r>
              <a:rPr lang="en-US" sz="2200" dirty="0"/>
              <a:t>To detect leaks of confidential information</a:t>
            </a:r>
          </a:p>
          <a:p>
            <a:pPr lvl="1" eaLnBrk="1" hangingPunct="1">
              <a:spcBef>
                <a:spcPct val="35000"/>
              </a:spcBef>
              <a:defRPr/>
            </a:pPr>
            <a:r>
              <a:rPr lang="en-US" sz="2200" dirty="0"/>
              <a:t>To protect against computer viruses</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8</a:t>
            </a:fld>
            <a:endParaRPr lang="en-US" dirty="0"/>
          </a:p>
        </p:txBody>
      </p:sp>
      <p:pic>
        <p:nvPicPr>
          <p:cNvPr id="5" name="Picture 30" descr="MCj0412586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1381125"/>
            <a:ext cx="1812925" cy="220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8857873"/>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2818" name="Rectangle 2"/>
          <p:cNvSpPr>
            <a:spLocks noGrp="1" noChangeArrowheads="1"/>
          </p:cNvSpPr>
          <p:nvPr>
            <p:ph type="title"/>
          </p:nvPr>
        </p:nvSpPr>
        <p:spPr>
          <a:xfrm>
            <a:off x="457200" y="76200"/>
            <a:ext cx="8229600" cy="1143000"/>
          </a:xfrm>
        </p:spPr>
        <p:txBody>
          <a:bodyPr/>
          <a:lstStyle/>
          <a:p>
            <a:pPr algn="ctr" eaLnBrk="1" hangingPunct="1">
              <a:defRPr/>
            </a:pPr>
            <a:r>
              <a:rPr lang="en-US" sz="4000" dirty="0"/>
              <a:t>Managing Dismissals</a:t>
            </a:r>
            <a:endParaRPr lang="en-US" sz="4000" dirty="0" smtClean="0"/>
          </a:p>
        </p:txBody>
      </p:sp>
      <p:sp>
        <p:nvSpPr>
          <p:cNvPr id="2722819" name="Rectangle 3"/>
          <p:cNvSpPr>
            <a:spLocks noGrp="1" noChangeArrowheads="1"/>
          </p:cNvSpPr>
          <p:nvPr>
            <p:ph type="body" idx="1"/>
          </p:nvPr>
        </p:nvSpPr>
        <p:spPr>
          <a:xfrm>
            <a:off x="525463" y="1143000"/>
            <a:ext cx="8161337" cy="5121275"/>
          </a:xfrm>
        </p:spPr>
        <p:txBody>
          <a:bodyPr/>
          <a:lstStyle/>
          <a:p>
            <a:pPr eaLnBrk="1" hangingPunct="1">
              <a:defRPr/>
            </a:pPr>
            <a:r>
              <a:rPr lang="en-US" sz="2400" dirty="0"/>
              <a:t>Dismissal</a:t>
            </a:r>
          </a:p>
          <a:p>
            <a:pPr lvl="1" eaLnBrk="1" hangingPunct="1">
              <a:defRPr/>
            </a:pPr>
            <a:r>
              <a:rPr lang="en-US" sz="2200" dirty="0"/>
              <a:t>Involuntary termination of an employee’s employment </a:t>
            </a:r>
            <a:br>
              <a:rPr lang="en-US" sz="2200" dirty="0"/>
            </a:br>
            <a:r>
              <a:rPr lang="en-US" sz="2200" dirty="0"/>
              <a:t>with the firm.</a:t>
            </a:r>
          </a:p>
          <a:p>
            <a:pPr lvl="1" eaLnBrk="1" hangingPunct="1">
              <a:defRPr/>
            </a:pPr>
            <a:r>
              <a:rPr lang="en-US" sz="2200" dirty="0"/>
              <a:t>There should be sufficient cause for the dismissal, and (as a rule) the employer should only dismiss someone after taking reasonable steps to rehabilitate or salvage the employee.</a:t>
            </a:r>
          </a:p>
          <a:p>
            <a:pPr eaLnBrk="1" hangingPunct="1">
              <a:defRPr/>
            </a:pPr>
            <a:r>
              <a:rPr lang="en-US" sz="2400" dirty="0"/>
              <a:t>Terminate-at-Will Rule</a:t>
            </a:r>
          </a:p>
          <a:p>
            <a:pPr lvl="1" eaLnBrk="1" hangingPunct="1">
              <a:defRPr/>
            </a:pPr>
            <a:r>
              <a:rPr lang="en-US" sz="2200" dirty="0"/>
              <a:t>Without a contract, the employee can resign for any reason, at will, and the employer can similarly dismiss the employee for any reason (or no reason), at will.</a:t>
            </a:r>
          </a:p>
          <a:p>
            <a:pPr eaLnBrk="1" hangingPunct="1">
              <a:defRPr/>
            </a:pPr>
            <a:r>
              <a:rPr lang="en-US" sz="2400" dirty="0"/>
              <a:t>Wrongful Discharge</a:t>
            </a:r>
          </a:p>
          <a:p>
            <a:pPr lvl="1" eaLnBrk="1" hangingPunct="1">
              <a:defRPr/>
            </a:pPr>
            <a:r>
              <a:rPr lang="en-US" sz="2200" dirty="0"/>
              <a:t>An employee dismissal that does not comply with the law or does not comply with the contractual arrangement stated or implied by the firm via its employment application forms, employee manuals, or other promises.</a:t>
            </a:r>
          </a:p>
        </p:txBody>
      </p:sp>
      <p:sp>
        <p:nvSpPr>
          <p:cNvPr id="2" name="Slide Number Placeholder 1"/>
          <p:cNvSpPr>
            <a:spLocks noGrp="1"/>
          </p:cNvSpPr>
          <p:nvPr>
            <p:ph type="sldNum" sz="quarter" idx="12"/>
          </p:nvPr>
        </p:nvSpPr>
        <p:spPr/>
        <p:txBody>
          <a:bodyPr/>
          <a:lstStyle/>
          <a:p>
            <a:pPr>
              <a:defRPr/>
            </a:pPr>
            <a:fld id="{78FCA6AB-C5F0-4A83-94F9-52DB4EFB5385}" type="slidenum">
              <a:rPr lang="en-US" smtClean="0"/>
              <a:pPr>
                <a:defRPr/>
              </a:pPr>
              <a:t>9</a:t>
            </a:fld>
            <a:endParaRPr lang="en-US" dirty="0"/>
          </a:p>
        </p:txBody>
      </p:sp>
    </p:spTree>
    <p:extLst>
      <p:ext uri="{BB962C8B-B14F-4D97-AF65-F5344CB8AC3E}">
        <p14:creationId xmlns:p14="http://schemas.microsoft.com/office/powerpoint/2010/main" val="1590929631"/>
      </p:ext>
    </p:extLst>
  </p:cSld>
  <p:clrMapOvr>
    <a:masterClrMapping/>
  </p:clrMapOvr>
  <p:transition spd="med">
    <p:wipe dir="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Kreitner, Management">
  <a:themeElements>
    <a:clrScheme name="Kreitner, Manag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reitner, Manage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eitner, Manage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eitner, Manage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reitner, Manage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reitner, Manage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reitner, Manage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reitner, Manage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eitner, Manage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reitner, Manage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reitner, Manage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reitner, Manage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reitner, Manage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reitner, Manage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Kreitner, Management</Template>
  <TotalTime>2967</TotalTime>
  <Words>670</Words>
  <Application>Microsoft Office PowerPoint</Application>
  <PresentationFormat>On-screen Show (4:3)</PresentationFormat>
  <Paragraphs>138</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Kreitner, Management</vt:lpstr>
      <vt:lpstr>Flow</vt:lpstr>
      <vt:lpstr>Ethics, Justice, and Fair Treatment in HR Management </vt:lpstr>
      <vt:lpstr>Ethics and Fair Treatment at Work</vt:lpstr>
      <vt:lpstr>Ethics, Justice, and Fair Treatment</vt:lpstr>
      <vt:lpstr>How Managers Use Personnel Methods To Promote Ethics and Fair Treatment</vt:lpstr>
      <vt:lpstr>HRM-Related Ethics Activities</vt:lpstr>
      <vt:lpstr>HRM-Related Ethics Activities (cont’d)</vt:lpstr>
      <vt:lpstr>Employee Privacy</vt:lpstr>
      <vt:lpstr>Employee Monitoring</vt:lpstr>
      <vt:lpstr>Managing Dismissals</vt:lpstr>
      <vt:lpstr>Grounds for Dismissal</vt:lpstr>
      <vt:lpstr>Insubordination</vt:lpstr>
      <vt:lpstr>Interviewing Departing Employees</vt:lpstr>
      <vt:lpstr>Layoffs and Downsizing Alternatives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Management and  Cross-Cultural Competence</dc:title>
  <dc:creator>AS</dc:creator>
  <cp:lastModifiedBy>Hp</cp:lastModifiedBy>
  <cp:revision>191</cp:revision>
  <dcterms:created xsi:type="dcterms:W3CDTF">2008-11-06T10:09:41Z</dcterms:created>
  <dcterms:modified xsi:type="dcterms:W3CDTF">2017-01-24T09:16:24Z</dcterms:modified>
</cp:coreProperties>
</file>