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7" r:id="rId2"/>
    <p:sldId id="457" r:id="rId3"/>
    <p:sldId id="456" r:id="rId4"/>
    <p:sldId id="458" r:id="rId5"/>
    <p:sldId id="487" r:id="rId6"/>
    <p:sldId id="459" r:id="rId7"/>
    <p:sldId id="259" r:id="rId8"/>
    <p:sldId id="454" r:id="rId9"/>
    <p:sldId id="393" r:id="rId10"/>
    <p:sldId id="455" r:id="rId11"/>
    <p:sldId id="394" r:id="rId12"/>
    <p:sldId id="264" r:id="rId13"/>
    <p:sldId id="490" r:id="rId14"/>
    <p:sldId id="395" r:id="rId15"/>
    <p:sldId id="396" r:id="rId16"/>
    <p:sldId id="397" r:id="rId17"/>
    <p:sldId id="399" r:id="rId18"/>
    <p:sldId id="398" r:id="rId19"/>
    <p:sldId id="475" r:id="rId20"/>
    <p:sldId id="476" r:id="rId21"/>
    <p:sldId id="400" r:id="rId22"/>
    <p:sldId id="404" r:id="rId23"/>
    <p:sldId id="491" r:id="rId24"/>
    <p:sldId id="401" r:id="rId25"/>
    <p:sldId id="477" r:id="rId26"/>
    <p:sldId id="478" r:id="rId27"/>
    <p:sldId id="402" r:id="rId28"/>
    <p:sldId id="276" r:id="rId29"/>
    <p:sldId id="405" r:id="rId30"/>
    <p:sldId id="277" r:id="rId31"/>
    <p:sldId id="406" r:id="rId32"/>
    <p:sldId id="407" r:id="rId33"/>
    <p:sldId id="410" r:id="rId34"/>
    <p:sldId id="409" r:id="rId35"/>
    <p:sldId id="411" r:id="rId36"/>
    <p:sldId id="408" r:id="rId37"/>
    <p:sldId id="412" r:id="rId38"/>
    <p:sldId id="453" r:id="rId39"/>
    <p:sldId id="427" r:id="rId40"/>
    <p:sldId id="416" r:id="rId41"/>
    <p:sldId id="419" r:id="rId42"/>
    <p:sldId id="430" r:id="rId43"/>
    <p:sldId id="429" r:id="rId44"/>
    <p:sldId id="431" r:id="rId45"/>
    <p:sldId id="432" r:id="rId46"/>
    <p:sldId id="488" r:id="rId47"/>
    <p:sldId id="433" r:id="rId48"/>
    <p:sldId id="434" r:id="rId49"/>
    <p:sldId id="282" r:id="rId50"/>
    <p:sldId id="439" r:id="rId51"/>
    <p:sldId id="489" r:id="rId52"/>
    <p:sldId id="441" r:id="rId53"/>
    <p:sldId id="442" r:id="rId54"/>
    <p:sldId id="443" r:id="rId55"/>
    <p:sldId id="446" r:id="rId56"/>
    <p:sldId id="447" r:id="rId57"/>
    <p:sldId id="448" r:id="rId58"/>
    <p:sldId id="449" r:id="rId59"/>
    <p:sldId id="450" r:id="rId60"/>
    <p:sldId id="451" r:id="rId61"/>
    <p:sldId id="452" r:id="rId62"/>
    <p:sldId id="460" r:id="rId63"/>
    <p:sldId id="461" r:id="rId64"/>
    <p:sldId id="464" r:id="rId65"/>
    <p:sldId id="462" r:id="rId66"/>
    <p:sldId id="463" r:id="rId67"/>
    <p:sldId id="465" r:id="rId68"/>
    <p:sldId id="466" r:id="rId69"/>
    <p:sldId id="467" r:id="rId70"/>
    <p:sldId id="479" r:id="rId71"/>
    <p:sldId id="469" r:id="rId72"/>
    <p:sldId id="470" r:id="rId73"/>
    <p:sldId id="471" r:id="rId74"/>
    <p:sldId id="472" r:id="rId75"/>
    <p:sldId id="468" r:id="rId76"/>
    <p:sldId id="473" r:id="rId77"/>
    <p:sldId id="474" r:id="rId78"/>
    <p:sldId id="480"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6C10B-936E-4637-B495-357315EC7407}" v="2" dt="2022-04-10T10:02:11.824"/>
    <p1510:client id="{58C0882D-62DF-4B02-B58A-EB989FC54FA2}" v="2" dt="2022-03-29T11:46:34.355"/>
    <p1510:client id="{58E95C67-7B55-4437-8712-E2287E3FA8AC}" v="1" dt="2021-12-19T09:03:03.612"/>
    <p1510:client id="{7CCB84B9-7B3C-464D-9636-E785C5F72068}" v="25" dt="2022-03-30T01:19:19.565"/>
    <p1510:client id="{7ED5FA5B-CB51-4D66-AFAF-020C48DD1AC0}" v="5" dt="2022-04-04T09:34:50.778"/>
    <p1510:client id="{81C1C4AE-B65A-429A-8ED7-EE1497926E06}" v="270" dt="2022-08-13T02:44:32.555"/>
    <p1510:client id="{B480F08E-634E-45F4-9790-120F0BDCE486}" v="5" dt="2022-04-05T09:07:49.650"/>
    <p1510:client id="{B987BD5E-4804-44DA-86D7-8B940C7FA3C8}" v="32" dt="2021-12-19T08:56:31.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82" d="100"/>
          <a:sy n="82" d="100"/>
        </p:scale>
        <p:origin x="14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 Hossain" userId="242180d83012ad78" providerId="Windows Live" clId="Web-{B480F08E-634E-45F4-9790-120F0BDCE486}"/>
    <pc:docChg chg="modSld">
      <pc:chgData name="Shah Hossain" userId="242180d83012ad78" providerId="Windows Live" clId="Web-{B480F08E-634E-45F4-9790-120F0BDCE486}" dt="2022-04-05T09:07:49.650" v="4" actId="20577"/>
      <pc:docMkLst>
        <pc:docMk/>
      </pc:docMkLst>
      <pc:sldChg chg="modSp">
        <pc:chgData name="Shah Hossain" userId="242180d83012ad78" providerId="Windows Live" clId="Web-{B480F08E-634E-45F4-9790-120F0BDCE486}" dt="2022-04-05T09:07:49.650" v="4" actId="20577"/>
        <pc:sldMkLst>
          <pc:docMk/>
          <pc:sldMk cId="0" sldId="441"/>
        </pc:sldMkLst>
        <pc:spChg chg="mod">
          <ac:chgData name="Shah Hossain" userId="242180d83012ad78" providerId="Windows Live" clId="Web-{B480F08E-634E-45F4-9790-120F0BDCE486}" dt="2022-04-05T09:07:49.650" v="4" actId="20577"/>
          <ac:spMkLst>
            <pc:docMk/>
            <pc:sldMk cId="0" sldId="441"/>
            <ac:spMk id="53251" creationId="{C5145D86-A060-489B-BC19-E51FE0BDCB98}"/>
          </ac:spMkLst>
        </pc:spChg>
      </pc:sldChg>
    </pc:docChg>
  </pc:docChgLst>
  <pc:docChgLst>
    <pc:chgData name="Shah Hossain" userId="242180d83012ad78" providerId="Windows Live" clId="Web-{58E95C67-7B55-4437-8712-E2287E3FA8AC}"/>
    <pc:docChg chg="modSld">
      <pc:chgData name="Shah Hossain" userId="242180d83012ad78" providerId="Windows Live" clId="Web-{58E95C67-7B55-4437-8712-E2287E3FA8AC}" dt="2021-12-19T09:03:03.612" v="0" actId="20577"/>
      <pc:docMkLst>
        <pc:docMk/>
      </pc:docMkLst>
      <pc:sldChg chg="modSp">
        <pc:chgData name="Shah Hossain" userId="242180d83012ad78" providerId="Windows Live" clId="Web-{58E95C67-7B55-4437-8712-E2287E3FA8AC}" dt="2021-12-19T09:03:03.612" v="0" actId="20577"/>
        <pc:sldMkLst>
          <pc:docMk/>
          <pc:sldMk cId="0" sldId="396"/>
        </pc:sldMkLst>
        <pc:spChg chg="mod">
          <ac:chgData name="Shah Hossain" userId="242180d83012ad78" providerId="Windows Live" clId="Web-{58E95C67-7B55-4437-8712-E2287E3FA8AC}" dt="2021-12-19T09:03:03.612" v="0" actId="20577"/>
          <ac:spMkLst>
            <pc:docMk/>
            <pc:sldMk cId="0" sldId="396"/>
            <ac:spMk id="16387" creationId="{7B9CDBAB-D3A3-46B4-B58D-B7164597EBFB}"/>
          </ac:spMkLst>
        </pc:spChg>
      </pc:sldChg>
    </pc:docChg>
  </pc:docChgLst>
  <pc:docChgLst>
    <pc:chgData name="Shah Hossain" userId="242180d83012ad78" providerId="Windows Live" clId="Web-{81C1C4AE-B65A-429A-8ED7-EE1497926E06}"/>
    <pc:docChg chg="addSld modSld">
      <pc:chgData name="Shah Hossain" userId="242180d83012ad78" providerId="Windows Live" clId="Web-{81C1C4AE-B65A-429A-8ED7-EE1497926E06}" dt="2022-08-13T02:44:31.071" v="234" actId="20577"/>
      <pc:docMkLst>
        <pc:docMk/>
      </pc:docMkLst>
      <pc:sldChg chg="modSp">
        <pc:chgData name="Shah Hossain" userId="242180d83012ad78" providerId="Windows Live" clId="Web-{81C1C4AE-B65A-429A-8ED7-EE1497926E06}" dt="2022-08-13T02:28:30.722" v="1" actId="20577"/>
        <pc:sldMkLst>
          <pc:docMk/>
          <pc:sldMk cId="0" sldId="264"/>
        </pc:sldMkLst>
        <pc:spChg chg="mod">
          <ac:chgData name="Shah Hossain" userId="242180d83012ad78" providerId="Windows Live" clId="Web-{81C1C4AE-B65A-429A-8ED7-EE1497926E06}" dt="2022-08-13T02:28:30.722" v="1" actId="20577"/>
          <ac:spMkLst>
            <pc:docMk/>
            <pc:sldMk cId="0" sldId="264"/>
            <ac:spMk id="14339" creationId="{CDE6B2F7-6964-4F54-BA70-AFEA7634056E}"/>
          </ac:spMkLst>
        </pc:spChg>
      </pc:sldChg>
      <pc:sldChg chg="modSp">
        <pc:chgData name="Shah Hossain" userId="242180d83012ad78" providerId="Windows Live" clId="Web-{81C1C4AE-B65A-429A-8ED7-EE1497926E06}" dt="2022-08-13T02:30:45.787" v="4" actId="20577"/>
        <pc:sldMkLst>
          <pc:docMk/>
          <pc:sldMk cId="0" sldId="397"/>
        </pc:sldMkLst>
        <pc:spChg chg="mod">
          <ac:chgData name="Shah Hossain" userId="242180d83012ad78" providerId="Windows Live" clId="Web-{81C1C4AE-B65A-429A-8ED7-EE1497926E06}" dt="2022-08-13T02:30:45.787" v="4" actId="20577"/>
          <ac:spMkLst>
            <pc:docMk/>
            <pc:sldMk cId="0" sldId="397"/>
            <ac:spMk id="17411" creationId="{F268E055-0E5E-4CB4-8D09-08DCF995B00B}"/>
          </ac:spMkLst>
        </pc:spChg>
      </pc:sldChg>
      <pc:sldChg chg="addSp delSp modSp">
        <pc:chgData name="Shah Hossain" userId="242180d83012ad78" providerId="Windows Live" clId="Web-{81C1C4AE-B65A-429A-8ED7-EE1497926E06}" dt="2022-08-13T02:44:31.071" v="234" actId="20577"/>
        <pc:sldMkLst>
          <pc:docMk/>
          <pc:sldMk cId="0" sldId="401"/>
        </pc:sldMkLst>
        <pc:spChg chg="add mod">
          <ac:chgData name="Shah Hossain" userId="242180d83012ad78" providerId="Windows Live" clId="Web-{81C1C4AE-B65A-429A-8ED7-EE1497926E06}" dt="2022-08-13T02:44:11.602" v="180"/>
          <ac:spMkLst>
            <pc:docMk/>
            <pc:sldMk cId="0" sldId="401"/>
            <ac:spMk id="2" creationId="{41644AFE-7B3E-9A5D-BB17-32DBF6D2CF4F}"/>
          </ac:spMkLst>
        </pc:spChg>
        <pc:spChg chg="mod">
          <ac:chgData name="Shah Hossain" userId="242180d83012ad78" providerId="Windows Live" clId="Web-{81C1C4AE-B65A-429A-8ED7-EE1497926E06}" dt="2022-08-13T02:44:31.071" v="234" actId="20577"/>
          <ac:spMkLst>
            <pc:docMk/>
            <pc:sldMk cId="0" sldId="401"/>
            <ac:spMk id="24578" creationId="{081DD1D6-175A-4F45-938A-0AFAE8725ADC}"/>
          </ac:spMkLst>
        </pc:spChg>
        <pc:spChg chg="mod">
          <ac:chgData name="Shah Hossain" userId="242180d83012ad78" providerId="Windows Live" clId="Web-{81C1C4AE-B65A-429A-8ED7-EE1497926E06}" dt="2022-08-13T02:39:57.204" v="116" actId="20577"/>
          <ac:spMkLst>
            <pc:docMk/>
            <pc:sldMk cId="0" sldId="401"/>
            <ac:spMk id="24579" creationId="{828B6141-980A-4BC6-A25F-D06A5AEF96F4}"/>
          </ac:spMkLst>
        </pc:spChg>
        <pc:spChg chg="del">
          <ac:chgData name="Shah Hossain" userId="242180d83012ad78" providerId="Windows Live" clId="Web-{81C1C4AE-B65A-429A-8ED7-EE1497926E06}" dt="2022-08-13T02:40:17.189" v="118"/>
          <ac:spMkLst>
            <pc:docMk/>
            <pc:sldMk cId="0" sldId="401"/>
            <ac:spMk id="24582" creationId="{4B4CD795-F0BA-4A3E-BD61-E03B178B4C6B}"/>
          </ac:spMkLst>
        </pc:spChg>
        <pc:spChg chg="del mod">
          <ac:chgData name="Shah Hossain" userId="242180d83012ad78" providerId="Windows Live" clId="Web-{81C1C4AE-B65A-429A-8ED7-EE1497926E06}" dt="2022-08-13T02:40:33.144" v="120"/>
          <ac:spMkLst>
            <pc:docMk/>
            <pc:sldMk cId="0" sldId="401"/>
            <ac:spMk id="24583" creationId="{4FE94F7E-9C3F-4269-8E50-3CFBE1BA4269}"/>
          </ac:spMkLst>
        </pc:spChg>
        <pc:graphicFrameChg chg="mod">
          <ac:chgData name="Shah Hossain" userId="242180d83012ad78" providerId="Windows Live" clId="Web-{81C1C4AE-B65A-429A-8ED7-EE1497926E06}" dt="2022-08-13T02:40:37.832" v="121" actId="1076"/>
          <ac:graphicFrameMkLst>
            <pc:docMk/>
            <pc:sldMk cId="0" sldId="401"/>
            <ac:graphicFrameMk id="24581" creationId="{CC90B25D-6E53-4B1B-8F6E-2014C42C3E45}"/>
          </ac:graphicFrameMkLst>
        </pc:graphicFrameChg>
      </pc:sldChg>
      <pc:sldChg chg="delSp modSp">
        <pc:chgData name="Shah Hossain" userId="242180d83012ad78" providerId="Windows Live" clId="Web-{81C1C4AE-B65A-429A-8ED7-EE1497926E06}" dt="2022-08-13T02:43:04.897" v="153" actId="20577"/>
        <pc:sldMkLst>
          <pc:docMk/>
          <pc:sldMk cId="0" sldId="404"/>
        </pc:sldMkLst>
        <pc:spChg chg="mod">
          <ac:chgData name="Shah Hossain" userId="242180d83012ad78" providerId="Windows Live" clId="Web-{81C1C4AE-B65A-429A-8ED7-EE1497926E06}" dt="2022-08-13T02:43:04.897" v="153" actId="20577"/>
          <ac:spMkLst>
            <pc:docMk/>
            <pc:sldMk cId="0" sldId="404"/>
            <ac:spMk id="23554" creationId="{6AEE4AA4-73CE-431E-B853-E657D3398F91}"/>
          </ac:spMkLst>
        </pc:spChg>
        <pc:spChg chg="mod">
          <ac:chgData name="Shah Hossain" userId="242180d83012ad78" providerId="Windows Live" clId="Web-{81C1C4AE-B65A-429A-8ED7-EE1497926E06}" dt="2022-08-13T02:32:37.899" v="22" actId="20577"/>
          <ac:spMkLst>
            <pc:docMk/>
            <pc:sldMk cId="0" sldId="404"/>
            <ac:spMk id="23555" creationId="{3959FCC4-F39B-4668-8F55-5FD901A556B3}"/>
          </ac:spMkLst>
        </pc:spChg>
        <pc:spChg chg="del">
          <ac:chgData name="Shah Hossain" userId="242180d83012ad78" providerId="Windows Live" clId="Web-{81C1C4AE-B65A-429A-8ED7-EE1497926E06}" dt="2022-08-13T02:41:53.427" v="125"/>
          <ac:spMkLst>
            <pc:docMk/>
            <pc:sldMk cId="0" sldId="404"/>
            <ac:spMk id="23557" creationId="{050FC5C6-C1F1-4378-8CE2-B15E2CF83E27}"/>
          </ac:spMkLst>
        </pc:spChg>
        <pc:spChg chg="del">
          <ac:chgData name="Shah Hossain" userId="242180d83012ad78" providerId="Windows Live" clId="Web-{81C1C4AE-B65A-429A-8ED7-EE1497926E06}" dt="2022-08-13T02:41:27.833" v="122"/>
          <ac:spMkLst>
            <pc:docMk/>
            <pc:sldMk cId="0" sldId="404"/>
            <ac:spMk id="23558" creationId="{4F7C1559-57CC-435A-B72E-C465C9E0B67B}"/>
          </ac:spMkLst>
        </pc:spChg>
      </pc:sldChg>
      <pc:sldChg chg="modSp">
        <pc:chgData name="Shah Hossain" userId="242180d83012ad78" providerId="Windows Live" clId="Web-{81C1C4AE-B65A-429A-8ED7-EE1497926E06}" dt="2022-08-13T02:31:49.710" v="20" actId="20577"/>
        <pc:sldMkLst>
          <pc:docMk/>
          <pc:sldMk cId="0" sldId="476"/>
        </pc:sldMkLst>
        <pc:spChg chg="mod">
          <ac:chgData name="Shah Hossain" userId="242180d83012ad78" providerId="Windows Live" clId="Web-{81C1C4AE-B65A-429A-8ED7-EE1497926E06}" dt="2022-08-13T02:31:49.710" v="20" actId="20577"/>
          <ac:spMkLst>
            <pc:docMk/>
            <pc:sldMk cId="0" sldId="476"/>
            <ac:spMk id="21507" creationId="{DE0A1C0C-6B71-47F5-BCF9-7EA99955EF18}"/>
          </ac:spMkLst>
        </pc:spChg>
      </pc:sldChg>
      <pc:sldChg chg="addSp modSp new">
        <pc:chgData name="Shah Hossain" userId="242180d83012ad78" providerId="Windows Live" clId="Web-{81C1C4AE-B65A-429A-8ED7-EE1497926E06}" dt="2022-08-13T02:43:14.241" v="157"/>
        <pc:sldMkLst>
          <pc:docMk/>
          <pc:sldMk cId="397996862" sldId="491"/>
        </pc:sldMkLst>
        <pc:spChg chg="mod">
          <ac:chgData name="Shah Hossain" userId="242180d83012ad78" providerId="Windows Live" clId="Web-{81C1C4AE-B65A-429A-8ED7-EE1497926E06}" dt="2022-08-13T02:43:14.241" v="157"/>
          <ac:spMkLst>
            <pc:docMk/>
            <pc:sldMk cId="397996862" sldId="491"/>
            <ac:spMk id="2" creationId="{D013F7F1-513B-65C9-6EFD-1AF773094249}"/>
          </ac:spMkLst>
        </pc:spChg>
        <pc:spChg chg="mod">
          <ac:chgData name="Shah Hossain" userId="242180d83012ad78" providerId="Windows Live" clId="Web-{81C1C4AE-B65A-429A-8ED7-EE1497926E06}" dt="2022-08-13T02:42:20.553" v="130" actId="20577"/>
          <ac:spMkLst>
            <pc:docMk/>
            <pc:sldMk cId="397996862" sldId="491"/>
            <ac:spMk id="3" creationId="{8730953F-C6B7-DBC1-D67E-5802691A428F}"/>
          </ac:spMkLst>
        </pc:spChg>
        <pc:spChg chg="add mod">
          <ac:chgData name="Shah Hossain" userId="242180d83012ad78" providerId="Windows Live" clId="Web-{81C1C4AE-B65A-429A-8ED7-EE1497926E06}" dt="2022-08-13T02:41:44.958" v="124" actId="1076"/>
          <ac:spMkLst>
            <pc:docMk/>
            <pc:sldMk cId="397996862" sldId="491"/>
            <ac:spMk id="4" creationId="{226453A0-00F3-3B29-1363-1095EC7483C1}"/>
          </ac:spMkLst>
        </pc:spChg>
        <pc:spChg chg="add mod">
          <ac:chgData name="Shah Hossain" userId="242180d83012ad78" providerId="Windows Live" clId="Web-{81C1C4AE-B65A-429A-8ED7-EE1497926E06}" dt="2022-08-13T02:42:33.537" v="131" actId="1076"/>
          <ac:spMkLst>
            <pc:docMk/>
            <pc:sldMk cId="397996862" sldId="491"/>
            <ac:spMk id="5" creationId="{EE88F203-990A-0724-AAA5-67AA7A0654AE}"/>
          </ac:spMkLst>
        </pc:spChg>
      </pc:sldChg>
    </pc:docChg>
  </pc:docChgLst>
  <pc:docChgLst>
    <pc:chgData name="Shah Hossain" userId="242180d83012ad78" providerId="Windows Live" clId="Web-{58C0882D-62DF-4B02-B58A-EB989FC54FA2}"/>
    <pc:docChg chg="modSld">
      <pc:chgData name="Shah Hossain" userId="242180d83012ad78" providerId="Windows Live" clId="Web-{58C0882D-62DF-4B02-B58A-EB989FC54FA2}" dt="2022-03-29T11:46:32.183" v="0" actId="20577"/>
      <pc:docMkLst>
        <pc:docMk/>
      </pc:docMkLst>
      <pc:sldChg chg="modSp">
        <pc:chgData name="Shah Hossain" userId="242180d83012ad78" providerId="Windows Live" clId="Web-{58C0882D-62DF-4B02-B58A-EB989FC54FA2}" dt="2022-03-29T11:46:32.183" v="0" actId="20577"/>
        <pc:sldMkLst>
          <pc:docMk/>
          <pc:sldMk cId="0" sldId="487"/>
        </pc:sldMkLst>
        <pc:spChg chg="mod">
          <ac:chgData name="Shah Hossain" userId="242180d83012ad78" providerId="Windows Live" clId="Web-{58C0882D-62DF-4B02-B58A-EB989FC54FA2}" dt="2022-03-29T11:46:32.183" v="0" actId="20577"/>
          <ac:spMkLst>
            <pc:docMk/>
            <pc:sldMk cId="0" sldId="487"/>
            <ac:spMk id="7171" creationId="{19141295-4238-4DA4-B06D-C9B306086E60}"/>
          </ac:spMkLst>
        </pc:spChg>
      </pc:sldChg>
    </pc:docChg>
  </pc:docChgLst>
  <pc:docChgLst>
    <pc:chgData name="Shah Hossain" userId="242180d83012ad78" providerId="Windows Live" clId="Web-{7ED5FA5B-CB51-4D66-AFAF-020C48DD1AC0}"/>
    <pc:docChg chg="modSld">
      <pc:chgData name="Shah Hossain" userId="242180d83012ad78" providerId="Windows Live" clId="Web-{7ED5FA5B-CB51-4D66-AFAF-020C48DD1AC0}" dt="2022-04-04T09:34:50.403" v="1" actId="20577"/>
      <pc:docMkLst>
        <pc:docMk/>
      </pc:docMkLst>
      <pc:sldChg chg="modSp">
        <pc:chgData name="Shah Hossain" userId="242180d83012ad78" providerId="Windows Live" clId="Web-{7ED5FA5B-CB51-4D66-AFAF-020C48DD1AC0}" dt="2022-04-04T09:34:50.403" v="1" actId="20577"/>
        <pc:sldMkLst>
          <pc:docMk/>
          <pc:sldMk cId="0" sldId="412"/>
        </pc:sldMkLst>
        <pc:spChg chg="mod">
          <ac:chgData name="Shah Hossain" userId="242180d83012ad78" providerId="Windows Live" clId="Web-{7ED5FA5B-CB51-4D66-AFAF-020C48DD1AC0}" dt="2022-04-04T09:34:50.403" v="1" actId="20577"/>
          <ac:spMkLst>
            <pc:docMk/>
            <pc:sldMk cId="0" sldId="412"/>
            <ac:spMk id="37894" creationId="{A5ADEEFE-80C0-4D9D-A7F1-77B63E3E5042}"/>
          </ac:spMkLst>
        </pc:spChg>
      </pc:sldChg>
    </pc:docChg>
  </pc:docChgLst>
  <pc:docChgLst>
    <pc:chgData name="Shah Hossain" userId="242180d83012ad78" providerId="Windows Live" clId="Web-{0696C10B-936E-4637-B495-357315EC7407}"/>
    <pc:docChg chg="modSld">
      <pc:chgData name="Shah Hossain" userId="242180d83012ad78" providerId="Windows Live" clId="Web-{0696C10B-936E-4637-B495-357315EC7407}" dt="2022-04-10T10:02:11.824" v="1" actId="14100"/>
      <pc:docMkLst>
        <pc:docMk/>
      </pc:docMkLst>
      <pc:sldChg chg="modSp">
        <pc:chgData name="Shah Hossain" userId="242180d83012ad78" providerId="Windows Live" clId="Web-{0696C10B-936E-4637-B495-357315EC7407}" dt="2022-04-10T10:02:11.824" v="1" actId="14100"/>
        <pc:sldMkLst>
          <pc:docMk/>
          <pc:sldMk cId="0" sldId="470"/>
        </pc:sldMkLst>
        <pc:picChg chg="mod">
          <ac:chgData name="Shah Hossain" userId="242180d83012ad78" providerId="Windows Live" clId="Web-{0696C10B-936E-4637-B495-357315EC7407}" dt="2022-04-10T10:02:11.824" v="1" actId="14100"/>
          <ac:picMkLst>
            <pc:docMk/>
            <pc:sldMk cId="0" sldId="470"/>
            <ac:picMk id="73731" creationId="{FFC6DB5D-E4B5-4A18-9E0E-F95BC05EE9EC}"/>
          </ac:picMkLst>
        </pc:picChg>
      </pc:sldChg>
    </pc:docChg>
  </pc:docChgLst>
  <pc:docChgLst>
    <pc:chgData name="Shah Hossain" userId="242180d83012ad78" providerId="Windows Live" clId="Web-{B987BD5E-4804-44DA-86D7-8B940C7FA3C8}"/>
    <pc:docChg chg="modSld">
      <pc:chgData name="Shah Hossain" userId="242180d83012ad78" providerId="Windows Live" clId="Web-{B987BD5E-4804-44DA-86D7-8B940C7FA3C8}" dt="2021-12-19T08:56:31.010" v="30" actId="20577"/>
      <pc:docMkLst>
        <pc:docMk/>
      </pc:docMkLst>
      <pc:sldChg chg="modSp">
        <pc:chgData name="Shah Hossain" userId="242180d83012ad78" providerId="Windows Live" clId="Web-{B987BD5E-4804-44DA-86D7-8B940C7FA3C8}" dt="2021-12-19T08:53:53.133" v="13" actId="20577"/>
        <pc:sldMkLst>
          <pc:docMk/>
          <pc:sldMk cId="0" sldId="458"/>
        </pc:sldMkLst>
        <pc:spChg chg="mod">
          <ac:chgData name="Shah Hossain" userId="242180d83012ad78" providerId="Windows Live" clId="Web-{B987BD5E-4804-44DA-86D7-8B940C7FA3C8}" dt="2021-12-19T08:53:53.133" v="13" actId="20577"/>
          <ac:spMkLst>
            <pc:docMk/>
            <pc:sldMk cId="0" sldId="458"/>
            <ac:spMk id="6147" creationId="{C2053867-09C4-44A0-A3AE-56D385A1DED8}"/>
          </ac:spMkLst>
        </pc:spChg>
      </pc:sldChg>
      <pc:sldChg chg="modSp">
        <pc:chgData name="Shah Hossain" userId="242180d83012ad78" providerId="Windows Live" clId="Web-{B987BD5E-4804-44DA-86D7-8B940C7FA3C8}" dt="2021-12-19T08:56:31.010" v="30" actId="20577"/>
        <pc:sldMkLst>
          <pc:docMk/>
          <pc:sldMk cId="0" sldId="487"/>
        </pc:sldMkLst>
        <pc:spChg chg="mod">
          <ac:chgData name="Shah Hossain" userId="242180d83012ad78" providerId="Windows Live" clId="Web-{B987BD5E-4804-44DA-86D7-8B940C7FA3C8}" dt="2021-12-19T08:56:31.010" v="30" actId="20577"/>
          <ac:spMkLst>
            <pc:docMk/>
            <pc:sldMk cId="0" sldId="487"/>
            <ac:spMk id="7171" creationId="{19141295-4238-4DA4-B06D-C9B306086E60}"/>
          </ac:spMkLst>
        </pc:spChg>
      </pc:sldChg>
    </pc:docChg>
  </pc:docChgLst>
  <pc:docChgLst>
    <pc:chgData name="Shah Hossain" userId="242180d83012ad78" providerId="Windows Live" clId="Web-{7CCB84B9-7B3C-464D-9636-E785C5F72068}"/>
    <pc:docChg chg="addSld modSld">
      <pc:chgData name="Shah Hossain" userId="242180d83012ad78" providerId="Windows Live" clId="Web-{7CCB84B9-7B3C-464D-9636-E785C5F72068}" dt="2022-03-30T01:19:19.143" v="22" actId="20577"/>
      <pc:docMkLst>
        <pc:docMk/>
      </pc:docMkLst>
      <pc:sldChg chg="modSp">
        <pc:chgData name="Shah Hossain" userId="242180d83012ad78" providerId="Windows Live" clId="Web-{7CCB84B9-7B3C-464D-9636-E785C5F72068}" dt="2022-03-30T01:18:40.892" v="20" actId="20577"/>
        <pc:sldMkLst>
          <pc:docMk/>
          <pc:sldMk cId="0" sldId="264"/>
        </pc:sldMkLst>
        <pc:spChg chg="mod">
          <ac:chgData name="Shah Hossain" userId="242180d83012ad78" providerId="Windows Live" clId="Web-{7CCB84B9-7B3C-464D-9636-E785C5F72068}" dt="2022-03-30T01:18:40.892" v="20" actId="20577"/>
          <ac:spMkLst>
            <pc:docMk/>
            <pc:sldMk cId="0" sldId="264"/>
            <ac:spMk id="14339" creationId="{CDE6B2F7-6964-4F54-BA70-AFEA7634056E}"/>
          </ac:spMkLst>
        </pc:spChg>
      </pc:sldChg>
      <pc:sldChg chg="modSp">
        <pc:chgData name="Shah Hossain" userId="242180d83012ad78" providerId="Windows Live" clId="Web-{7CCB84B9-7B3C-464D-9636-E785C5F72068}" dt="2022-03-30T01:19:19.143" v="22" actId="20577"/>
        <pc:sldMkLst>
          <pc:docMk/>
          <pc:sldMk cId="0" sldId="394"/>
        </pc:sldMkLst>
        <pc:spChg chg="mod">
          <ac:chgData name="Shah Hossain" userId="242180d83012ad78" providerId="Windows Live" clId="Web-{7CCB84B9-7B3C-464D-9636-E785C5F72068}" dt="2022-03-30T01:19:19.143" v="22" actId="20577"/>
          <ac:spMkLst>
            <pc:docMk/>
            <pc:sldMk cId="0" sldId="394"/>
            <ac:spMk id="13315" creationId="{89E1A50C-62ED-4665-A84E-88F1E1210C81}"/>
          </ac:spMkLst>
        </pc:spChg>
      </pc:sldChg>
      <pc:sldChg chg="modSp new">
        <pc:chgData name="Shah Hossain" userId="242180d83012ad78" providerId="Windows Live" clId="Web-{7CCB84B9-7B3C-464D-9636-E785C5F72068}" dt="2022-03-30T01:17:50.890" v="10" actId="20577"/>
        <pc:sldMkLst>
          <pc:docMk/>
          <pc:sldMk cId="2225452249" sldId="490"/>
        </pc:sldMkLst>
        <pc:spChg chg="mod">
          <ac:chgData name="Shah Hossain" userId="242180d83012ad78" providerId="Windows Live" clId="Web-{7CCB84B9-7B3C-464D-9636-E785C5F72068}" dt="2022-03-30T01:17:20.733" v="4"/>
          <ac:spMkLst>
            <pc:docMk/>
            <pc:sldMk cId="2225452249" sldId="490"/>
            <ac:spMk id="2" creationId="{F36B3B8A-DCEF-728E-E627-8641A9E8D9E1}"/>
          </ac:spMkLst>
        </pc:spChg>
        <pc:spChg chg="mod">
          <ac:chgData name="Shah Hossain" userId="242180d83012ad78" providerId="Windows Live" clId="Web-{7CCB84B9-7B3C-464D-9636-E785C5F72068}" dt="2022-03-30T01:17:50.890" v="10" actId="20577"/>
          <ac:spMkLst>
            <pc:docMk/>
            <pc:sldMk cId="2225452249" sldId="490"/>
            <ac:spMk id="3" creationId="{70924492-0229-D637-F298-7314433852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85E736E8-257F-4B55-A023-B6693893346F}"/>
              </a:ext>
            </a:extLst>
          </p:cNvPr>
          <p:cNvGrpSpPr>
            <a:grpSpLocks/>
          </p:cNvGrpSpPr>
          <p:nvPr/>
        </p:nvGrpSpPr>
        <p:grpSpPr bwMode="auto">
          <a:xfrm>
            <a:off x="228600" y="2889250"/>
            <a:ext cx="8610600" cy="201613"/>
            <a:chOff x="144" y="1680"/>
            <a:chExt cx="5424" cy="144"/>
          </a:xfrm>
        </p:grpSpPr>
        <p:sp>
          <p:nvSpPr>
            <p:cNvPr id="5" name="Rectangle 8">
              <a:extLst>
                <a:ext uri="{FF2B5EF4-FFF2-40B4-BE49-F238E27FC236}">
                  <a16:creationId xmlns:a16="http://schemas.microsoft.com/office/drawing/2014/main" id="{4FE3589D-3563-4E71-8AB1-154BF6BE39CC}"/>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9">
              <a:extLst>
                <a:ext uri="{FF2B5EF4-FFF2-40B4-BE49-F238E27FC236}">
                  <a16:creationId xmlns:a16="http://schemas.microsoft.com/office/drawing/2014/main" id="{5228800C-A345-4990-AFD6-9C7554242D8E}"/>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7" name="Rectangle 10">
              <a:extLst>
                <a:ext uri="{FF2B5EF4-FFF2-40B4-BE49-F238E27FC236}">
                  <a16:creationId xmlns:a16="http://schemas.microsoft.com/office/drawing/2014/main" id="{F8C49A8D-89D6-4E81-8490-601669E74BC6}"/>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137218"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37219" name="Rectangle 3"/>
          <p:cNvSpPr>
            <a:spLocks noGrp="1" noChangeArrowheads="1"/>
          </p:cNvSpPr>
          <p:nvPr>
            <p:ph type="subTitle" idx="1"/>
          </p:nvPr>
        </p:nvSpPr>
        <p:spPr>
          <a:xfrm>
            <a:off x="1371600" y="3270250"/>
            <a:ext cx="6400800" cy="2209800"/>
          </a:xfrm>
        </p:spPr>
        <p:txBody>
          <a:bodyPr/>
          <a:lstStyle>
            <a:lvl1pPr marL="0" indent="0" algn="ctr">
              <a:buFont typeface="Wingdings" charset="2"/>
              <a:buNone/>
              <a:defRPr sz="3000"/>
            </a:lvl1pPr>
          </a:lstStyle>
          <a:p>
            <a:r>
              <a:rPr lang="en-US"/>
              <a:t>Click to edit Master subtitle style</a:t>
            </a:r>
          </a:p>
        </p:txBody>
      </p:sp>
      <p:sp>
        <p:nvSpPr>
          <p:cNvPr id="8" name="Rectangle 4">
            <a:extLst>
              <a:ext uri="{FF2B5EF4-FFF2-40B4-BE49-F238E27FC236}">
                <a16:creationId xmlns:a16="http://schemas.microsoft.com/office/drawing/2014/main" id="{573F335A-207D-4DCB-A623-22842A04899B}"/>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DC1241E2-8747-49E6-BCDE-460B297AA0BD}"/>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F0B79C95-9FDC-4311-9996-BC41012855AE}"/>
              </a:ext>
            </a:extLst>
          </p:cNvPr>
          <p:cNvSpPr>
            <a:spLocks noGrp="1" noChangeArrowheads="1"/>
          </p:cNvSpPr>
          <p:nvPr>
            <p:ph type="sldNum" sz="quarter" idx="12"/>
          </p:nvPr>
        </p:nvSpPr>
        <p:spPr/>
        <p:txBody>
          <a:bodyPr/>
          <a:lstStyle>
            <a:lvl1pPr>
              <a:defRPr/>
            </a:lvl1pPr>
          </a:lstStyle>
          <a:p>
            <a:fld id="{275FE464-BC8B-4FDF-B18E-603E52EA39DB}" type="slidenum">
              <a:rPr lang="en-US" altLang="en-US"/>
              <a:pPr/>
              <a:t>‹#›</a:t>
            </a:fld>
            <a:endParaRPr lang="en-US" altLang="en-US"/>
          </a:p>
        </p:txBody>
      </p:sp>
    </p:spTree>
    <p:extLst>
      <p:ext uri="{BB962C8B-B14F-4D97-AF65-F5344CB8AC3E}">
        <p14:creationId xmlns:p14="http://schemas.microsoft.com/office/powerpoint/2010/main" val="10800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36573F-C2BB-4993-94C7-8CD1551865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C261BE-FE4D-4A7A-B1B7-9EC0398D4B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5F163C-AACA-49FE-A3EF-804D19F7C60E}"/>
              </a:ext>
            </a:extLst>
          </p:cNvPr>
          <p:cNvSpPr>
            <a:spLocks noGrp="1" noChangeArrowheads="1"/>
          </p:cNvSpPr>
          <p:nvPr>
            <p:ph type="sldNum" sz="quarter" idx="12"/>
          </p:nvPr>
        </p:nvSpPr>
        <p:spPr>
          <a:ln/>
        </p:spPr>
        <p:txBody>
          <a:bodyPr/>
          <a:lstStyle>
            <a:lvl1pPr>
              <a:defRPr/>
            </a:lvl1pPr>
          </a:lstStyle>
          <a:p>
            <a:fld id="{8FA3EC06-87D1-4135-B207-B23B19B70F8C}" type="slidenum">
              <a:rPr lang="en-US" altLang="en-US"/>
              <a:pPr/>
              <a:t>‹#›</a:t>
            </a:fld>
            <a:endParaRPr lang="en-US" altLang="en-US"/>
          </a:p>
        </p:txBody>
      </p:sp>
    </p:spTree>
    <p:extLst>
      <p:ext uri="{BB962C8B-B14F-4D97-AF65-F5344CB8AC3E}">
        <p14:creationId xmlns:p14="http://schemas.microsoft.com/office/powerpoint/2010/main" val="325113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4AD5CA-1E2D-46C7-B19F-F84A38FFED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AE60D5-4E5D-4ACF-A81E-56330773FA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281F65-8E65-44D1-8A3A-552739174351}"/>
              </a:ext>
            </a:extLst>
          </p:cNvPr>
          <p:cNvSpPr>
            <a:spLocks noGrp="1" noChangeArrowheads="1"/>
          </p:cNvSpPr>
          <p:nvPr>
            <p:ph type="sldNum" sz="quarter" idx="12"/>
          </p:nvPr>
        </p:nvSpPr>
        <p:spPr>
          <a:ln/>
        </p:spPr>
        <p:txBody>
          <a:bodyPr/>
          <a:lstStyle>
            <a:lvl1pPr>
              <a:defRPr/>
            </a:lvl1pPr>
          </a:lstStyle>
          <a:p>
            <a:fld id="{9441C3E7-C875-4AF9-B705-5C38EFBDE193}" type="slidenum">
              <a:rPr lang="en-US" altLang="en-US"/>
              <a:pPr/>
              <a:t>‹#›</a:t>
            </a:fld>
            <a:endParaRPr lang="en-US" altLang="en-US"/>
          </a:p>
        </p:txBody>
      </p:sp>
    </p:spTree>
    <p:extLst>
      <p:ext uri="{BB962C8B-B14F-4D97-AF65-F5344CB8AC3E}">
        <p14:creationId xmlns:p14="http://schemas.microsoft.com/office/powerpoint/2010/main" val="349683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F8FF78-8869-4372-BF3A-97577EB01B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9EDBC6-0001-43C2-B83E-7DDB8DEB9D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45D864-FFA8-48B5-9068-6F9736C59CBC}"/>
              </a:ext>
            </a:extLst>
          </p:cNvPr>
          <p:cNvSpPr>
            <a:spLocks noGrp="1" noChangeArrowheads="1"/>
          </p:cNvSpPr>
          <p:nvPr>
            <p:ph type="sldNum" sz="quarter" idx="12"/>
          </p:nvPr>
        </p:nvSpPr>
        <p:spPr>
          <a:ln/>
        </p:spPr>
        <p:txBody>
          <a:bodyPr/>
          <a:lstStyle>
            <a:lvl1pPr>
              <a:defRPr/>
            </a:lvl1pPr>
          </a:lstStyle>
          <a:p>
            <a:fld id="{39F646A5-75CF-4946-9378-DA9EE12C4E4F}" type="slidenum">
              <a:rPr lang="en-US" altLang="en-US"/>
              <a:pPr/>
              <a:t>‹#›</a:t>
            </a:fld>
            <a:endParaRPr lang="en-US" altLang="en-US"/>
          </a:p>
        </p:txBody>
      </p:sp>
    </p:spTree>
    <p:extLst>
      <p:ext uri="{BB962C8B-B14F-4D97-AF65-F5344CB8AC3E}">
        <p14:creationId xmlns:p14="http://schemas.microsoft.com/office/powerpoint/2010/main" val="30649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BCB0B9-B22F-415E-AC29-F93DC81BEF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3716D8-DCBE-417E-8BBA-B051C727D7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0A2EB9-758E-4EA5-A7F2-10444595BB34}"/>
              </a:ext>
            </a:extLst>
          </p:cNvPr>
          <p:cNvSpPr>
            <a:spLocks noGrp="1" noChangeArrowheads="1"/>
          </p:cNvSpPr>
          <p:nvPr>
            <p:ph type="sldNum" sz="quarter" idx="12"/>
          </p:nvPr>
        </p:nvSpPr>
        <p:spPr>
          <a:ln/>
        </p:spPr>
        <p:txBody>
          <a:bodyPr/>
          <a:lstStyle>
            <a:lvl1pPr>
              <a:defRPr/>
            </a:lvl1pPr>
          </a:lstStyle>
          <a:p>
            <a:fld id="{A46D9DD6-631B-4179-B4E5-438CA2FA4039}" type="slidenum">
              <a:rPr lang="en-US" altLang="en-US"/>
              <a:pPr/>
              <a:t>‹#›</a:t>
            </a:fld>
            <a:endParaRPr lang="en-US" altLang="en-US"/>
          </a:p>
        </p:txBody>
      </p:sp>
    </p:spTree>
    <p:extLst>
      <p:ext uri="{BB962C8B-B14F-4D97-AF65-F5344CB8AC3E}">
        <p14:creationId xmlns:p14="http://schemas.microsoft.com/office/powerpoint/2010/main" val="155487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5E5526-69E5-4CE4-A0F6-1FDC19911F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0E4EE-F38A-4BC0-9640-BEAFDAADD5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46F390-9E53-4527-A65F-6DC37AD7DA9A}"/>
              </a:ext>
            </a:extLst>
          </p:cNvPr>
          <p:cNvSpPr>
            <a:spLocks noGrp="1" noChangeArrowheads="1"/>
          </p:cNvSpPr>
          <p:nvPr>
            <p:ph type="sldNum" sz="quarter" idx="12"/>
          </p:nvPr>
        </p:nvSpPr>
        <p:spPr>
          <a:ln/>
        </p:spPr>
        <p:txBody>
          <a:bodyPr/>
          <a:lstStyle>
            <a:lvl1pPr>
              <a:defRPr/>
            </a:lvl1pPr>
          </a:lstStyle>
          <a:p>
            <a:fld id="{C39D29DB-8233-4F5A-ABF6-97E2BA2E182C}" type="slidenum">
              <a:rPr lang="en-US" altLang="en-US"/>
              <a:pPr/>
              <a:t>‹#›</a:t>
            </a:fld>
            <a:endParaRPr lang="en-US" altLang="en-US"/>
          </a:p>
        </p:txBody>
      </p:sp>
    </p:spTree>
    <p:extLst>
      <p:ext uri="{BB962C8B-B14F-4D97-AF65-F5344CB8AC3E}">
        <p14:creationId xmlns:p14="http://schemas.microsoft.com/office/powerpoint/2010/main" val="127857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B73ACD-FBF1-45CC-987C-8FA37DB57D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7A613C-8520-4C70-8D4E-14839DB64C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B79DAF-BA8C-4B4F-91B6-D882CF1F52DD}"/>
              </a:ext>
            </a:extLst>
          </p:cNvPr>
          <p:cNvSpPr>
            <a:spLocks noGrp="1" noChangeArrowheads="1"/>
          </p:cNvSpPr>
          <p:nvPr>
            <p:ph type="sldNum" sz="quarter" idx="12"/>
          </p:nvPr>
        </p:nvSpPr>
        <p:spPr>
          <a:ln/>
        </p:spPr>
        <p:txBody>
          <a:bodyPr/>
          <a:lstStyle>
            <a:lvl1pPr>
              <a:defRPr/>
            </a:lvl1pPr>
          </a:lstStyle>
          <a:p>
            <a:fld id="{036D32C1-4134-4AAE-8B2D-6BD28A93BEE9}" type="slidenum">
              <a:rPr lang="en-US" altLang="en-US"/>
              <a:pPr/>
              <a:t>‹#›</a:t>
            </a:fld>
            <a:endParaRPr lang="en-US" altLang="en-US"/>
          </a:p>
        </p:txBody>
      </p:sp>
    </p:spTree>
    <p:extLst>
      <p:ext uri="{BB962C8B-B14F-4D97-AF65-F5344CB8AC3E}">
        <p14:creationId xmlns:p14="http://schemas.microsoft.com/office/powerpoint/2010/main" val="147776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D2AC13-AB34-4F73-A415-DD6B0EABF12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2C2DFE-06A2-46A7-BEF9-DC6D9BCD4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DD3A862-AACF-4929-A7A2-ED9B00276058}"/>
              </a:ext>
            </a:extLst>
          </p:cNvPr>
          <p:cNvSpPr>
            <a:spLocks noGrp="1" noChangeArrowheads="1"/>
          </p:cNvSpPr>
          <p:nvPr>
            <p:ph type="sldNum" sz="quarter" idx="12"/>
          </p:nvPr>
        </p:nvSpPr>
        <p:spPr>
          <a:ln/>
        </p:spPr>
        <p:txBody>
          <a:bodyPr/>
          <a:lstStyle>
            <a:lvl1pPr>
              <a:defRPr/>
            </a:lvl1pPr>
          </a:lstStyle>
          <a:p>
            <a:fld id="{3D93CF2F-A388-4175-A7C5-D9AC32231B9F}" type="slidenum">
              <a:rPr lang="en-US" altLang="en-US"/>
              <a:pPr/>
              <a:t>‹#›</a:t>
            </a:fld>
            <a:endParaRPr lang="en-US" altLang="en-US"/>
          </a:p>
        </p:txBody>
      </p:sp>
    </p:spTree>
    <p:extLst>
      <p:ext uri="{BB962C8B-B14F-4D97-AF65-F5344CB8AC3E}">
        <p14:creationId xmlns:p14="http://schemas.microsoft.com/office/powerpoint/2010/main" val="299519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1AE938B-8968-4183-91D7-029F5386A5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402889-2EE6-4390-9462-5E0DD12ABD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53C3654-241F-44EA-B2AE-437F66600FCE}"/>
              </a:ext>
            </a:extLst>
          </p:cNvPr>
          <p:cNvSpPr>
            <a:spLocks noGrp="1" noChangeArrowheads="1"/>
          </p:cNvSpPr>
          <p:nvPr>
            <p:ph type="sldNum" sz="quarter" idx="12"/>
          </p:nvPr>
        </p:nvSpPr>
        <p:spPr>
          <a:ln/>
        </p:spPr>
        <p:txBody>
          <a:bodyPr/>
          <a:lstStyle>
            <a:lvl1pPr>
              <a:defRPr/>
            </a:lvl1pPr>
          </a:lstStyle>
          <a:p>
            <a:fld id="{9482000D-BF2D-4E98-AB11-EFC7E1451308}" type="slidenum">
              <a:rPr lang="en-US" altLang="en-US"/>
              <a:pPr/>
              <a:t>‹#›</a:t>
            </a:fld>
            <a:endParaRPr lang="en-US" altLang="en-US"/>
          </a:p>
        </p:txBody>
      </p:sp>
    </p:spTree>
    <p:extLst>
      <p:ext uri="{BB962C8B-B14F-4D97-AF65-F5344CB8AC3E}">
        <p14:creationId xmlns:p14="http://schemas.microsoft.com/office/powerpoint/2010/main" val="180345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217D58-8352-4470-8778-C00A35F719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61C4E39-511A-4F02-86B8-8612E158A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F27054-5B63-4898-B5B3-2E1FB9104476}"/>
              </a:ext>
            </a:extLst>
          </p:cNvPr>
          <p:cNvSpPr>
            <a:spLocks noGrp="1" noChangeArrowheads="1"/>
          </p:cNvSpPr>
          <p:nvPr>
            <p:ph type="sldNum" sz="quarter" idx="12"/>
          </p:nvPr>
        </p:nvSpPr>
        <p:spPr>
          <a:ln/>
        </p:spPr>
        <p:txBody>
          <a:bodyPr/>
          <a:lstStyle>
            <a:lvl1pPr>
              <a:defRPr/>
            </a:lvl1pPr>
          </a:lstStyle>
          <a:p>
            <a:fld id="{62C2E8A4-4455-4A36-85EB-2B74B1BE59F8}" type="slidenum">
              <a:rPr lang="en-US" altLang="en-US"/>
              <a:pPr/>
              <a:t>‹#›</a:t>
            </a:fld>
            <a:endParaRPr lang="en-US" altLang="en-US"/>
          </a:p>
        </p:txBody>
      </p:sp>
    </p:spTree>
    <p:extLst>
      <p:ext uri="{BB962C8B-B14F-4D97-AF65-F5344CB8AC3E}">
        <p14:creationId xmlns:p14="http://schemas.microsoft.com/office/powerpoint/2010/main" val="165276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3B0B67-EB6D-4D3B-BCA6-49F1CA28A7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264E9A-74B8-455D-8F8C-E673C31C60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7F4416-D0D9-4B59-B674-ABFAD5E843D6}"/>
              </a:ext>
            </a:extLst>
          </p:cNvPr>
          <p:cNvSpPr>
            <a:spLocks noGrp="1" noChangeArrowheads="1"/>
          </p:cNvSpPr>
          <p:nvPr>
            <p:ph type="sldNum" sz="quarter" idx="12"/>
          </p:nvPr>
        </p:nvSpPr>
        <p:spPr>
          <a:ln/>
        </p:spPr>
        <p:txBody>
          <a:bodyPr/>
          <a:lstStyle>
            <a:lvl1pPr>
              <a:defRPr/>
            </a:lvl1pPr>
          </a:lstStyle>
          <a:p>
            <a:fld id="{A77562D5-E186-49B7-87E4-3CA86342FFF4}" type="slidenum">
              <a:rPr lang="en-US" altLang="en-US"/>
              <a:pPr/>
              <a:t>‹#›</a:t>
            </a:fld>
            <a:endParaRPr lang="en-US" altLang="en-US"/>
          </a:p>
        </p:txBody>
      </p:sp>
    </p:spTree>
    <p:extLst>
      <p:ext uri="{BB962C8B-B14F-4D97-AF65-F5344CB8AC3E}">
        <p14:creationId xmlns:p14="http://schemas.microsoft.com/office/powerpoint/2010/main" val="208514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85A0F3-F8F4-45B9-A1D2-6BB514FB28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24A28E-87F6-44AA-9270-CC9FAA1FE7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5C5436-22B6-4491-BCA6-ACA6DBC8FB33}"/>
              </a:ext>
            </a:extLst>
          </p:cNvPr>
          <p:cNvSpPr>
            <a:spLocks noGrp="1" noChangeArrowheads="1"/>
          </p:cNvSpPr>
          <p:nvPr>
            <p:ph type="sldNum" sz="quarter" idx="12"/>
          </p:nvPr>
        </p:nvSpPr>
        <p:spPr>
          <a:ln/>
        </p:spPr>
        <p:txBody>
          <a:bodyPr/>
          <a:lstStyle>
            <a:lvl1pPr>
              <a:defRPr/>
            </a:lvl1pPr>
          </a:lstStyle>
          <a:p>
            <a:fld id="{B82F6616-225F-4C15-9434-597A97F10783}" type="slidenum">
              <a:rPr lang="en-US" altLang="en-US"/>
              <a:pPr/>
              <a:t>‹#›</a:t>
            </a:fld>
            <a:endParaRPr lang="en-US" altLang="en-US"/>
          </a:p>
        </p:txBody>
      </p:sp>
    </p:spTree>
    <p:extLst>
      <p:ext uri="{BB962C8B-B14F-4D97-AF65-F5344CB8AC3E}">
        <p14:creationId xmlns:p14="http://schemas.microsoft.com/office/powerpoint/2010/main" val="272561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0560A1-E5CA-488C-AFE8-5F69B4EBBFD6}"/>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66B005-E71E-48E6-9E13-B20FC1BE911C}"/>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6196" name="Rectangle 4">
            <a:extLst>
              <a:ext uri="{FF2B5EF4-FFF2-40B4-BE49-F238E27FC236}">
                <a16:creationId xmlns:a16="http://schemas.microsoft.com/office/drawing/2014/main" id="{29B2C95E-899E-4F12-BE7D-E7107ADD9FF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charset="0"/>
                <a:ea typeface="ＭＳ Ｐゴシック" charset="-128"/>
              </a:defRPr>
            </a:lvl1pPr>
          </a:lstStyle>
          <a:p>
            <a:pPr>
              <a:defRPr/>
            </a:pPr>
            <a:endParaRPr lang="en-US"/>
          </a:p>
        </p:txBody>
      </p:sp>
      <p:sp>
        <p:nvSpPr>
          <p:cNvPr id="136197" name="Rectangle 5">
            <a:extLst>
              <a:ext uri="{FF2B5EF4-FFF2-40B4-BE49-F238E27FC236}">
                <a16:creationId xmlns:a16="http://schemas.microsoft.com/office/drawing/2014/main" id="{26F64656-B548-4366-A8E3-EF49961F68F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charset="0"/>
                <a:ea typeface="ＭＳ Ｐゴシック" charset="-128"/>
              </a:defRPr>
            </a:lvl1pPr>
          </a:lstStyle>
          <a:p>
            <a:pPr>
              <a:defRPr/>
            </a:pPr>
            <a:endParaRPr lang="en-US"/>
          </a:p>
        </p:txBody>
      </p:sp>
      <p:sp>
        <p:nvSpPr>
          <p:cNvPr id="136198" name="Rectangle 6">
            <a:extLst>
              <a:ext uri="{FF2B5EF4-FFF2-40B4-BE49-F238E27FC236}">
                <a16:creationId xmlns:a16="http://schemas.microsoft.com/office/drawing/2014/main" id="{398E8126-117E-4A30-8133-6A9C76178C0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2410DBD6-E11A-459F-A769-1C340AB5EA6B}" type="slidenum">
              <a:rPr lang="en-US" altLang="en-US"/>
              <a:pPr/>
              <a:t>‹#›</a:t>
            </a:fld>
            <a:endParaRPr lang="en-US" altLang="en-US"/>
          </a:p>
        </p:txBody>
      </p:sp>
      <p:sp>
        <p:nvSpPr>
          <p:cNvPr id="1031" name="Rectangle 7">
            <a:extLst>
              <a:ext uri="{FF2B5EF4-FFF2-40B4-BE49-F238E27FC236}">
                <a16:creationId xmlns:a16="http://schemas.microsoft.com/office/drawing/2014/main" id="{6D5FD3D6-7D10-49FF-B0E2-8D1D91850658}"/>
              </a:ext>
            </a:extLst>
          </p:cNvP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Line 8">
            <a:extLst>
              <a:ext uri="{FF2B5EF4-FFF2-40B4-BE49-F238E27FC236}">
                <a16:creationId xmlns:a16="http://schemas.microsoft.com/office/drawing/2014/main" id="{9E5BE3BD-2C15-4DFC-AEA2-27EA5A207333}"/>
              </a:ext>
            </a:extLst>
          </p:cNvPr>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33" name="Rectangle 9">
            <a:extLst>
              <a:ext uri="{FF2B5EF4-FFF2-40B4-BE49-F238E27FC236}">
                <a16:creationId xmlns:a16="http://schemas.microsoft.com/office/drawing/2014/main" id="{1BFFA88E-3CEF-4A32-B05F-DDA6C179FA65}"/>
              </a:ext>
            </a:extLst>
          </p:cNvP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4" name="Rectangle 10">
            <a:extLst>
              <a:ext uri="{FF2B5EF4-FFF2-40B4-BE49-F238E27FC236}">
                <a16:creationId xmlns:a16="http://schemas.microsoft.com/office/drawing/2014/main" id="{682A51FD-F7A4-4F0B-9F0D-D5E8697CACAE}"/>
              </a:ext>
            </a:extLst>
          </p:cNvP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4469E12-94D5-45F1-B66D-3B97921CF4E0}"/>
              </a:ext>
            </a:extLst>
          </p:cNvPr>
          <p:cNvSpPr>
            <a:spLocks noGrp="1" noChangeArrowheads="1"/>
          </p:cNvSpPr>
          <p:nvPr>
            <p:ph type="ctrTitle"/>
          </p:nvPr>
        </p:nvSpPr>
        <p:spPr>
          <a:xfrm>
            <a:off x="228600" y="685800"/>
            <a:ext cx="8591550" cy="2127250"/>
          </a:xfrm>
        </p:spPr>
        <p:txBody>
          <a:bodyPr/>
          <a:lstStyle/>
          <a:p>
            <a:pPr eaLnBrk="1" hangingPunct="1"/>
            <a:r>
              <a:rPr lang="en-US" altLang="en-US"/>
              <a:t>MANN CHAPTER 14</a:t>
            </a:r>
            <a:br>
              <a:rPr lang="en-US" altLang="en-US"/>
            </a:br>
            <a:r>
              <a:rPr lang="en-US" altLang="en-US"/>
              <a:t>NEWBOLD CHAPTER 12</a:t>
            </a:r>
          </a:p>
        </p:txBody>
      </p:sp>
      <p:sp>
        <p:nvSpPr>
          <p:cNvPr id="3075" name="Rectangle 3">
            <a:extLst>
              <a:ext uri="{FF2B5EF4-FFF2-40B4-BE49-F238E27FC236}">
                <a16:creationId xmlns:a16="http://schemas.microsoft.com/office/drawing/2014/main" id="{2F28D8EC-B5E1-4FAC-8B7F-441B20A1763A}"/>
              </a:ext>
            </a:extLst>
          </p:cNvPr>
          <p:cNvSpPr>
            <a:spLocks noGrp="1" noChangeArrowheads="1"/>
          </p:cNvSpPr>
          <p:nvPr>
            <p:ph type="subTitle" idx="1"/>
          </p:nvPr>
        </p:nvSpPr>
        <p:spPr/>
        <p:txBody>
          <a:bodyPr/>
          <a:lstStyle/>
          <a:p>
            <a:pPr eaLnBrk="1" hangingPunct="1">
              <a:buFont typeface="Wingdings" panose="05000000000000000000" pitchFamily="2" charset="2"/>
              <a:buNone/>
            </a:pPr>
            <a:r>
              <a:rPr lang="en-US" altLang="en-US" sz="3600" b="1"/>
              <a:t>MULTIPLE REGRESSION</a:t>
            </a:r>
          </a:p>
          <a:p>
            <a:pPr eaLnBrk="1" hangingPunct="1">
              <a:buFont typeface="Wingdings" panose="05000000000000000000" pitchFamily="2" charset="2"/>
              <a:buNone/>
            </a:pPr>
            <a:r>
              <a:rPr lang="en-US" altLang="en-US" sz="3600" b="1"/>
              <a:t> </a:t>
            </a:r>
          </a:p>
        </p:txBody>
      </p:sp>
      <p:sp>
        <p:nvSpPr>
          <p:cNvPr id="3076" name="Text Box 4">
            <a:extLst>
              <a:ext uri="{FF2B5EF4-FFF2-40B4-BE49-F238E27FC236}">
                <a16:creationId xmlns:a16="http://schemas.microsoft.com/office/drawing/2014/main" id="{0DBCDF61-C28C-4AC3-8F82-A03F9D1906F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F6248F-A64B-4119-899B-ED77143A8741}"/>
              </a:ext>
            </a:extLst>
          </p:cNvPr>
          <p:cNvSpPr>
            <a:spLocks noGrp="1" noChangeArrowheads="1"/>
          </p:cNvSpPr>
          <p:nvPr>
            <p:ph type="title"/>
          </p:nvPr>
        </p:nvSpPr>
        <p:spPr>
          <a:xfrm>
            <a:off x="457200" y="277813"/>
            <a:ext cx="8534400" cy="1139825"/>
          </a:xfrm>
        </p:spPr>
        <p:txBody>
          <a:bodyPr/>
          <a:lstStyle/>
          <a:p>
            <a:pPr eaLnBrk="1" hangingPunct="1"/>
            <a:r>
              <a:rPr lang="en-US" altLang="en-US" sz="3600"/>
              <a:t>MULTIPLE REGRESSION ANALYSIS USING THE LEAST SQUARES METHOD</a:t>
            </a:r>
          </a:p>
        </p:txBody>
      </p:sp>
      <p:sp>
        <p:nvSpPr>
          <p:cNvPr id="12291" name="Text Box 4">
            <a:extLst>
              <a:ext uri="{FF2B5EF4-FFF2-40B4-BE49-F238E27FC236}">
                <a16:creationId xmlns:a16="http://schemas.microsoft.com/office/drawing/2014/main" id="{2AA4DF33-C2F0-4C39-B72F-4374037B901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 name="TextBox 3">
            <a:extLst>
              <a:ext uri="{FF2B5EF4-FFF2-40B4-BE49-F238E27FC236}">
                <a16:creationId xmlns:a16="http://schemas.microsoft.com/office/drawing/2014/main" id="{1206720E-C605-41B4-8D36-940ED042DCC0}"/>
              </a:ext>
            </a:extLst>
          </p:cNvPr>
          <p:cNvSpPr txBox="1">
            <a:spLocks noRot="1" noChangeAspect="1" noMove="1" noResize="1" noEditPoints="1" noAdjustHandles="1" noChangeArrowheads="1" noChangeShapeType="1" noTextEdit="1"/>
          </p:cNvSpPr>
          <p:nvPr/>
        </p:nvSpPr>
        <p:spPr>
          <a:xfrm>
            <a:off x="990600" y="2085579"/>
            <a:ext cx="7327199" cy="615553"/>
          </a:xfrm>
          <a:prstGeom prst="rect">
            <a:avLst/>
          </a:prstGeom>
          <a:blipFill>
            <a:blip r:embed="rId2"/>
            <a:stretch>
              <a:fillRect/>
            </a:stretch>
          </a:blipFill>
        </p:spPr>
        <p:txBody>
          <a:bodyPr/>
          <a:lstStyle/>
          <a:p>
            <a:pPr>
              <a:defRPr/>
            </a:pPr>
            <a:r>
              <a:rPr lang="en-US">
                <a:noFill/>
              </a:rPr>
              <a:t> </a:t>
            </a:r>
          </a:p>
        </p:txBody>
      </p:sp>
      <p:sp>
        <p:nvSpPr>
          <p:cNvPr id="8" name="TextBox 7">
            <a:extLst>
              <a:ext uri="{FF2B5EF4-FFF2-40B4-BE49-F238E27FC236}">
                <a16:creationId xmlns:a16="http://schemas.microsoft.com/office/drawing/2014/main" id="{39E6BCC9-4D81-4EB0-A5CC-B03BB48311CF}"/>
              </a:ext>
            </a:extLst>
          </p:cNvPr>
          <p:cNvSpPr txBox="1">
            <a:spLocks noRot="1" noChangeAspect="1" noMove="1" noResize="1" noEditPoints="1" noAdjustHandles="1" noChangeArrowheads="1" noChangeShapeType="1" noTextEdit="1"/>
          </p:cNvSpPr>
          <p:nvPr/>
        </p:nvSpPr>
        <p:spPr>
          <a:xfrm>
            <a:off x="749433" y="3657600"/>
            <a:ext cx="7949933" cy="615553"/>
          </a:xfrm>
          <a:prstGeom prst="rect">
            <a:avLst/>
          </a:prstGeom>
          <a:blipFill>
            <a:blip r:embed="rId3"/>
            <a:stretch>
              <a:fillRect/>
            </a:stretch>
          </a:blipFill>
        </p:spPr>
        <p:txBody>
          <a:bodyPr/>
          <a:lstStyle/>
          <a:p>
            <a:pPr>
              <a:defRPr/>
            </a:pPr>
            <a:r>
              <a:rPr lang="en-US">
                <a:noFill/>
              </a:rPr>
              <a:t> </a:t>
            </a:r>
          </a:p>
        </p:txBody>
      </p:sp>
      <p:cxnSp>
        <p:nvCxnSpPr>
          <p:cNvPr id="6" name="Straight Arrow Connector 5">
            <a:extLst>
              <a:ext uri="{FF2B5EF4-FFF2-40B4-BE49-F238E27FC236}">
                <a16:creationId xmlns:a16="http://schemas.microsoft.com/office/drawing/2014/main" id="{BF29C96E-EDC0-4373-9204-A11CE88AD2B5}"/>
              </a:ext>
            </a:extLst>
          </p:cNvPr>
          <p:cNvCxnSpPr/>
          <p:nvPr/>
        </p:nvCxnSpPr>
        <p:spPr bwMode="auto">
          <a:xfrm flipH="1">
            <a:off x="1066800" y="2819400"/>
            <a:ext cx="76200" cy="914400"/>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11" name="Straight Arrow Connector 10">
            <a:extLst>
              <a:ext uri="{FF2B5EF4-FFF2-40B4-BE49-F238E27FC236}">
                <a16:creationId xmlns:a16="http://schemas.microsoft.com/office/drawing/2014/main" id="{AB147A9D-FE70-44B7-8B50-6FBFB9050380}"/>
              </a:ext>
            </a:extLst>
          </p:cNvPr>
          <p:cNvCxnSpPr>
            <a:cxnSpLocks/>
          </p:cNvCxnSpPr>
          <p:nvPr/>
        </p:nvCxnSpPr>
        <p:spPr bwMode="auto">
          <a:xfrm flipH="1">
            <a:off x="2057400" y="2660650"/>
            <a:ext cx="152400" cy="1149350"/>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13" name="Straight Arrow Connector 12">
            <a:extLst>
              <a:ext uri="{FF2B5EF4-FFF2-40B4-BE49-F238E27FC236}">
                <a16:creationId xmlns:a16="http://schemas.microsoft.com/office/drawing/2014/main" id="{03610BCA-0EC9-48FF-8791-7CF29C5B7A3C}"/>
              </a:ext>
            </a:extLst>
          </p:cNvPr>
          <p:cNvCxnSpPr>
            <a:cxnSpLocks/>
          </p:cNvCxnSpPr>
          <p:nvPr/>
        </p:nvCxnSpPr>
        <p:spPr bwMode="auto">
          <a:xfrm>
            <a:off x="3100388" y="2657475"/>
            <a:ext cx="0" cy="1152525"/>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15" name="Straight Arrow Connector 14">
            <a:extLst>
              <a:ext uri="{FF2B5EF4-FFF2-40B4-BE49-F238E27FC236}">
                <a16:creationId xmlns:a16="http://schemas.microsoft.com/office/drawing/2014/main" id="{FDC4EE82-9BA3-4742-A20B-CB92BCD4EFA4}"/>
              </a:ext>
            </a:extLst>
          </p:cNvPr>
          <p:cNvCxnSpPr>
            <a:cxnSpLocks/>
          </p:cNvCxnSpPr>
          <p:nvPr/>
        </p:nvCxnSpPr>
        <p:spPr bwMode="auto">
          <a:xfrm>
            <a:off x="3581400" y="2701925"/>
            <a:ext cx="0" cy="1152525"/>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16" name="Straight Arrow Connector 15">
            <a:extLst>
              <a:ext uri="{FF2B5EF4-FFF2-40B4-BE49-F238E27FC236}">
                <a16:creationId xmlns:a16="http://schemas.microsoft.com/office/drawing/2014/main" id="{C875EE6A-35BA-4149-BF5D-F1A7ACB95E96}"/>
              </a:ext>
            </a:extLst>
          </p:cNvPr>
          <p:cNvCxnSpPr>
            <a:cxnSpLocks/>
          </p:cNvCxnSpPr>
          <p:nvPr/>
        </p:nvCxnSpPr>
        <p:spPr bwMode="auto">
          <a:xfrm>
            <a:off x="4654550" y="2665413"/>
            <a:ext cx="69850" cy="1068387"/>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18" name="Straight Arrow Connector 17">
            <a:extLst>
              <a:ext uri="{FF2B5EF4-FFF2-40B4-BE49-F238E27FC236}">
                <a16:creationId xmlns:a16="http://schemas.microsoft.com/office/drawing/2014/main" id="{B74E44F9-681D-446E-BF11-2E3084301F5D}"/>
              </a:ext>
            </a:extLst>
          </p:cNvPr>
          <p:cNvCxnSpPr>
            <a:cxnSpLocks/>
          </p:cNvCxnSpPr>
          <p:nvPr/>
        </p:nvCxnSpPr>
        <p:spPr bwMode="auto">
          <a:xfrm>
            <a:off x="5210175" y="2665413"/>
            <a:ext cx="133350" cy="1068387"/>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20" name="Straight Arrow Connector 19">
            <a:extLst>
              <a:ext uri="{FF2B5EF4-FFF2-40B4-BE49-F238E27FC236}">
                <a16:creationId xmlns:a16="http://schemas.microsoft.com/office/drawing/2014/main" id="{C7A3C75B-199F-4AE2-A780-0203694D53F2}"/>
              </a:ext>
            </a:extLst>
          </p:cNvPr>
          <p:cNvCxnSpPr>
            <a:cxnSpLocks/>
          </p:cNvCxnSpPr>
          <p:nvPr/>
        </p:nvCxnSpPr>
        <p:spPr bwMode="auto">
          <a:xfrm>
            <a:off x="7315200" y="2657475"/>
            <a:ext cx="131763" cy="1068388"/>
          </a:xfrm>
          <a:prstGeom prst="straightConnector1">
            <a:avLst/>
          </a:prstGeom>
          <a:solidFill>
            <a:schemeClr val="accent1"/>
          </a:solidFill>
          <a:ln w="19050" cap="flat" cmpd="sng" algn="ctr">
            <a:solidFill>
              <a:schemeClr val="accent4"/>
            </a:solidFill>
            <a:prstDash val="solid"/>
            <a:round/>
            <a:headEnd type="triangle"/>
            <a:tailEnd type="triangle"/>
          </a:ln>
          <a:effectLst/>
        </p:spPr>
      </p:cxnSp>
      <p:cxnSp>
        <p:nvCxnSpPr>
          <p:cNvPr id="21" name="Straight Arrow Connector 20">
            <a:extLst>
              <a:ext uri="{FF2B5EF4-FFF2-40B4-BE49-F238E27FC236}">
                <a16:creationId xmlns:a16="http://schemas.microsoft.com/office/drawing/2014/main" id="{FA39AA6D-B5C9-477A-AAA7-425A959F099A}"/>
              </a:ext>
            </a:extLst>
          </p:cNvPr>
          <p:cNvCxnSpPr>
            <a:cxnSpLocks/>
          </p:cNvCxnSpPr>
          <p:nvPr/>
        </p:nvCxnSpPr>
        <p:spPr bwMode="auto">
          <a:xfrm>
            <a:off x="7807325" y="2670175"/>
            <a:ext cx="269875" cy="1139825"/>
          </a:xfrm>
          <a:prstGeom prst="straightConnector1">
            <a:avLst/>
          </a:prstGeom>
          <a:solidFill>
            <a:schemeClr val="accent1"/>
          </a:solidFill>
          <a:ln w="19050" cap="flat" cmpd="sng" algn="ctr">
            <a:solidFill>
              <a:schemeClr val="accent4"/>
            </a:solidFill>
            <a:prstDash val="solid"/>
            <a:round/>
            <a:headEnd type="triangle"/>
            <a:tailEnd type="triangle"/>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51E87FA-3A78-4F34-9F84-B13FE05356FE}"/>
              </a:ext>
            </a:extLst>
          </p:cNvPr>
          <p:cNvSpPr>
            <a:spLocks noGrp="1" noChangeArrowheads="1"/>
          </p:cNvSpPr>
          <p:nvPr>
            <p:ph type="title"/>
          </p:nvPr>
        </p:nvSpPr>
        <p:spPr/>
        <p:txBody>
          <a:bodyPr/>
          <a:lstStyle/>
          <a:p>
            <a:pPr eaLnBrk="1" hangingPunct="1"/>
            <a:r>
              <a:rPr lang="en-US" altLang="en-US" sz="3200"/>
              <a:t>ASSUMPTIONS OF THE MULTIPLE REGRESSION MODEL</a:t>
            </a:r>
          </a:p>
        </p:txBody>
      </p:sp>
      <p:sp>
        <p:nvSpPr>
          <p:cNvPr id="13315" name="Rectangle 3">
            <a:extLst>
              <a:ext uri="{FF2B5EF4-FFF2-40B4-BE49-F238E27FC236}">
                <a16:creationId xmlns:a16="http://schemas.microsoft.com/office/drawing/2014/main" id="{89E1A50C-62ED-4665-A84E-88F1E1210C81}"/>
              </a:ext>
            </a:extLst>
          </p:cNvPr>
          <p:cNvSpPr>
            <a:spLocks noGrp="1" noChangeArrowheads="1"/>
          </p:cNvSpPr>
          <p:nvPr>
            <p:ph type="body" idx="1"/>
          </p:nvPr>
        </p:nvSpPr>
        <p:spPr>
          <a:xfrm>
            <a:off x="381000" y="1676400"/>
            <a:ext cx="8269288" cy="4114800"/>
          </a:xfrm>
        </p:spPr>
        <p:txBody>
          <a:bodyPr/>
          <a:lstStyle/>
          <a:p>
            <a:pPr eaLnBrk="1" hangingPunct="1">
              <a:lnSpc>
                <a:spcPct val="80000"/>
              </a:lnSpc>
              <a:buNone/>
            </a:pPr>
            <a:r>
              <a:rPr lang="en-US" altLang="en-US" sz="2400" dirty="0">
                <a:ea typeface="MS PGothic"/>
              </a:rPr>
              <a:t>   </a:t>
            </a:r>
            <a:r>
              <a:rPr lang="en-US" altLang="en-US" b="1" dirty="0">
                <a:solidFill>
                  <a:schemeClr val="folHlink"/>
                </a:solidFill>
                <a:ea typeface="MS PGothic"/>
              </a:rPr>
              <a:t>Assumption 1:</a:t>
            </a:r>
            <a:r>
              <a:rPr lang="en-US" altLang="en-US" b="1" i="1" dirty="0">
                <a:ea typeface="MS PGothic"/>
              </a:rPr>
              <a:t> </a:t>
            </a:r>
            <a:r>
              <a:rPr lang="en-US" altLang="en-US" dirty="0">
                <a:ea typeface="MS PGothic"/>
              </a:rPr>
              <a:t>The mean of the probability distribution of ε</a:t>
            </a:r>
            <a:r>
              <a:rPr lang="en-US" altLang="en-US" i="1" dirty="0">
                <a:ea typeface="MS PGothic"/>
              </a:rPr>
              <a:t> </a:t>
            </a:r>
            <a:r>
              <a:rPr lang="en-US" altLang="en-US" dirty="0">
                <a:ea typeface="MS PGothic"/>
              </a:rPr>
              <a:t>is zero, that is, </a:t>
            </a:r>
            <a:endParaRPr lang="en-US" altLang="en-US"/>
          </a:p>
          <a:p>
            <a:pPr eaLnBrk="1" hangingPunct="1">
              <a:lnSpc>
                <a:spcPct val="80000"/>
              </a:lnSpc>
              <a:buNone/>
            </a:pPr>
            <a:r>
              <a:rPr lang="en-US" altLang="en-US" dirty="0">
                <a:ea typeface="MS PGothic"/>
              </a:rPr>
              <a:t>                     </a:t>
            </a:r>
            <a:r>
              <a:rPr lang="en-US" altLang="en-US" i="1" dirty="0">
                <a:ea typeface="MS PGothic"/>
              </a:rPr>
              <a:t>E</a:t>
            </a:r>
            <a:r>
              <a:rPr lang="en-US" altLang="en-US" dirty="0">
                <a:ea typeface="MS PGothic"/>
              </a:rPr>
              <a:t>(ε) = 0</a:t>
            </a:r>
          </a:p>
          <a:p>
            <a:pPr eaLnBrk="1" hangingPunct="1">
              <a:lnSpc>
                <a:spcPct val="80000"/>
              </a:lnSpc>
              <a:buFont typeface="Wingdings" panose="05000000000000000000" pitchFamily="2" charset="2"/>
              <a:buNone/>
            </a:pPr>
            <a:endParaRPr lang="en-US" altLang="en-US"/>
          </a:p>
          <a:p>
            <a:pPr eaLnBrk="1" hangingPunct="1">
              <a:lnSpc>
                <a:spcPct val="80000"/>
              </a:lnSpc>
              <a:buNone/>
            </a:pPr>
            <a:r>
              <a:rPr lang="en-US" altLang="en-US" b="1" i="1" dirty="0">
                <a:ea typeface="MS PGothic"/>
              </a:rPr>
              <a:t>   </a:t>
            </a:r>
            <a:r>
              <a:rPr lang="en-US" altLang="en-US" b="1" dirty="0">
                <a:solidFill>
                  <a:schemeClr val="folHlink"/>
                </a:solidFill>
                <a:ea typeface="MS PGothic"/>
              </a:rPr>
              <a:t>Assumption 2:</a:t>
            </a:r>
            <a:r>
              <a:rPr lang="en-US" altLang="en-US" b="1" i="1" dirty="0">
                <a:ea typeface="MS PGothic"/>
              </a:rPr>
              <a:t> </a:t>
            </a:r>
            <a:r>
              <a:rPr lang="en-US" altLang="en-US" dirty="0">
                <a:ea typeface="MS PGothic"/>
              </a:rPr>
              <a:t>The errors associated with different sets of values of independent variables are independent. </a:t>
            </a:r>
          </a:p>
          <a:p>
            <a:pPr>
              <a:lnSpc>
                <a:spcPct val="80000"/>
              </a:lnSpc>
              <a:buNone/>
            </a:pPr>
            <a:r>
              <a:rPr lang="en-US" altLang="en-US" dirty="0">
                <a:ea typeface="MS PGothic"/>
              </a:rPr>
              <a:t>Furthermore, these errors are normally distributed and have a constant standard deviation, which is denoted by </a:t>
            </a:r>
            <a:r>
              <a:rPr lang="en-US" altLang="en-US" dirty="0" err="1">
                <a:ea typeface="MS PGothic"/>
              </a:rPr>
              <a:t>σ</a:t>
            </a:r>
            <a:r>
              <a:rPr lang="en-US" altLang="en-US" baseline="-25000" dirty="0" err="1">
                <a:ea typeface="MS PGothic"/>
              </a:rPr>
              <a:t>ε</a:t>
            </a:r>
            <a:r>
              <a:rPr lang="en-US" altLang="en-US" dirty="0">
                <a:ea typeface="MS PGothic"/>
              </a:rPr>
              <a:t>.</a:t>
            </a:r>
            <a:r>
              <a:rPr lang="en-US" altLang="en-US" sz="2400" dirty="0">
                <a:ea typeface="MS PGothic"/>
              </a:rPr>
              <a:t> </a:t>
            </a:r>
            <a:endParaRPr lang="en-US"/>
          </a:p>
        </p:txBody>
      </p:sp>
      <p:sp>
        <p:nvSpPr>
          <p:cNvPr id="13316" name="Text Box 4">
            <a:extLst>
              <a:ext uri="{FF2B5EF4-FFF2-40B4-BE49-F238E27FC236}">
                <a16:creationId xmlns:a16="http://schemas.microsoft.com/office/drawing/2014/main" id="{99869C0D-C689-477C-A223-97665DBF9D7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3317" name="Picture 5">
            <a:extLst>
              <a:ext uri="{FF2B5EF4-FFF2-40B4-BE49-F238E27FC236}">
                <a16:creationId xmlns:a16="http://schemas.microsoft.com/office/drawing/2014/main" id="{B420E7B2-02FF-4A2C-85ED-844558863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59B368D-1644-4453-905F-A4E486EA6205}"/>
              </a:ext>
            </a:extLst>
          </p:cNvPr>
          <p:cNvSpPr>
            <a:spLocks noGrp="1" noChangeArrowheads="1"/>
          </p:cNvSpPr>
          <p:nvPr>
            <p:ph type="title"/>
          </p:nvPr>
        </p:nvSpPr>
        <p:spPr/>
        <p:txBody>
          <a:bodyPr/>
          <a:lstStyle/>
          <a:p>
            <a:pPr eaLnBrk="1" hangingPunct="1"/>
            <a:r>
              <a:rPr lang="en-US" altLang="en-US" sz="3200"/>
              <a:t>ASSUMPTIONS OF THE MULTIPLE REGRESSION MODEL</a:t>
            </a:r>
          </a:p>
        </p:txBody>
      </p:sp>
      <p:sp>
        <p:nvSpPr>
          <p:cNvPr id="14339" name="Rectangle 3">
            <a:extLst>
              <a:ext uri="{FF2B5EF4-FFF2-40B4-BE49-F238E27FC236}">
                <a16:creationId xmlns:a16="http://schemas.microsoft.com/office/drawing/2014/main" id="{CDE6B2F7-6964-4F54-BA70-AFEA7634056E}"/>
              </a:ext>
            </a:extLst>
          </p:cNvPr>
          <p:cNvSpPr>
            <a:spLocks noGrp="1" noChangeArrowheads="1"/>
          </p:cNvSpPr>
          <p:nvPr>
            <p:ph type="body" idx="1"/>
          </p:nvPr>
        </p:nvSpPr>
        <p:spPr>
          <a:xfrm>
            <a:off x="381000" y="1676400"/>
            <a:ext cx="8269288" cy="4495800"/>
          </a:xfrm>
        </p:spPr>
        <p:txBody>
          <a:bodyPr/>
          <a:lstStyle/>
          <a:p>
            <a:pPr eaLnBrk="1" hangingPunct="1">
              <a:lnSpc>
                <a:spcPct val="90000"/>
              </a:lnSpc>
              <a:buNone/>
            </a:pPr>
            <a:r>
              <a:rPr lang="en-US" altLang="en-US" sz="2400" dirty="0">
                <a:ea typeface="MS PGothic"/>
              </a:rPr>
              <a:t>   </a:t>
            </a:r>
            <a:r>
              <a:rPr lang="en-US" altLang="en-US" b="1" dirty="0">
                <a:solidFill>
                  <a:schemeClr val="folHlink"/>
                </a:solidFill>
                <a:ea typeface="MS PGothic"/>
              </a:rPr>
              <a:t>Assumption 3:</a:t>
            </a:r>
            <a:r>
              <a:rPr lang="en-US" altLang="en-US" b="1" i="1" dirty="0">
                <a:ea typeface="MS PGothic"/>
              </a:rPr>
              <a:t> </a:t>
            </a:r>
            <a:endParaRPr lang="en-US" altLang="en-US"/>
          </a:p>
          <a:p>
            <a:pPr>
              <a:lnSpc>
                <a:spcPct val="90000"/>
              </a:lnSpc>
            </a:pPr>
            <a:r>
              <a:rPr lang="en-US" altLang="en-US" dirty="0">
                <a:ea typeface="MS PGothic"/>
              </a:rPr>
              <a:t>The independent variables are </a:t>
            </a:r>
            <a:r>
              <a:rPr lang="en-US" altLang="en-US" b="1" dirty="0">
                <a:solidFill>
                  <a:srgbClr val="FF0000"/>
                </a:solidFill>
                <a:ea typeface="MS PGothic"/>
              </a:rPr>
              <a:t>not linearly related</a:t>
            </a:r>
            <a:r>
              <a:rPr lang="en-US" altLang="en-US" dirty="0">
                <a:ea typeface="MS PGothic"/>
              </a:rPr>
              <a:t>.  </a:t>
            </a:r>
            <a:endParaRPr lang="en-US" altLang="en-US"/>
          </a:p>
          <a:p>
            <a:pPr>
              <a:lnSpc>
                <a:spcPct val="90000"/>
              </a:lnSpc>
            </a:pPr>
            <a:r>
              <a:rPr lang="en-US" altLang="en-US" dirty="0">
                <a:ea typeface="MS PGothic"/>
              </a:rPr>
              <a:t>However, they can have a nonlinear relationship.  </a:t>
            </a:r>
            <a:endParaRPr lang="en-US" altLang="en-US"/>
          </a:p>
          <a:p>
            <a:pPr>
              <a:lnSpc>
                <a:spcPct val="90000"/>
              </a:lnSpc>
            </a:pPr>
            <a:r>
              <a:rPr lang="en-US" altLang="en-US" dirty="0">
                <a:ea typeface="MS PGothic"/>
              </a:rPr>
              <a:t>When independent variables are highly linearly correlated, it is referred to as </a:t>
            </a:r>
            <a:r>
              <a:rPr lang="en-US" altLang="en-US" b="1" i="1" u="sng" dirty="0">
                <a:solidFill>
                  <a:srgbClr val="002060"/>
                </a:solidFill>
                <a:ea typeface="MS PGothic"/>
              </a:rPr>
              <a:t>multicollinearity</a:t>
            </a:r>
            <a:r>
              <a:rPr lang="en-US" altLang="en-US" dirty="0">
                <a:ea typeface="MS PGothic"/>
              </a:rPr>
              <a:t>. </a:t>
            </a:r>
            <a:endParaRPr lang="en-US" altLang="en-US"/>
          </a:p>
          <a:p>
            <a:pPr eaLnBrk="1" hangingPunct="1">
              <a:lnSpc>
                <a:spcPct val="90000"/>
              </a:lnSpc>
              <a:buNone/>
            </a:pPr>
            <a:endParaRPr lang="en-US" altLang="en-US" sz="1800" dirty="0">
              <a:ea typeface="MS PGothic"/>
            </a:endParaRPr>
          </a:p>
          <a:p>
            <a:pPr>
              <a:lnSpc>
                <a:spcPct val="90000"/>
              </a:lnSpc>
              <a:buNone/>
            </a:pPr>
            <a:r>
              <a:rPr lang="en-US" altLang="en-US" sz="2000" b="1" dirty="0">
                <a:solidFill>
                  <a:srgbClr val="FF0000"/>
                </a:solidFill>
                <a:ea typeface="MS PGothic"/>
              </a:rPr>
              <a:t>NOTE:  the estimated regression coefficients are less reliable if there are high correlations between two or more independent variables.</a:t>
            </a:r>
            <a:endParaRPr lang="en-US" altLang="en-US" sz="2000" b="1" i="1">
              <a:solidFill>
                <a:srgbClr val="FF0000"/>
              </a:solidFill>
              <a:ea typeface="MS PGothic"/>
            </a:endParaRPr>
          </a:p>
          <a:p>
            <a:pPr eaLnBrk="1" hangingPunct="1">
              <a:lnSpc>
                <a:spcPct val="90000"/>
              </a:lnSpc>
              <a:buNone/>
            </a:pPr>
            <a:r>
              <a:rPr lang="en-US" altLang="en-US" b="1" i="1" dirty="0">
                <a:ea typeface="MS PGothic"/>
              </a:rPr>
              <a:t>   </a:t>
            </a:r>
          </a:p>
        </p:txBody>
      </p:sp>
      <p:sp>
        <p:nvSpPr>
          <p:cNvPr id="14340" name="Text Box 4">
            <a:extLst>
              <a:ext uri="{FF2B5EF4-FFF2-40B4-BE49-F238E27FC236}">
                <a16:creationId xmlns:a16="http://schemas.microsoft.com/office/drawing/2014/main" id="{5DF2A372-912D-4152-A1F3-657FA70BB63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3B8A-DCEF-728E-E627-8641A9E8D9E1}"/>
              </a:ext>
            </a:extLst>
          </p:cNvPr>
          <p:cNvSpPr>
            <a:spLocks noGrp="1"/>
          </p:cNvSpPr>
          <p:nvPr>
            <p:ph type="title"/>
          </p:nvPr>
        </p:nvSpPr>
        <p:spPr/>
        <p:txBody>
          <a:bodyPr/>
          <a:lstStyle/>
          <a:p>
            <a:r>
              <a:rPr lang="en-US" sz="3600" dirty="0">
                <a:ea typeface="+mj-lt"/>
                <a:cs typeface="+mj-lt"/>
              </a:rPr>
              <a:t>ASSUMPTIONS OF THE MULTIPLE REGRESSION MODEL</a:t>
            </a:r>
            <a:endParaRPr lang="en-US" sz="3600" dirty="0"/>
          </a:p>
        </p:txBody>
      </p:sp>
      <p:sp>
        <p:nvSpPr>
          <p:cNvPr id="3" name="Content Placeholder 2">
            <a:extLst>
              <a:ext uri="{FF2B5EF4-FFF2-40B4-BE49-F238E27FC236}">
                <a16:creationId xmlns:a16="http://schemas.microsoft.com/office/drawing/2014/main" id="{70924492-0229-D637-F298-73144338528C}"/>
              </a:ext>
            </a:extLst>
          </p:cNvPr>
          <p:cNvSpPr>
            <a:spLocks noGrp="1"/>
          </p:cNvSpPr>
          <p:nvPr>
            <p:ph idx="1"/>
          </p:nvPr>
        </p:nvSpPr>
        <p:spPr/>
        <p:txBody>
          <a:bodyPr/>
          <a:lstStyle/>
          <a:p>
            <a:pPr marL="0" indent="0">
              <a:buNone/>
            </a:pPr>
            <a:r>
              <a:rPr lang="en-US" b="1" dirty="0">
                <a:solidFill>
                  <a:schemeClr val="folHlink"/>
                </a:solidFill>
                <a:ea typeface="+mn-lt"/>
                <a:cs typeface="+mn-lt"/>
              </a:rPr>
              <a:t>Assumption 4:</a:t>
            </a:r>
            <a:r>
              <a:rPr lang="en-US" b="1" i="1" dirty="0">
                <a:ea typeface="+mn-lt"/>
                <a:cs typeface="+mn-lt"/>
              </a:rPr>
              <a:t> </a:t>
            </a:r>
            <a:r>
              <a:rPr lang="en-US" dirty="0">
                <a:ea typeface="Verdana"/>
              </a:rPr>
              <a:t>There is no linear association between the random error term ε and each independent variable </a:t>
            </a:r>
            <a:r>
              <a:rPr lang="en-US" i="1" dirty="0">
                <a:ea typeface="Verdana"/>
              </a:rPr>
              <a:t>x</a:t>
            </a:r>
            <a:r>
              <a:rPr lang="en-US" i="1" baseline="-25000" dirty="0">
                <a:ea typeface="Verdana"/>
              </a:rPr>
              <a:t>i</a:t>
            </a:r>
            <a:r>
              <a:rPr lang="en-US" dirty="0">
                <a:ea typeface="Verdana"/>
              </a:rPr>
              <a:t>. </a:t>
            </a:r>
            <a:endParaRPr lang="en-US" dirty="0">
              <a:ea typeface="+mn-lt"/>
              <a:cs typeface="+mn-lt"/>
            </a:endParaRPr>
          </a:p>
          <a:p>
            <a:endParaRPr lang="en-US" dirty="0"/>
          </a:p>
        </p:txBody>
      </p:sp>
    </p:spTree>
    <p:extLst>
      <p:ext uri="{BB962C8B-B14F-4D97-AF65-F5344CB8AC3E}">
        <p14:creationId xmlns:p14="http://schemas.microsoft.com/office/powerpoint/2010/main" val="222545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0F5AA58-6387-494E-90CA-CAF6D0489710}"/>
              </a:ext>
            </a:extLst>
          </p:cNvPr>
          <p:cNvSpPr>
            <a:spLocks noGrp="1" noChangeArrowheads="1"/>
          </p:cNvSpPr>
          <p:nvPr>
            <p:ph type="title"/>
          </p:nvPr>
        </p:nvSpPr>
        <p:spPr/>
        <p:txBody>
          <a:bodyPr/>
          <a:lstStyle/>
          <a:p>
            <a:pPr eaLnBrk="1" hangingPunct="1"/>
            <a:r>
              <a:rPr lang="en-US" altLang="en-US" sz="3200"/>
              <a:t>STANDARD DEVIATION OF ERRORS</a:t>
            </a:r>
          </a:p>
        </p:txBody>
      </p:sp>
      <p:sp>
        <p:nvSpPr>
          <p:cNvPr id="15363" name="Rectangle 3">
            <a:extLst>
              <a:ext uri="{FF2B5EF4-FFF2-40B4-BE49-F238E27FC236}">
                <a16:creationId xmlns:a16="http://schemas.microsoft.com/office/drawing/2014/main" id="{F110DB34-324C-4E86-8843-BE1FECD6DC1D}"/>
              </a:ext>
            </a:extLst>
          </p:cNvPr>
          <p:cNvSpPr>
            <a:spLocks noGrp="1" noChangeArrowheads="1"/>
          </p:cNvSpPr>
          <p:nvPr>
            <p:ph type="body" idx="1"/>
          </p:nvPr>
        </p:nvSpPr>
        <p:spPr>
          <a:xfrm>
            <a:off x="381000" y="1676400"/>
            <a:ext cx="8269288" cy="4495800"/>
          </a:xfrm>
        </p:spPr>
        <p:txBody>
          <a:bodyPr/>
          <a:lstStyle/>
          <a:p>
            <a:pPr eaLnBrk="1" hangingPunct="1">
              <a:buFont typeface="Wingdings" panose="05000000000000000000" pitchFamily="2" charset="2"/>
              <a:buNone/>
            </a:pPr>
            <a:r>
              <a:rPr lang="en-US" altLang="en-US" sz="3200"/>
              <a:t>  </a:t>
            </a:r>
            <a:r>
              <a:rPr lang="en-US" altLang="en-US"/>
              <a:t>The standard deviation of errors (also called the </a:t>
            </a:r>
            <a:r>
              <a:rPr lang="en-US" altLang="ko-KR">
                <a:ea typeface="Gulim" panose="020B0600000101010101" pitchFamily="34" charset="-127"/>
              </a:rPr>
              <a:t>standard error of the estimate) for the multiple regression model is denoted by σ</a:t>
            </a:r>
            <a:r>
              <a:rPr lang="en-US" altLang="ko-KR" baseline="-25000">
                <a:ea typeface="Gulim" panose="020B0600000101010101" pitchFamily="34" charset="-127"/>
              </a:rPr>
              <a:t>ε</a:t>
            </a:r>
            <a:r>
              <a:rPr lang="en-US" altLang="ko-KR">
                <a:ea typeface="Gulim" panose="020B0600000101010101" pitchFamily="34" charset="-127"/>
              </a:rPr>
              <a:t>, and it is a measure of variation among errors. However, when sample data are used to estimate multiple regression model, the standard deviation of errors is denoted by </a:t>
            </a:r>
            <a:r>
              <a:rPr lang="en-US" altLang="ko-KR" i="1">
                <a:ea typeface="Gulim" panose="020B0600000101010101" pitchFamily="34" charset="-127"/>
              </a:rPr>
              <a:t>s</a:t>
            </a:r>
            <a:r>
              <a:rPr lang="en-US" altLang="ko-KR" baseline="-25000">
                <a:ea typeface="Gulim" panose="020B0600000101010101" pitchFamily="34" charset="-127"/>
                <a:sym typeface="Mathematica1" pitchFamily="2" charset="2"/>
              </a:rPr>
              <a:t>e</a:t>
            </a:r>
            <a:r>
              <a:rPr lang="en-US" altLang="ko-KR">
                <a:ea typeface="Gulim" panose="020B0600000101010101" pitchFamily="34" charset="-127"/>
              </a:rPr>
              <a:t>. The formula to calculate </a:t>
            </a:r>
            <a:r>
              <a:rPr lang="en-US" altLang="ko-KR" i="1">
                <a:ea typeface="Gulim" panose="020B0600000101010101" pitchFamily="34" charset="-127"/>
              </a:rPr>
              <a:t>s</a:t>
            </a:r>
            <a:r>
              <a:rPr lang="en-US" altLang="ko-KR" baseline="-25000">
                <a:ea typeface="Gulim" panose="020B0600000101010101" pitchFamily="34" charset="-127"/>
                <a:sym typeface="Mathematica1" pitchFamily="2" charset="2"/>
              </a:rPr>
              <a:t>e</a:t>
            </a:r>
            <a:r>
              <a:rPr lang="en-US" altLang="ko-KR">
                <a:ea typeface="Gulim" panose="020B0600000101010101" pitchFamily="34" charset="-127"/>
              </a:rPr>
              <a:t> is as follows. </a:t>
            </a:r>
            <a:endParaRPr lang="en-US" altLang="en-US"/>
          </a:p>
        </p:txBody>
      </p:sp>
      <p:sp>
        <p:nvSpPr>
          <p:cNvPr id="15364" name="Text Box 4">
            <a:extLst>
              <a:ext uri="{FF2B5EF4-FFF2-40B4-BE49-F238E27FC236}">
                <a16:creationId xmlns:a16="http://schemas.microsoft.com/office/drawing/2014/main" id="{ECB8AB02-E8E0-418B-9802-4C7A6FA7721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5365" name="Picture 5">
            <a:extLst>
              <a:ext uri="{FF2B5EF4-FFF2-40B4-BE49-F238E27FC236}">
                <a16:creationId xmlns:a16="http://schemas.microsoft.com/office/drawing/2014/main" id="{B26B09CF-7EF8-44CF-BF47-5C522ABF9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620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66E0720-FB7B-4481-B027-FDFE283D2FE7}"/>
              </a:ext>
            </a:extLst>
          </p:cNvPr>
          <p:cNvSpPr>
            <a:spLocks noGrp="1" noChangeArrowheads="1"/>
          </p:cNvSpPr>
          <p:nvPr>
            <p:ph type="title"/>
          </p:nvPr>
        </p:nvSpPr>
        <p:spPr/>
        <p:txBody>
          <a:bodyPr/>
          <a:lstStyle/>
          <a:p>
            <a:pPr eaLnBrk="1" hangingPunct="1"/>
            <a:r>
              <a:rPr lang="en-US" altLang="en-US" sz="3200"/>
              <a:t>STANDARD DEVIATION OF ERRORS</a:t>
            </a:r>
          </a:p>
        </p:txBody>
      </p:sp>
      <p:sp>
        <p:nvSpPr>
          <p:cNvPr id="16387" name="Rectangle 3">
            <a:extLst>
              <a:ext uri="{FF2B5EF4-FFF2-40B4-BE49-F238E27FC236}">
                <a16:creationId xmlns:a16="http://schemas.microsoft.com/office/drawing/2014/main" id="{7B9CDBAB-D3A3-46B4-B58D-B7164597EBFB}"/>
              </a:ext>
            </a:extLst>
          </p:cNvPr>
          <p:cNvSpPr>
            <a:spLocks noGrp="1" noChangeArrowheads="1"/>
          </p:cNvSpPr>
          <p:nvPr>
            <p:ph type="body" sz="half" idx="1"/>
          </p:nvPr>
        </p:nvSpPr>
        <p:spPr>
          <a:xfrm>
            <a:off x="457200" y="3124200"/>
            <a:ext cx="8001000" cy="3006725"/>
          </a:xfrm>
        </p:spPr>
        <p:txBody>
          <a:bodyPr/>
          <a:lstStyle/>
          <a:p>
            <a:pPr eaLnBrk="1" hangingPunct="1">
              <a:lnSpc>
                <a:spcPct val="90000"/>
              </a:lnSpc>
              <a:buNone/>
            </a:pPr>
            <a:r>
              <a:rPr lang="en-US" altLang="en-US" dirty="0">
                <a:ea typeface="MS PGothic"/>
              </a:rPr>
              <a:t>   Note that here </a:t>
            </a:r>
            <a:r>
              <a:rPr lang="en-US" altLang="ko-KR" b="1" i="1" dirty="0">
                <a:ea typeface="Gulim"/>
              </a:rPr>
              <a:t>SSE</a:t>
            </a:r>
            <a:r>
              <a:rPr lang="en-US" altLang="ko-KR" b="1" dirty="0">
                <a:ea typeface="Gulim"/>
              </a:rPr>
              <a:t> </a:t>
            </a:r>
            <a:r>
              <a:rPr lang="en-US" altLang="ko-KR" dirty="0">
                <a:ea typeface="Gulim"/>
              </a:rPr>
              <a:t>is the error sum of squares.  We will not use this formula to calculate </a:t>
            </a:r>
            <a:r>
              <a:rPr lang="en-US" altLang="ko-KR" i="1" dirty="0">
                <a:ea typeface="Gulim"/>
              </a:rPr>
              <a:t>s</a:t>
            </a:r>
            <a:r>
              <a:rPr lang="en-US" altLang="ko-KR" i="1" baseline="-25000" dirty="0">
                <a:ea typeface="Gulim"/>
              </a:rPr>
              <a:t>e</a:t>
            </a:r>
            <a:r>
              <a:rPr lang="en-US" altLang="ko-KR" i="1" dirty="0">
                <a:ea typeface="Gulim"/>
              </a:rPr>
              <a:t> </a:t>
            </a:r>
            <a:r>
              <a:rPr lang="en-US" altLang="ko-KR" dirty="0">
                <a:ea typeface="Gulim"/>
              </a:rPr>
              <a:t>manually.  Rather we will obtain it from the Excel solution. </a:t>
            </a:r>
            <a:endParaRPr lang="en-US" altLang="en-US"/>
          </a:p>
        </p:txBody>
      </p:sp>
      <p:sp>
        <p:nvSpPr>
          <p:cNvPr id="16388" name="Text Box 4">
            <a:extLst>
              <a:ext uri="{FF2B5EF4-FFF2-40B4-BE49-F238E27FC236}">
                <a16:creationId xmlns:a16="http://schemas.microsoft.com/office/drawing/2014/main" id="{C5A82392-9734-436E-9C81-50FF88C1301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6389" name="Object 2">
            <a:extLst>
              <a:ext uri="{FF2B5EF4-FFF2-40B4-BE49-F238E27FC236}">
                <a16:creationId xmlns:a16="http://schemas.microsoft.com/office/drawing/2014/main" id="{DEEB97B2-325C-49CB-BDFF-497A31D02698}"/>
              </a:ext>
            </a:extLst>
          </p:cNvPr>
          <p:cNvGraphicFramePr>
            <a:graphicFrameLocks noGrp="1" noChangeAspect="1"/>
          </p:cNvGraphicFramePr>
          <p:nvPr>
            <p:ph sz="half" idx="2"/>
          </p:nvPr>
        </p:nvGraphicFramePr>
        <p:xfrm>
          <a:off x="990600" y="1600200"/>
          <a:ext cx="7086600" cy="1143000"/>
        </p:xfrm>
        <a:graphic>
          <a:graphicData uri="http://schemas.openxmlformats.org/presentationml/2006/ole">
            <mc:AlternateContent xmlns:mc="http://schemas.openxmlformats.org/markup-compatibility/2006">
              <mc:Choice xmlns:v="urn:schemas-microsoft-com:vml" Requires="v">
                <p:oleObj name="Equation" r:id="rId2" imgW="2959100" imgH="444500" progId="Equation.DSMT4">
                  <p:embed/>
                </p:oleObj>
              </mc:Choice>
              <mc:Fallback>
                <p:oleObj name="Equation" r:id="rId2" imgW="2959100" imgH="4445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086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14DE95-5AD1-4E19-AFA3-7EE7CDD67707}"/>
              </a:ext>
            </a:extLst>
          </p:cNvPr>
          <p:cNvSpPr>
            <a:spLocks noGrp="1" noChangeArrowheads="1"/>
          </p:cNvSpPr>
          <p:nvPr>
            <p:ph type="title"/>
          </p:nvPr>
        </p:nvSpPr>
        <p:spPr/>
        <p:txBody>
          <a:bodyPr/>
          <a:lstStyle/>
          <a:p>
            <a:pPr eaLnBrk="1" hangingPunct="1"/>
            <a:r>
              <a:rPr lang="en-US" altLang="en-US" sz="3200"/>
              <a:t>COEFFICIENT OF MULTIPLE DETERMINATION</a:t>
            </a:r>
          </a:p>
        </p:txBody>
      </p:sp>
      <p:sp>
        <p:nvSpPr>
          <p:cNvPr id="17411" name="Rectangle 3">
            <a:extLst>
              <a:ext uri="{FF2B5EF4-FFF2-40B4-BE49-F238E27FC236}">
                <a16:creationId xmlns:a16="http://schemas.microsoft.com/office/drawing/2014/main" id="{F268E055-0E5E-4CB4-8D09-08DCF995B00B}"/>
              </a:ext>
            </a:extLst>
          </p:cNvPr>
          <p:cNvSpPr>
            <a:spLocks noGrp="1" noChangeArrowheads="1"/>
          </p:cNvSpPr>
          <p:nvPr>
            <p:ph type="body" idx="1"/>
          </p:nvPr>
        </p:nvSpPr>
        <p:spPr>
          <a:xfrm>
            <a:off x="381000" y="1676400"/>
            <a:ext cx="8269288" cy="4495800"/>
          </a:xfrm>
        </p:spPr>
        <p:txBody>
          <a:bodyPr/>
          <a:lstStyle/>
          <a:p>
            <a:pPr eaLnBrk="1" hangingPunct="1">
              <a:lnSpc>
                <a:spcPct val="90000"/>
              </a:lnSpc>
              <a:buNone/>
            </a:pPr>
            <a:r>
              <a:rPr lang="en-US" altLang="en-US" sz="3200" dirty="0">
                <a:ea typeface="MS PGothic"/>
              </a:rPr>
              <a:t> </a:t>
            </a:r>
            <a:r>
              <a:rPr lang="en-US" altLang="ko-KR" dirty="0">
                <a:ea typeface="Gulim"/>
              </a:rPr>
              <a:t>The coefficient of determination for the multiple regression model, usually called the </a:t>
            </a:r>
            <a:r>
              <a:rPr lang="en-US" altLang="ko-KR" b="1" i="1" u="sng" dirty="0">
                <a:solidFill>
                  <a:schemeClr val="hlink"/>
                </a:solidFill>
                <a:ea typeface="Gulim"/>
              </a:rPr>
              <a:t>coefficient of multiple determination</a:t>
            </a:r>
            <a:r>
              <a:rPr lang="en-US" altLang="ko-KR" b="1" dirty="0">
                <a:ea typeface="Gulim"/>
              </a:rPr>
              <a:t>, </a:t>
            </a:r>
            <a:r>
              <a:rPr lang="en-US" altLang="ko-KR" dirty="0">
                <a:ea typeface="Gulim"/>
              </a:rPr>
              <a:t>is denoted by </a:t>
            </a:r>
            <a:r>
              <a:rPr lang="en-US" altLang="ko-KR" i="1" dirty="0">
                <a:ea typeface="Gulim"/>
              </a:rPr>
              <a:t>R</a:t>
            </a:r>
            <a:r>
              <a:rPr lang="en-US" altLang="ko-KR" baseline="30000" dirty="0">
                <a:ea typeface="Gulim"/>
              </a:rPr>
              <a:t>2</a:t>
            </a:r>
            <a:r>
              <a:rPr lang="en-US" altLang="ko-KR" dirty="0">
                <a:ea typeface="Gulim"/>
              </a:rPr>
              <a:t> and is defined as the proportion of the total sum of squares </a:t>
            </a:r>
            <a:r>
              <a:rPr lang="en-US" altLang="ko-KR" b="1" i="1" dirty="0">
                <a:ea typeface="Gulim"/>
              </a:rPr>
              <a:t>SST</a:t>
            </a:r>
            <a:r>
              <a:rPr lang="en-US" altLang="ko-KR" dirty="0">
                <a:ea typeface="Gulim"/>
              </a:rPr>
              <a:t> that is explained by the multiple regression model.  </a:t>
            </a:r>
            <a:endParaRPr lang="en-US" altLang="en-US"/>
          </a:p>
          <a:p>
            <a:pPr>
              <a:lnSpc>
                <a:spcPct val="90000"/>
              </a:lnSpc>
              <a:buNone/>
            </a:pPr>
            <a:r>
              <a:rPr lang="en-US" altLang="ko-KR" dirty="0">
                <a:ea typeface="Gulim"/>
              </a:rPr>
              <a:t>It tells us how good the multiple regression model is and how well the independent variables included in the model explain the dependent variable. </a:t>
            </a:r>
            <a:endParaRPr lang="en-US" altLang="en-US"/>
          </a:p>
        </p:txBody>
      </p:sp>
      <p:sp>
        <p:nvSpPr>
          <p:cNvPr id="17412" name="Text Box 4">
            <a:extLst>
              <a:ext uri="{FF2B5EF4-FFF2-40B4-BE49-F238E27FC236}">
                <a16:creationId xmlns:a16="http://schemas.microsoft.com/office/drawing/2014/main" id="{4C6082C8-9644-42D2-A604-734C4E18859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7413" name="Picture 6">
            <a:extLst>
              <a:ext uri="{FF2B5EF4-FFF2-40B4-BE49-F238E27FC236}">
                <a16:creationId xmlns:a16="http://schemas.microsoft.com/office/drawing/2014/main" id="{3C69870D-FB7B-4C1F-BC00-4CBEE3F84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BDD7660-DE68-4044-AEB0-C807C7BE41E1}"/>
              </a:ext>
            </a:extLst>
          </p:cNvPr>
          <p:cNvSpPr>
            <a:spLocks noGrp="1" noChangeArrowheads="1"/>
          </p:cNvSpPr>
          <p:nvPr>
            <p:ph type="title"/>
          </p:nvPr>
        </p:nvSpPr>
        <p:spPr/>
        <p:txBody>
          <a:bodyPr/>
          <a:lstStyle/>
          <a:p>
            <a:pPr eaLnBrk="1" hangingPunct="1"/>
            <a:r>
              <a:rPr lang="en-US" altLang="en-US" sz="3200"/>
              <a:t>COEFFICIENT OF MULTIPLE DETERMINATION</a:t>
            </a:r>
          </a:p>
        </p:txBody>
      </p:sp>
      <p:sp>
        <p:nvSpPr>
          <p:cNvPr id="18435" name="Text Box 4">
            <a:extLst>
              <a:ext uri="{FF2B5EF4-FFF2-40B4-BE49-F238E27FC236}">
                <a16:creationId xmlns:a16="http://schemas.microsoft.com/office/drawing/2014/main" id="{643C8B73-F42D-4C4F-8269-E2690AC6A34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8436" name="Object 2">
            <a:extLst>
              <a:ext uri="{FF2B5EF4-FFF2-40B4-BE49-F238E27FC236}">
                <a16:creationId xmlns:a16="http://schemas.microsoft.com/office/drawing/2014/main" id="{473CE075-19EF-4E3E-AEF7-75A91C9856FD}"/>
              </a:ext>
            </a:extLst>
          </p:cNvPr>
          <p:cNvGraphicFramePr>
            <a:graphicFrameLocks noGrp="1" noChangeAspect="1"/>
          </p:cNvGraphicFramePr>
          <p:nvPr>
            <p:ph sz="half" idx="2"/>
          </p:nvPr>
        </p:nvGraphicFramePr>
        <p:xfrm>
          <a:off x="914400" y="1828800"/>
          <a:ext cx="6172200" cy="3962400"/>
        </p:xfrm>
        <a:graphic>
          <a:graphicData uri="http://schemas.openxmlformats.org/presentationml/2006/ole">
            <mc:AlternateContent xmlns:mc="http://schemas.openxmlformats.org/markup-compatibility/2006">
              <mc:Choice xmlns:v="urn:schemas-microsoft-com:vml" Requires="v">
                <p:oleObj name="Equation" r:id="rId2" imgW="1739900" imgH="1143000" progId="Equation.DSMT4">
                  <p:embed/>
                </p:oleObj>
              </mc:Choice>
              <mc:Fallback>
                <p:oleObj name="Equation" r:id="rId2" imgW="1739900" imgH="11430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61722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64828B-7D79-4B1B-A047-BE9F0D3D7A00}"/>
              </a:ext>
            </a:extLst>
          </p:cNvPr>
          <p:cNvSpPr>
            <a:spLocks noGrp="1" noChangeArrowheads="1"/>
          </p:cNvSpPr>
          <p:nvPr>
            <p:ph type="title"/>
          </p:nvPr>
        </p:nvSpPr>
        <p:spPr/>
        <p:txBody>
          <a:bodyPr/>
          <a:lstStyle/>
          <a:p>
            <a:pPr eaLnBrk="1" hangingPunct="1"/>
            <a:r>
              <a:rPr lang="en-US" altLang="en-US" sz="3200"/>
              <a:t>COEFFICIENT OF MULTIPLE DETERMINATION</a:t>
            </a:r>
          </a:p>
        </p:txBody>
      </p:sp>
      <p:sp>
        <p:nvSpPr>
          <p:cNvPr id="19459" name="Rectangle 3">
            <a:extLst>
              <a:ext uri="{FF2B5EF4-FFF2-40B4-BE49-F238E27FC236}">
                <a16:creationId xmlns:a16="http://schemas.microsoft.com/office/drawing/2014/main" id="{6701AD41-3C0D-4380-AEA9-B504AFF3127B}"/>
              </a:ext>
            </a:extLst>
          </p:cNvPr>
          <p:cNvSpPr>
            <a:spLocks noGrp="1" noChangeArrowheads="1"/>
          </p:cNvSpPr>
          <p:nvPr>
            <p:ph type="body" sz="half" idx="1"/>
          </p:nvPr>
        </p:nvSpPr>
        <p:spPr>
          <a:xfrm>
            <a:off x="228600" y="1676400"/>
            <a:ext cx="8458200" cy="3124200"/>
          </a:xfrm>
        </p:spPr>
        <p:txBody>
          <a:bodyPr/>
          <a:lstStyle/>
          <a:p>
            <a:pPr eaLnBrk="1" hangingPunct="1">
              <a:buFont typeface="Wingdings" panose="05000000000000000000" pitchFamily="2" charset="2"/>
              <a:buNone/>
            </a:pPr>
            <a:r>
              <a:rPr lang="en-US" altLang="en-US"/>
              <a:t>   </a:t>
            </a:r>
            <a:r>
              <a:rPr lang="en-US" altLang="ko-KR" b="1" i="1">
                <a:ea typeface="Gulim" panose="020B0600000101010101" pitchFamily="34" charset="-127"/>
              </a:rPr>
              <a:t>SSR</a:t>
            </a:r>
            <a:r>
              <a:rPr lang="en-US" altLang="ko-KR" b="1">
                <a:ea typeface="Gulim" panose="020B0600000101010101" pitchFamily="34" charset="-127"/>
              </a:rPr>
              <a:t> </a:t>
            </a:r>
            <a:r>
              <a:rPr lang="en-US" altLang="ko-KR">
                <a:ea typeface="Gulim" panose="020B0600000101010101" pitchFamily="34" charset="-127"/>
              </a:rPr>
              <a:t>is the portion </a:t>
            </a:r>
            <a:r>
              <a:rPr lang="en-US" altLang="en-US"/>
              <a:t>of </a:t>
            </a:r>
            <a:r>
              <a:rPr lang="en-US" altLang="en-US" b="1" i="1"/>
              <a:t>SST</a:t>
            </a:r>
            <a:r>
              <a:rPr lang="en-US" altLang="en-US"/>
              <a:t> that is explained by the use of the regression model, and</a:t>
            </a:r>
            <a:r>
              <a:rPr lang="en-US" altLang="en-US" b="1" i="1"/>
              <a:t> SSE</a:t>
            </a:r>
            <a:r>
              <a:rPr lang="en-US" altLang="en-US"/>
              <a:t> is the portion of </a:t>
            </a:r>
            <a:r>
              <a:rPr lang="en-US" altLang="en-US" b="1" i="1"/>
              <a:t>SST</a:t>
            </a:r>
            <a:r>
              <a:rPr lang="en-US" altLang="en-US"/>
              <a:t> that is not explained by the use of the regression model.  The coefficient of multiple determination is given by the ratio of </a:t>
            </a:r>
            <a:r>
              <a:rPr lang="en-US" altLang="en-US" b="1" i="1"/>
              <a:t>SSR</a:t>
            </a:r>
            <a:r>
              <a:rPr lang="en-US" altLang="en-US"/>
              <a:t> and </a:t>
            </a:r>
            <a:r>
              <a:rPr lang="en-US" altLang="en-US" b="1" i="1"/>
              <a:t>SST</a:t>
            </a:r>
            <a:r>
              <a:rPr lang="en-US" altLang="en-US"/>
              <a:t> as follows.</a:t>
            </a:r>
            <a:r>
              <a:rPr lang="en-US" altLang="ko-KR">
                <a:ea typeface="Gulim" panose="020B0600000101010101" pitchFamily="34" charset="-127"/>
              </a:rPr>
              <a:t> </a:t>
            </a:r>
            <a:endParaRPr lang="en-US" altLang="en-US"/>
          </a:p>
        </p:txBody>
      </p:sp>
      <p:sp>
        <p:nvSpPr>
          <p:cNvPr id="19460" name="Text Box 4">
            <a:extLst>
              <a:ext uri="{FF2B5EF4-FFF2-40B4-BE49-F238E27FC236}">
                <a16:creationId xmlns:a16="http://schemas.microsoft.com/office/drawing/2014/main" id="{8C3077BA-E13E-4807-A3F1-727DD680B97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9461" name="Object 2">
            <a:extLst>
              <a:ext uri="{FF2B5EF4-FFF2-40B4-BE49-F238E27FC236}">
                <a16:creationId xmlns:a16="http://schemas.microsoft.com/office/drawing/2014/main" id="{C551EE0B-ADC5-4B42-A518-93E48F1B9511}"/>
              </a:ext>
            </a:extLst>
          </p:cNvPr>
          <p:cNvGraphicFramePr>
            <a:graphicFrameLocks noGrp="1" noChangeAspect="1"/>
          </p:cNvGraphicFramePr>
          <p:nvPr>
            <p:ph sz="half" idx="2"/>
          </p:nvPr>
        </p:nvGraphicFramePr>
        <p:xfrm>
          <a:off x="2971800" y="4724400"/>
          <a:ext cx="2438400" cy="1295400"/>
        </p:xfrm>
        <a:graphic>
          <a:graphicData uri="http://schemas.openxmlformats.org/presentationml/2006/ole">
            <mc:AlternateContent xmlns:mc="http://schemas.openxmlformats.org/markup-compatibility/2006">
              <mc:Choice xmlns:v="urn:schemas-microsoft-com:vml" Requires="v">
                <p:oleObj name="Equation" r:id="rId2" imgW="736280" imgH="393529" progId="Equation.DSMT4">
                  <p:embed/>
                </p:oleObj>
              </mc:Choice>
              <mc:Fallback>
                <p:oleObj name="Equation" r:id="rId2" imgW="736280" imgH="393529"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724400"/>
                        <a:ext cx="2438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F004-3C25-4E8C-B1BB-42B4BF0850B1}"/>
              </a:ext>
            </a:extLst>
          </p:cNvPr>
          <p:cNvSpPr txBox="1">
            <a:spLocks/>
          </p:cNvSpPr>
          <p:nvPr/>
        </p:nvSpPr>
        <p:spPr>
          <a:xfrm>
            <a:off x="457200" y="873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dirty="0"/>
              <a:t>Coefficient of Determination and Standard Error of Estimate</a:t>
            </a:r>
          </a:p>
        </p:txBody>
      </p:sp>
      <p:sp>
        <p:nvSpPr>
          <p:cNvPr id="20483" name="TextBox 3">
            <a:extLst>
              <a:ext uri="{FF2B5EF4-FFF2-40B4-BE49-F238E27FC236}">
                <a16:creationId xmlns:a16="http://schemas.microsoft.com/office/drawing/2014/main" id="{7521DDFD-DF5A-440C-B76B-758024D9ED11}"/>
              </a:ext>
            </a:extLst>
          </p:cNvPr>
          <p:cNvSpPr txBox="1">
            <a:spLocks noChangeArrowheads="1"/>
          </p:cNvSpPr>
          <p:nvPr/>
        </p:nvSpPr>
        <p:spPr bwMode="auto">
          <a:xfrm>
            <a:off x="457200" y="16764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 typeface="Wingdings" panose="05000000000000000000" pitchFamily="2" charset="2"/>
              <a:buChar char="q"/>
            </a:pPr>
            <a:r>
              <a:rPr lang="en-US" altLang="en-US" sz="2000"/>
              <a:t>Total Sum of Squares (SST) = Regression Sum of Squares (SSR) + Error Sum of Squares (SSE)</a:t>
            </a:r>
          </a:p>
          <a:p>
            <a:pPr>
              <a:spcBef>
                <a:spcPct val="0"/>
              </a:spcBef>
              <a:buClrTx/>
              <a:buSzTx/>
              <a:buFont typeface="Wingdings" panose="05000000000000000000" pitchFamily="2" charset="2"/>
              <a:buChar char="q"/>
            </a:pPr>
            <a:r>
              <a:rPr lang="en-US" altLang="en-US" sz="2000"/>
              <a:t>SST explains the total model variability</a:t>
            </a:r>
          </a:p>
          <a:p>
            <a:pPr>
              <a:spcBef>
                <a:spcPct val="0"/>
              </a:spcBef>
              <a:buClrTx/>
              <a:buSzTx/>
              <a:buFont typeface="Wingdings" panose="05000000000000000000" pitchFamily="2" charset="2"/>
              <a:buChar char="q"/>
            </a:pPr>
            <a:r>
              <a:rPr lang="en-US" altLang="en-US" sz="2000"/>
              <a:t>SSR explains the model variability due to the use of the Regression model</a:t>
            </a:r>
          </a:p>
          <a:p>
            <a:pPr>
              <a:spcBef>
                <a:spcPct val="0"/>
              </a:spcBef>
              <a:buClrTx/>
              <a:buSzTx/>
              <a:buFont typeface="Wingdings" panose="05000000000000000000" pitchFamily="2" charset="2"/>
              <a:buChar char="q"/>
            </a:pPr>
            <a:r>
              <a:rPr lang="en-US" altLang="en-US" sz="2000"/>
              <a:t>Coefficient of Determination</a:t>
            </a:r>
          </a:p>
        </p:txBody>
      </p:sp>
      <p:sp>
        <p:nvSpPr>
          <p:cNvPr id="5" name="TextBox 4">
            <a:extLst>
              <a:ext uri="{FF2B5EF4-FFF2-40B4-BE49-F238E27FC236}">
                <a16:creationId xmlns:a16="http://schemas.microsoft.com/office/drawing/2014/main" id="{A69E04E5-8E06-4DB0-9E05-285AE8D7C0F3}"/>
              </a:ext>
            </a:extLst>
          </p:cNvPr>
          <p:cNvSpPr txBox="1">
            <a:spLocks noRot="1" noChangeAspect="1" noMove="1" noResize="1" noEditPoints="1" noAdjustHandles="1" noChangeArrowheads="1" noChangeShapeType="1" noTextEdit="1"/>
          </p:cNvSpPr>
          <p:nvPr/>
        </p:nvSpPr>
        <p:spPr>
          <a:xfrm>
            <a:off x="3200400" y="3550988"/>
            <a:ext cx="2144818" cy="520463"/>
          </a:xfrm>
          <a:prstGeom prst="rect">
            <a:avLst/>
          </a:prstGeom>
          <a:blipFill>
            <a:blip r:embed="rId2"/>
            <a:stretch>
              <a:fillRect/>
            </a:stretch>
          </a:blipFill>
        </p:spPr>
        <p:txBody>
          <a:bodyPr/>
          <a:lstStyle/>
          <a:p>
            <a:pPr>
              <a:defRPr/>
            </a:pPr>
            <a:r>
              <a:rPr lang="en-US">
                <a:noFill/>
              </a:rPr>
              <a:t> </a:t>
            </a:r>
          </a:p>
        </p:txBody>
      </p:sp>
      <p:sp>
        <p:nvSpPr>
          <p:cNvPr id="7" name="Rectangle 6">
            <a:extLst>
              <a:ext uri="{FF2B5EF4-FFF2-40B4-BE49-F238E27FC236}">
                <a16:creationId xmlns:a16="http://schemas.microsoft.com/office/drawing/2014/main" id="{A72FA7C2-A556-4936-B9BE-DA815FE0E967}"/>
              </a:ext>
            </a:extLst>
          </p:cNvPr>
          <p:cNvSpPr>
            <a:spLocks noRot="1" noChangeAspect="1" noMove="1" noResize="1" noEditPoints="1" noAdjustHandles="1" noChangeArrowheads="1" noChangeShapeType="1" noTextEdit="1"/>
          </p:cNvSpPr>
          <p:nvPr/>
        </p:nvSpPr>
        <p:spPr>
          <a:xfrm>
            <a:off x="3231502" y="4191713"/>
            <a:ext cx="1387175" cy="369332"/>
          </a:xfrm>
          <a:prstGeom prst="rect">
            <a:avLst/>
          </a:prstGeom>
          <a:blipFill>
            <a:blip r:embed="rId3"/>
            <a:stretch>
              <a:fillRect/>
            </a:stretch>
          </a:blipFill>
        </p:spPr>
        <p:txBody>
          <a:bodyPr/>
          <a:lstStyle/>
          <a:p>
            <a:pPr>
              <a:defRPr/>
            </a:pPr>
            <a:r>
              <a:rPr lang="en-US">
                <a:no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9B03161-0031-4F47-AB4A-D2DDD6FE7783}"/>
              </a:ext>
            </a:extLst>
          </p:cNvPr>
          <p:cNvSpPr>
            <a:spLocks noGrp="1" noChangeArrowheads="1"/>
          </p:cNvSpPr>
          <p:nvPr>
            <p:ph type="title"/>
          </p:nvPr>
        </p:nvSpPr>
        <p:spPr/>
        <p:txBody>
          <a:bodyPr/>
          <a:lstStyle/>
          <a:p>
            <a:r>
              <a:rPr lang="en-US" altLang="en-US"/>
              <a:t>Multiple Regression</a:t>
            </a:r>
          </a:p>
        </p:txBody>
      </p:sp>
      <p:sp>
        <p:nvSpPr>
          <p:cNvPr id="4099" name="Content Placeholder 2">
            <a:extLst>
              <a:ext uri="{FF2B5EF4-FFF2-40B4-BE49-F238E27FC236}">
                <a16:creationId xmlns:a16="http://schemas.microsoft.com/office/drawing/2014/main" id="{BB5C7488-C9E1-4B08-A9E8-33B037D6B74D}"/>
              </a:ext>
            </a:extLst>
          </p:cNvPr>
          <p:cNvSpPr>
            <a:spLocks noGrp="1" noChangeArrowheads="1"/>
          </p:cNvSpPr>
          <p:nvPr>
            <p:ph idx="1"/>
          </p:nvPr>
        </p:nvSpPr>
        <p:spPr/>
        <p:txBody>
          <a:bodyPr/>
          <a:lstStyle/>
          <a:p>
            <a:r>
              <a:rPr lang="en-US" altLang="en-US" sz="2400"/>
              <a:t>Determine the simultaneous effect of several independent variables on a dependent variable using the least squares principle.</a:t>
            </a:r>
          </a:p>
          <a:p>
            <a:r>
              <a:rPr lang="en-US" altLang="en-US" sz="2400"/>
              <a:t>Examples:</a:t>
            </a:r>
          </a:p>
          <a:p>
            <a:pPr lvl="1"/>
            <a:r>
              <a:rPr lang="en-US" altLang="en-US" sz="2000"/>
              <a:t>The quantity of goods sold is a function of price, income, advertising, price of substitute goods, and other variables.</a:t>
            </a:r>
          </a:p>
          <a:p>
            <a:pPr lvl="1"/>
            <a:r>
              <a:rPr lang="en-US" altLang="en-US" sz="2000"/>
              <a:t>Salary is a function of experience, education, age, and job rank.</a:t>
            </a:r>
          </a:p>
          <a:p>
            <a:r>
              <a:rPr lang="en-US" altLang="en-US" sz="2400"/>
              <a:t>We will use the same principles learnt during Simple Linear Regression (</a:t>
            </a:r>
            <a:r>
              <a:rPr lang="en-US" altLang="en-US" sz="2400" i="1"/>
              <a:t>Mann</a:t>
            </a:r>
            <a:r>
              <a:rPr lang="en-US" altLang="en-US" sz="2400"/>
              <a:t> Chapter 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6C2C-757E-4B6D-B984-E65FF51211B6}"/>
              </a:ext>
            </a:extLst>
          </p:cNvPr>
          <p:cNvSpPr txBox="1">
            <a:spLocks/>
          </p:cNvSpPr>
          <p:nvPr/>
        </p:nvSpPr>
        <p:spPr>
          <a:xfrm>
            <a:off x="304800" y="365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dirty="0"/>
              <a:t>Significance of the Adjusted Coefficient of Determination</a:t>
            </a:r>
          </a:p>
        </p:txBody>
      </p:sp>
      <p:sp>
        <p:nvSpPr>
          <p:cNvPr id="21507" name="TextBox 2">
            <a:extLst>
              <a:ext uri="{FF2B5EF4-FFF2-40B4-BE49-F238E27FC236}">
                <a16:creationId xmlns:a16="http://schemas.microsoft.com/office/drawing/2014/main" id="{DE0A1C0C-6B71-47F5-BCF9-7EA99955EF18}"/>
              </a:ext>
            </a:extLst>
          </p:cNvPr>
          <p:cNvSpPr txBox="1">
            <a:spLocks noChangeArrowheads="1"/>
          </p:cNvSpPr>
          <p:nvPr/>
        </p:nvSpPr>
        <p:spPr bwMode="auto">
          <a:xfrm>
            <a:off x="457200" y="1676400"/>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 typeface="Wingdings" panose="05000000000000000000" pitchFamily="2" charset="2"/>
              <a:buChar char="q"/>
            </a:pPr>
            <a:r>
              <a:rPr lang="en-US" altLang="en-US" sz="2000" dirty="0">
                <a:latin typeface="Verdana"/>
                <a:ea typeface="MS PGothic"/>
              </a:rPr>
              <a:t>There is a potential problem with using </a:t>
            </a:r>
            <a:r>
              <a:rPr lang="en-US" altLang="en-US" sz="2000" b="1" i="1" dirty="0">
                <a:latin typeface="Verdana"/>
                <a:ea typeface="MS PGothic"/>
              </a:rPr>
              <a:t>R</a:t>
            </a:r>
            <a:r>
              <a:rPr lang="en-US" altLang="en-US" sz="2000" b="1" i="1" baseline="30000" dirty="0">
                <a:latin typeface="Verdana"/>
                <a:ea typeface="MS PGothic"/>
              </a:rPr>
              <a:t>2</a:t>
            </a:r>
            <a:r>
              <a:rPr lang="en-US" altLang="en-US" sz="2000" dirty="0">
                <a:latin typeface="Verdana"/>
                <a:ea typeface="MS PGothic"/>
              </a:rPr>
              <a:t> as an overall measure of the quality of a fitted equation. </a:t>
            </a:r>
            <a:endParaRPr lang="en-US" altLang="en-US" sz="2000"/>
          </a:p>
          <a:p>
            <a:pPr>
              <a:spcBef>
                <a:spcPct val="0"/>
              </a:spcBef>
              <a:buClrTx/>
              <a:buSzTx/>
              <a:buFont typeface="Wingdings" panose="05000000000000000000" pitchFamily="2" charset="2"/>
              <a:buChar char="q"/>
            </a:pPr>
            <a:endParaRPr lang="en-US" altLang="en-US" sz="2000"/>
          </a:p>
          <a:p>
            <a:pPr>
              <a:spcBef>
                <a:spcPct val="0"/>
              </a:spcBef>
              <a:buClrTx/>
              <a:buSzTx/>
              <a:buFont typeface="Wingdings" panose="05000000000000000000" pitchFamily="2" charset="2"/>
              <a:buChar char="q"/>
            </a:pPr>
            <a:r>
              <a:rPr lang="en-US" altLang="en-US" sz="2000" dirty="0">
                <a:latin typeface="Verdana"/>
                <a:ea typeface="MS PGothic"/>
              </a:rPr>
              <a:t>If additional independent variables are added to a multiple regression model, SSR, will increase even if the additional independent variable is not an important predictor variable.</a:t>
            </a:r>
          </a:p>
          <a:p>
            <a:pPr>
              <a:spcBef>
                <a:spcPct val="0"/>
              </a:spcBef>
              <a:buClrTx/>
              <a:buSzTx/>
              <a:buFont typeface="Wingdings" panose="05000000000000000000" pitchFamily="2" charset="2"/>
              <a:buChar char="q"/>
            </a:pPr>
            <a:endParaRPr lang="en-US" altLang="en-US" sz="2000"/>
          </a:p>
          <a:p>
            <a:pPr>
              <a:spcBef>
                <a:spcPct val="0"/>
              </a:spcBef>
              <a:buClrTx/>
              <a:buSzTx/>
              <a:buFont typeface="Wingdings" panose="05000000000000000000" pitchFamily="2" charset="2"/>
              <a:buChar char="q"/>
            </a:pPr>
            <a:r>
              <a:rPr lang="en-US" altLang="en-US" sz="2000" b="1" i="1" dirty="0">
                <a:latin typeface="Verdana"/>
                <a:ea typeface="MS PGothic"/>
              </a:rPr>
              <a:t>R</a:t>
            </a:r>
            <a:r>
              <a:rPr lang="en-US" altLang="en-US" sz="2000" b="1" i="1" baseline="30000" dirty="0">
                <a:latin typeface="Verdana"/>
                <a:ea typeface="MS PGothic"/>
              </a:rPr>
              <a:t>2</a:t>
            </a:r>
            <a:r>
              <a:rPr lang="en-US" altLang="en-US" sz="2000" dirty="0">
                <a:latin typeface="Verdana"/>
                <a:ea typeface="MS PGothic"/>
              </a:rPr>
              <a:t> may increase falsely after one or more nonsignificant predictor variables have been added to the multiple regression model. </a:t>
            </a:r>
            <a:endParaRPr lang="en-US" altLang="en-US" sz="2000" dirty="0"/>
          </a:p>
          <a:p>
            <a:pPr>
              <a:spcBef>
                <a:spcPct val="0"/>
              </a:spcBef>
              <a:buClrTx/>
              <a:buSzTx/>
              <a:buFont typeface="Wingdings" panose="05000000000000000000" pitchFamily="2" charset="2"/>
              <a:buChar char="q"/>
            </a:pPr>
            <a:endParaRPr lang="en-US" altLang="en-US" sz="2000"/>
          </a:p>
          <a:p>
            <a:pPr>
              <a:spcBef>
                <a:spcPct val="0"/>
              </a:spcBef>
              <a:buClrTx/>
              <a:buSzTx/>
              <a:buFont typeface="Wingdings" panose="05000000000000000000" pitchFamily="2" charset="2"/>
              <a:buChar char="q"/>
            </a:pPr>
            <a:r>
              <a:rPr lang="en-US" altLang="en-US" sz="2000" dirty="0">
                <a:latin typeface="Verdana"/>
                <a:ea typeface="MS PGothic"/>
              </a:rPr>
              <a:t>In such a case, the higher value of </a:t>
            </a:r>
            <a:r>
              <a:rPr lang="en-US" altLang="en-US" sz="2000" b="1" i="1" dirty="0">
                <a:latin typeface="Verdana"/>
                <a:ea typeface="MS PGothic"/>
              </a:rPr>
              <a:t>R</a:t>
            </a:r>
            <a:r>
              <a:rPr lang="en-US" altLang="en-US" sz="2000" b="1" i="1" baseline="30000" dirty="0">
                <a:latin typeface="Verdana"/>
                <a:ea typeface="MS PGothic"/>
              </a:rPr>
              <a:t>2</a:t>
            </a:r>
            <a:r>
              <a:rPr lang="en-US" altLang="en-US" sz="2000" dirty="0">
                <a:latin typeface="Verdana"/>
                <a:ea typeface="MS PGothic"/>
              </a:rPr>
              <a:t> would be misleading. </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5B7840-D48D-44CF-A38F-6438D20807F9}"/>
              </a:ext>
            </a:extLst>
          </p:cNvPr>
          <p:cNvSpPr>
            <a:spLocks noGrp="1" noChangeArrowheads="1"/>
          </p:cNvSpPr>
          <p:nvPr>
            <p:ph type="title"/>
          </p:nvPr>
        </p:nvSpPr>
        <p:spPr/>
        <p:txBody>
          <a:bodyPr/>
          <a:lstStyle/>
          <a:p>
            <a:pPr eaLnBrk="1" hangingPunct="1"/>
            <a:r>
              <a:rPr lang="en-US" altLang="en-US" sz="3200"/>
              <a:t>Characteristics of R</a:t>
            </a:r>
            <a:r>
              <a:rPr lang="en-US" altLang="en-US" sz="3200" baseline="30000"/>
              <a:t>2</a:t>
            </a:r>
          </a:p>
        </p:txBody>
      </p:sp>
      <p:sp>
        <p:nvSpPr>
          <p:cNvPr id="22531" name="Rectangle 3">
            <a:extLst>
              <a:ext uri="{FF2B5EF4-FFF2-40B4-BE49-F238E27FC236}">
                <a16:creationId xmlns:a16="http://schemas.microsoft.com/office/drawing/2014/main" id="{052BD26F-68C7-4D84-82E0-A023289FF4E3}"/>
              </a:ext>
            </a:extLst>
          </p:cNvPr>
          <p:cNvSpPr>
            <a:spLocks noGrp="1" noChangeArrowheads="1"/>
          </p:cNvSpPr>
          <p:nvPr>
            <p:ph type="body" sz="half" idx="1"/>
          </p:nvPr>
        </p:nvSpPr>
        <p:spPr>
          <a:xfrm>
            <a:off x="533400" y="1676400"/>
            <a:ext cx="8077200" cy="4495800"/>
          </a:xfrm>
        </p:spPr>
        <p:txBody>
          <a:bodyPr/>
          <a:lstStyle/>
          <a:p>
            <a:pPr eaLnBrk="1" hangingPunct="1">
              <a:lnSpc>
                <a:spcPct val="90000"/>
              </a:lnSpc>
            </a:pPr>
            <a:r>
              <a:rPr lang="en-US" altLang="ko-KR">
                <a:ea typeface="Gulim" panose="020B0600000101010101" pitchFamily="34" charset="-127"/>
              </a:rPr>
              <a:t>The value of </a:t>
            </a:r>
            <a:r>
              <a:rPr lang="en-US" altLang="ko-KR" i="1">
                <a:ea typeface="Gulim" panose="020B0600000101010101" pitchFamily="34" charset="-127"/>
              </a:rPr>
              <a:t>R</a:t>
            </a:r>
            <a:r>
              <a:rPr lang="en-US" altLang="ko-KR" baseline="30000">
                <a:ea typeface="Gulim" panose="020B0600000101010101" pitchFamily="34" charset="-127"/>
              </a:rPr>
              <a:t>2</a:t>
            </a:r>
            <a:r>
              <a:rPr lang="en-US" altLang="ko-KR">
                <a:ea typeface="Gulim" panose="020B0600000101010101" pitchFamily="34" charset="-127"/>
              </a:rPr>
              <a:t> generally increases as we add more and more explanatory variables to the regression model (even if they do not belong in the model).</a:t>
            </a:r>
          </a:p>
          <a:p>
            <a:pPr eaLnBrk="1" hangingPunct="1">
              <a:lnSpc>
                <a:spcPct val="90000"/>
              </a:lnSpc>
            </a:pPr>
            <a:r>
              <a:rPr lang="en-US" altLang="ko-KR">
                <a:ea typeface="Gulim" panose="020B0600000101010101" pitchFamily="34" charset="-127"/>
              </a:rPr>
              <a:t>Increasing the value of </a:t>
            </a:r>
            <a:r>
              <a:rPr lang="en-US" altLang="ko-KR" i="1">
                <a:ea typeface="Gulim" panose="020B0600000101010101" pitchFamily="34" charset="-127"/>
              </a:rPr>
              <a:t>R</a:t>
            </a:r>
            <a:r>
              <a:rPr lang="en-US" altLang="ko-KR" baseline="30000">
                <a:ea typeface="Gulim" panose="020B0600000101010101" pitchFamily="34" charset="-127"/>
              </a:rPr>
              <a:t>2</a:t>
            </a:r>
            <a:r>
              <a:rPr lang="en-US" altLang="ko-KR">
                <a:ea typeface="Gulim" panose="020B0600000101010101" pitchFamily="34" charset="-127"/>
              </a:rPr>
              <a:t> does not imply that the regression equation with a higher value of </a:t>
            </a:r>
            <a:r>
              <a:rPr lang="en-US" altLang="ko-KR" i="1">
                <a:ea typeface="Gulim" panose="020B0600000101010101" pitchFamily="34" charset="-127"/>
              </a:rPr>
              <a:t>R</a:t>
            </a:r>
            <a:r>
              <a:rPr lang="en-US" altLang="ko-KR" baseline="30000">
                <a:ea typeface="Gulim" panose="020B0600000101010101" pitchFamily="34" charset="-127"/>
              </a:rPr>
              <a:t>2</a:t>
            </a:r>
            <a:r>
              <a:rPr lang="en-US" altLang="ko-KR">
                <a:ea typeface="Gulim" panose="020B0600000101010101" pitchFamily="34" charset="-127"/>
              </a:rPr>
              <a:t> does a better job of predicting the dependent variable. </a:t>
            </a:r>
          </a:p>
          <a:p>
            <a:pPr eaLnBrk="1" hangingPunct="1">
              <a:lnSpc>
                <a:spcPct val="90000"/>
              </a:lnSpc>
            </a:pPr>
            <a:r>
              <a:rPr lang="en-US" altLang="en-US"/>
              <a:t>It will </a:t>
            </a:r>
            <a:r>
              <a:rPr lang="en-US" altLang="ko-KR">
                <a:ea typeface="Gulim" panose="020B0600000101010101" pitchFamily="34" charset="-127"/>
              </a:rPr>
              <a:t>not represent the true explanatory power of the regression model.</a:t>
            </a:r>
            <a:endParaRPr lang="en-US" altLang="en-US"/>
          </a:p>
        </p:txBody>
      </p:sp>
      <p:sp>
        <p:nvSpPr>
          <p:cNvPr id="22532" name="Text Box 4">
            <a:extLst>
              <a:ext uri="{FF2B5EF4-FFF2-40B4-BE49-F238E27FC236}">
                <a16:creationId xmlns:a16="http://schemas.microsoft.com/office/drawing/2014/main" id="{09E57D1D-4868-434E-B748-683A2BD6F11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AEE4AA4-73CE-431E-B853-E657D3398F91}"/>
              </a:ext>
            </a:extLst>
          </p:cNvPr>
          <p:cNvSpPr>
            <a:spLocks noGrp="1" noChangeArrowheads="1"/>
          </p:cNvSpPr>
          <p:nvPr>
            <p:ph type="title"/>
          </p:nvPr>
        </p:nvSpPr>
        <p:spPr/>
        <p:txBody>
          <a:bodyPr/>
          <a:lstStyle/>
          <a:p>
            <a:pPr eaLnBrk="1" hangingPunct="1"/>
            <a:r>
              <a:rPr lang="en-US" altLang="en-US" sz="3200" dirty="0">
                <a:ea typeface="MS PGothic"/>
              </a:rPr>
              <a:t>Characteristics of the Adjusted Coefficient of Multiple Determination</a:t>
            </a:r>
            <a:endParaRPr lang="en-US" altLang="en-US" sz="3200" baseline="30000" dirty="0"/>
          </a:p>
        </p:txBody>
      </p:sp>
      <p:sp>
        <p:nvSpPr>
          <p:cNvPr id="23555" name="Rectangle 3">
            <a:extLst>
              <a:ext uri="{FF2B5EF4-FFF2-40B4-BE49-F238E27FC236}">
                <a16:creationId xmlns:a16="http://schemas.microsoft.com/office/drawing/2014/main" id="{3959FCC4-F39B-4668-8F55-5FD901A556B3}"/>
              </a:ext>
            </a:extLst>
          </p:cNvPr>
          <p:cNvSpPr>
            <a:spLocks noGrp="1" noChangeArrowheads="1"/>
          </p:cNvSpPr>
          <p:nvPr>
            <p:ph type="body" sz="half" idx="1"/>
          </p:nvPr>
        </p:nvSpPr>
        <p:spPr>
          <a:xfrm>
            <a:off x="533400" y="1676400"/>
            <a:ext cx="8077200" cy="4495800"/>
          </a:xfrm>
        </p:spPr>
        <p:txBody>
          <a:bodyPr/>
          <a:lstStyle/>
          <a:p>
            <a:pPr eaLnBrk="1" hangingPunct="1">
              <a:lnSpc>
                <a:spcPct val="90000"/>
              </a:lnSpc>
            </a:pPr>
            <a:r>
              <a:rPr lang="en-US" altLang="ko-KR" dirty="0">
                <a:ea typeface="Gulim"/>
              </a:rPr>
              <a:t>Instead, we use the adjusted coefficient of multiple determination </a:t>
            </a:r>
            <a:r>
              <a:rPr lang="en-US" altLang="ko-KR" i="1" dirty="0">
                <a:ea typeface="Gulim"/>
              </a:rPr>
              <a:t>R</a:t>
            </a:r>
            <a:r>
              <a:rPr lang="en-US" altLang="ko-KR" baseline="30000" dirty="0">
                <a:ea typeface="Gulim"/>
              </a:rPr>
              <a:t>2</a:t>
            </a:r>
            <a:r>
              <a:rPr lang="en-US" altLang="ko-KR" dirty="0">
                <a:ea typeface="Gulim"/>
              </a:rPr>
              <a:t>.</a:t>
            </a:r>
          </a:p>
          <a:p>
            <a:pPr eaLnBrk="1" hangingPunct="1">
              <a:lnSpc>
                <a:spcPct val="90000"/>
              </a:lnSpc>
            </a:pPr>
            <a:r>
              <a:rPr lang="en-US" altLang="ko-KR" dirty="0">
                <a:ea typeface="Gulim"/>
              </a:rPr>
              <a:t>The value of </a:t>
            </a:r>
            <a:r>
              <a:rPr lang="en-US" altLang="ko-KR" i="1" dirty="0">
                <a:ea typeface="Gulim"/>
              </a:rPr>
              <a:t>R</a:t>
            </a:r>
            <a:r>
              <a:rPr lang="en-US" altLang="ko-KR" baseline="30000" dirty="0">
                <a:ea typeface="Gulim"/>
              </a:rPr>
              <a:t>2</a:t>
            </a:r>
            <a:r>
              <a:rPr lang="en-US" altLang="ko-KR" dirty="0">
                <a:ea typeface="Gulim"/>
              </a:rPr>
              <a:t> may increase, decrease, or stay the same as we add more explanatory variables to our regression model.</a:t>
            </a:r>
            <a:endParaRPr lang="en-US" altLang="en-US" dirty="0">
              <a:ea typeface="Gulim"/>
            </a:endParaRPr>
          </a:p>
        </p:txBody>
      </p:sp>
      <p:sp>
        <p:nvSpPr>
          <p:cNvPr id="23556" name="Text Box 4">
            <a:extLst>
              <a:ext uri="{FF2B5EF4-FFF2-40B4-BE49-F238E27FC236}">
                <a16:creationId xmlns:a16="http://schemas.microsoft.com/office/drawing/2014/main" id="{0F8B8105-8E85-40A0-8ACE-952582F407E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23559" name="Line 8">
            <a:extLst>
              <a:ext uri="{FF2B5EF4-FFF2-40B4-BE49-F238E27FC236}">
                <a16:creationId xmlns:a16="http://schemas.microsoft.com/office/drawing/2014/main" id="{4A05C9E4-29D0-48D6-907D-1D6C8DEF8CF1}"/>
              </a:ext>
            </a:extLst>
          </p:cNvPr>
          <p:cNvSpPr>
            <a:spLocks noChangeShapeType="1"/>
          </p:cNvSpPr>
          <p:nvPr/>
        </p:nvSpPr>
        <p:spPr bwMode="auto">
          <a:xfrm>
            <a:off x="5603875" y="2098675"/>
            <a:ext cx="304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60" name="Line 9">
            <a:extLst>
              <a:ext uri="{FF2B5EF4-FFF2-40B4-BE49-F238E27FC236}">
                <a16:creationId xmlns:a16="http://schemas.microsoft.com/office/drawing/2014/main" id="{3BEAD241-5DE2-40BF-8E7F-D19844A787EF}"/>
              </a:ext>
            </a:extLst>
          </p:cNvPr>
          <p:cNvSpPr>
            <a:spLocks noChangeShapeType="1"/>
          </p:cNvSpPr>
          <p:nvPr/>
        </p:nvSpPr>
        <p:spPr bwMode="auto">
          <a:xfrm>
            <a:off x="3297238" y="2549525"/>
            <a:ext cx="304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7F1-513B-65C9-6EFD-1AF773094249}"/>
              </a:ext>
            </a:extLst>
          </p:cNvPr>
          <p:cNvSpPr>
            <a:spLocks noGrp="1"/>
          </p:cNvSpPr>
          <p:nvPr>
            <p:ph type="title"/>
          </p:nvPr>
        </p:nvSpPr>
        <p:spPr/>
        <p:txBody>
          <a:bodyPr/>
          <a:lstStyle/>
          <a:p>
            <a:r>
              <a:rPr lang="en-US" sz="3600" dirty="0">
                <a:ea typeface="MS PGothic"/>
              </a:rPr>
              <a:t>Characteristics of the Adjusted Coefficient of Multiple Determination</a:t>
            </a:r>
          </a:p>
        </p:txBody>
      </p:sp>
      <p:sp>
        <p:nvSpPr>
          <p:cNvPr id="3" name="Content Placeholder 2">
            <a:extLst>
              <a:ext uri="{FF2B5EF4-FFF2-40B4-BE49-F238E27FC236}">
                <a16:creationId xmlns:a16="http://schemas.microsoft.com/office/drawing/2014/main" id="{8730953F-C6B7-DBC1-D67E-5802691A428F}"/>
              </a:ext>
            </a:extLst>
          </p:cNvPr>
          <p:cNvSpPr>
            <a:spLocks noGrp="1"/>
          </p:cNvSpPr>
          <p:nvPr>
            <p:ph idx="1"/>
          </p:nvPr>
        </p:nvSpPr>
        <p:spPr/>
        <p:txBody>
          <a:bodyPr/>
          <a:lstStyle/>
          <a:p>
            <a:pPr>
              <a:lnSpc>
                <a:spcPct val="90000"/>
              </a:lnSpc>
            </a:pPr>
            <a:r>
              <a:rPr lang="en-US" dirty="0">
                <a:ea typeface="Verdana"/>
              </a:rPr>
              <a:t>If a new variable added to the regression model contributes significantly to explain the variation in y, then </a:t>
            </a:r>
            <a:r>
              <a:rPr lang="en-US" i="1" dirty="0">
                <a:ea typeface="Verdana"/>
              </a:rPr>
              <a:t>R</a:t>
            </a:r>
            <a:r>
              <a:rPr lang="en-US" baseline="30000" dirty="0">
                <a:ea typeface="Verdana"/>
              </a:rPr>
              <a:t>2</a:t>
            </a:r>
            <a:r>
              <a:rPr lang="en-US" dirty="0">
                <a:ea typeface="Verdana"/>
              </a:rPr>
              <a:t> increases. </a:t>
            </a:r>
          </a:p>
          <a:p>
            <a:pPr>
              <a:lnSpc>
                <a:spcPct val="90000"/>
              </a:lnSpc>
            </a:pPr>
            <a:r>
              <a:rPr lang="en-US" dirty="0">
                <a:ea typeface="Verdana"/>
              </a:rPr>
              <a:t>If a new variable added to the regression model does not contribute significantly to explain the variation in y, </a:t>
            </a:r>
            <a:r>
              <a:rPr lang="en-US" i="1" dirty="0">
                <a:ea typeface="Verdana"/>
              </a:rPr>
              <a:t>R</a:t>
            </a:r>
            <a:r>
              <a:rPr lang="en-US" baseline="30000" dirty="0">
                <a:ea typeface="Verdana"/>
              </a:rPr>
              <a:t>2</a:t>
            </a:r>
            <a:r>
              <a:rPr lang="en-US" dirty="0">
                <a:ea typeface="Verdana"/>
              </a:rPr>
              <a:t> decreases.  </a:t>
            </a:r>
          </a:p>
        </p:txBody>
      </p:sp>
      <p:sp>
        <p:nvSpPr>
          <p:cNvPr id="4" name="Line 7">
            <a:extLst>
              <a:ext uri="{FF2B5EF4-FFF2-40B4-BE49-F238E27FC236}">
                <a16:creationId xmlns:a16="http://schemas.microsoft.com/office/drawing/2014/main" id="{226453A0-00F3-3B29-1363-1095EC7483C1}"/>
              </a:ext>
            </a:extLst>
          </p:cNvPr>
          <p:cNvSpPr>
            <a:spLocks noChangeShapeType="1"/>
          </p:cNvSpPr>
          <p:nvPr/>
        </p:nvSpPr>
        <p:spPr bwMode="auto">
          <a:xfrm>
            <a:off x="5062059" y="2429774"/>
            <a:ext cx="304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a:lstStyle>
          <a:p>
            <a:endParaRPr lang="vi-VN"/>
          </a:p>
        </p:txBody>
      </p:sp>
      <p:sp>
        <p:nvSpPr>
          <p:cNvPr id="5" name="Line 6">
            <a:extLst>
              <a:ext uri="{FF2B5EF4-FFF2-40B4-BE49-F238E27FC236}">
                <a16:creationId xmlns:a16="http://schemas.microsoft.com/office/drawing/2014/main" id="{EE88F203-990A-0724-AAA5-67AA7A0654AE}"/>
              </a:ext>
            </a:extLst>
          </p:cNvPr>
          <p:cNvSpPr>
            <a:spLocks noChangeShapeType="1"/>
          </p:cNvSpPr>
          <p:nvPr/>
        </p:nvSpPr>
        <p:spPr bwMode="auto">
          <a:xfrm>
            <a:off x="5616935" y="3644571"/>
            <a:ext cx="3048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a:lstStyle>
          <a:p>
            <a:endParaRPr lang="vi-VN"/>
          </a:p>
        </p:txBody>
      </p:sp>
    </p:spTree>
    <p:extLst>
      <p:ext uri="{BB962C8B-B14F-4D97-AF65-F5344CB8AC3E}">
        <p14:creationId xmlns:p14="http://schemas.microsoft.com/office/powerpoint/2010/main" val="39799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1DD1D6-175A-4F45-938A-0AFAE8725ADC}"/>
              </a:ext>
            </a:extLst>
          </p:cNvPr>
          <p:cNvSpPr>
            <a:spLocks noGrp="1" noChangeArrowheads="1"/>
          </p:cNvSpPr>
          <p:nvPr>
            <p:ph type="title"/>
          </p:nvPr>
        </p:nvSpPr>
        <p:spPr/>
        <p:txBody>
          <a:bodyPr/>
          <a:lstStyle/>
          <a:p>
            <a:pPr eaLnBrk="1" hangingPunct="1"/>
            <a:r>
              <a:rPr lang="en-US" altLang="en-US" sz="3200" dirty="0">
                <a:ea typeface="MS PGothic"/>
              </a:rPr>
              <a:t>Characteristics of the Adjusted Coefficient of Multiple Determination</a:t>
            </a:r>
            <a:endParaRPr lang="en-US" altLang="en-US" sz="3200" baseline="30000" dirty="0"/>
          </a:p>
        </p:txBody>
      </p:sp>
      <p:sp>
        <p:nvSpPr>
          <p:cNvPr id="24579" name="Rectangle 3">
            <a:extLst>
              <a:ext uri="{FF2B5EF4-FFF2-40B4-BE49-F238E27FC236}">
                <a16:creationId xmlns:a16="http://schemas.microsoft.com/office/drawing/2014/main" id="{828B6141-980A-4BC6-A25F-D06A5AEF96F4}"/>
              </a:ext>
            </a:extLst>
          </p:cNvPr>
          <p:cNvSpPr>
            <a:spLocks noGrp="1" noChangeArrowheads="1"/>
          </p:cNvSpPr>
          <p:nvPr>
            <p:ph type="body" sz="half" idx="1"/>
          </p:nvPr>
        </p:nvSpPr>
        <p:spPr>
          <a:xfrm>
            <a:off x="228600" y="4245634"/>
            <a:ext cx="8458200" cy="1819455"/>
          </a:xfrm>
          <a:ln>
            <a:solidFill>
              <a:srgbClr val="4472C4"/>
            </a:solidFill>
          </a:ln>
        </p:spPr>
        <p:txBody>
          <a:bodyPr/>
          <a:lstStyle/>
          <a:p>
            <a:pPr eaLnBrk="1" hangingPunct="1">
              <a:buNone/>
            </a:pPr>
            <a:r>
              <a:rPr lang="en-US" altLang="en-US" dirty="0">
                <a:ea typeface="MS PGothic"/>
              </a:rPr>
              <a:t>   </a:t>
            </a:r>
            <a:r>
              <a:rPr lang="en-US" altLang="ko-KR" dirty="0">
                <a:ea typeface="Gulim"/>
              </a:rPr>
              <a:t>Another property of </a:t>
            </a:r>
            <a:r>
              <a:rPr lang="en-US" altLang="ko-KR" i="1" dirty="0">
                <a:ea typeface="Gulim"/>
              </a:rPr>
              <a:t>R</a:t>
            </a:r>
            <a:r>
              <a:rPr lang="en-US" altLang="ko-KR" baseline="30000" dirty="0">
                <a:ea typeface="Gulim"/>
              </a:rPr>
              <a:t>2</a:t>
            </a:r>
            <a:r>
              <a:rPr lang="en-US" altLang="ko-KR" dirty="0">
                <a:ea typeface="Gulim"/>
              </a:rPr>
              <a:t> to remember is that whereas </a:t>
            </a:r>
            <a:r>
              <a:rPr lang="en-US" altLang="ko-KR" i="1" dirty="0">
                <a:ea typeface="Gulim"/>
              </a:rPr>
              <a:t>R</a:t>
            </a:r>
            <a:r>
              <a:rPr lang="en-US" altLang="ko-KR" baseline="30000" dirty="0">
                <a:ea typeface="Gulim"/>
              </a:rPr>
              <a:t>2</a:t>
            </a:r>
            <a:r>
              <a:rPr lang="en-US" altLang="ko-KR" dirty="0">
                <a:ea typeface="Gulim"/>
              </a:rPr>
              <a:t> can never be negative, the adjusted coefficient of multiple determination can be negative.</a:t>
            </a:r>
            <a:endParaRPr lang="en-US" altLang="en-US" dirty="0">
              <a:ea typeface="Gulim"/>
            </a:endParaRPr>
          </a:p>
        </p:txBody>
      </p:sp>
      <p:sp>
        <p:nvSpPr>
          <p:cNvPr id="24580" name="Text Box 4">
            <a:extLst>
              <a:ext uri="{FF2B5EF4-FFF2-40B4-BE49-F238E27FC236}">
                <a16:creationId xmlns:a16="http://schemas.microsoft.com/office/drawing/2014/main" id="{E629A7E5-96E7-4240-8597-CA9CAB8C260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24581" name="Object 2">
            <a:extLst>
              <a:ext uri="{FF2B5EF4-FFF2-40B4-BE49-F238E27FC236}">
                <a16:creationId xmlns:a16="http://schemas.microsoft.com/office/drawing/2014/main" id="{CC90B25D-6E53-4B1B-8F6E-2014C42C3E45}"/>
              </a:ext>
            </a:extLst>
          </p:cNvPr>
          <p:cNvGraphicFramePr>
            <a:graphicFrameLocks noGrp="1" noChangeAspect="1"/>
          </p:cNvGraphicFramePr>
          <p:nvPr>
            <p:ph sz="half" idx="2"/>
            <p:extLst>
              <p:ext uri="{D42A27DB-BD31-4B8C-83A1-F6EECF244321}">
                <p14:modId xmlns:p14="http://schemas.microsoft.com/office/powerpoint/2010/main" val="3388846530"/>
              </p:ext>
            </p:extLst>
          </p:nvPr>
        </p:nvGraphicFramePr>
        <p:xfrm>
          <a:off x="457919" y="2871669"/>
          <a:ext cx="8077200" cy="1122362"/>
        </p:xfrm>
        <a:graphic>
          <a:graphicData uri="http://schemas.openxmlformats.org/presentationml/2006/ole">
            <mc:AlternateContent xmlns:mc="http://schemas.openxmlformats.org/markup-compatibility/2006">
              <mc:Choice xmlns:v="urn:schemas-microsoft-com:vml" Requires="v">
                <p:oleObj name="Equation" r:id="rId2" imgW="3568700" imgH="444500" progId="Equation.DSMT4">
                  <p:embed/>
                </p:oleObj>
              </mc:Choice>
              <mc:Fallback>
                <p:oleObj name="Equation" r:id="rId2" imgW="3568700" imgH="4445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9" y="2871669"/>
                        <a:ext cx="80772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41644AFE-7B3E-9A5D-BB17-32DBF6D2CF4F}"/>
              </a:ext>
            </a:extLst>
          </p:cNvPr>
          <p:cNvSpPr txBox="1"/>
          <p:nvPr/>
        </p:nvSpPr>
        <p:spPr>
          <a:xfrm>
            <a:off x="539150" y="1887027"/>
            <a:ext cx="815735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Verdana"/>
                <a:ea typeface="MS PGothic"/>
              </a:rPr>
              <a:t>The adjusted coefficient of multiple determination:</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6C2C-757E-4B6D-B984-E65FF51211B6}"/>
              </a:ext>
            </a:extLst>
          </p:cNvPr>
          <p:cNvSpPr txBox="1">
            <a:spLocks/>
          </p:cNvSpPr>
          <p:nvPr/>
        </p:nvSpPr>
        <p:spPr>
          <a:xfrm>
            <a:off x="304800" y="365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dirty="0"/>
              <a:t>Significance of the Adjusted Coefficient of Determination</a:t>
            </a:r>
          </a:p>
        </p:txBody>
      </p:sp>
      <p:sp>
        <p:nvSpPr>
          <p:cNvPr id="25603" name="TextBox 2">
            <a:extLst>
              <a:ext uri="{FF2B5EF4-FFF2-40B4-BE49-F238E27FC236}">
                <a16:creationId xmlns:a16="http://schemas.microsoft.com/office/drawing/2014/main" id="{3E6DE398-352B-421F-9303-536FB6850E2B}"/>
              </a:ext>
            </a:extLst>
          </p:cNvPr>
          <p:cNvSpPr txBox="1">
            <a:spLocks noChangeArrowheads="1"/>
          </p:cNvSpPr>
          <p:nvPr/>
        </p:nvSpPr>
        <p:spPr bwMode="auto">
          <a:xfrm>
            <a:off x="457200" y="1676400"/>
            <a:ext cx="82296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1800"/>
              <a:t>Use the Adjusted Coefficient of Determination to correct for nonrelevant independent variables</a:t>
            </a:r>
          </a:p>
          <a:p>
            <a:pPr>
              <a:lnSpc>
                <a:spcPct val="150000"/>
              </a:lnSpc>
              <a:spcBef>
                <a:spcPct val="0"/>
              </a:spcBef>
              <a:buClrTx/>
              <a:buSzTx/>
              <a:buFont typeface="Wingdings" panose="05000000000000000000" pitchFamily="2" charset="2"/>
              <a:buChar char="q"/>
            </a:pPr>
            <a:r>
              <a:rPr lang="en-US" altLang="en-US" sz="1800"/>
              <a:t>Nonrelevant independent variables will result in some small reduction in the error sum of squares. </a:t>
            </a:r>
          </a:p>
          <a:p>
            <a:pPr>
              <a:lnSpc>
                <a:spcPct val="150000"/>
              </a:lnSpc>
              <a:spcBef>
                <a:spcPct val="0"/>
              </a:spcBef>
              <a:buClrTx/>
              <a:buSzTx/>
              <a:buFont typeface="Wingdings" panose="05000000000000000000" pitchFamily="2" charset="2"/>
              <a:buChar char="q"/>
            </a:pPr>
            <a:r>
              <a:rPr lang="en-US" altLang="en-US" sz="1800"/>
              <a:t>Thus, the adjusted </a:t>
            </a:r>
            <a:r>
              <a:rPr lang="en-US" altLang="en-US" sz="1800" b="1" i="1"/>
              <a:t>R</a:t>
            </a:r>
            <a:r>
              <a:rPr lang="en-US" altLang="en-US" sz="1800" b="1" i="1" baseline="30000"/>
              <a:t>2</a:t>
            </a:r>
            <a:r>
              <a:rPr lang="en-US" altLang="en-US" sz="1800"/>
              <a:t> provides a better comparison between multiple regression models with different numbers of independent variables.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6C2C-757E-4B6D-B984-E65FF51211B6}"/>
              </a:ext>
            </a:extLst>
          </p:cNvPr>
          <p:cNvSpPr txBox="1">
            <a:spLocks/>
          </p:cNvSpPr>
          <p:nvPr/>
        </p:nvSpPr>
        <p:spPr>
          <a:xfrm>
            <a:off x="304800" y="457200"/>
            <a:ext cx="8610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dirty="0"/>
              <a:t>Coefficient of Multiple Correlation </a:t>
            </a:r>
            <a:r>
              <a:rPr lang="en-US" b="1" i="1" kern="0" dirty="0"/>
              <a:t>R</a:t>
            </a:r>
          </a:p>
        </p:txBody>
      </p:sp>
      <p:sp>
        <p:nvSpPr>
          <p:cNvPr id="26627" name="TextBox 2">
            <a:extLst>
              <a:ext uri="{FF2B5EF4-FFF2-40B4-BE49-F238E27FC236}">
                <a16:creationId xmlns:a16="http://schemas.microsoft.com/office/drawing/2014/main" id="{0DE930CC-114D-4473-B96D-2F4E49D00705}"/>
              </a:ext>
            </a:extLst>
          </p:cNvPr>
          <p:cNvSpPr txBox="1">
            <a:spLocks noChangeArrowheads="1"/>
          </p:cNvSpPr>
          <p:nvPr/>
        </p:nvSpPr>
        <p:spPr bwMode="auto">
          <a:xfrm>
            <a:off x="457200" y="1676400"/>
            <a:ext cx="8229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1800"/>
              <a:t>Correlation between the predicted value and the observed value of the dependent variable.</a:t>
            </a:r>
          </a:p>
          <a:p>
            <a:pPr>
              <a:lnSpc>
                <a:spcPct val="150000"/>
              </a:lnSpc>
              <a:spcBef>
                <a:spcPct val="0"/>
              </a:spcBef>
              <a:buClrTx/>
              <a:buSzTx/>
              <a:buFont typeface="Wingdings" panose="05000000000000000000" pitchFamily="2" charset="2"/>
              <a:buChar char="q"/>
            </a:pPr>
            <a:endParaRPr lang="en-US" altLang="en-US" sz="1800"/>
          </a:p>
          <a:p>
            <a:pPr>
              <a:lnSpc>
                <a:spcPct val="150000"/>
              </a:lnSpc>
              <a:spcBef>
                <a:spcPct val="0"/>
              </a:spcBef>
              <a:buClrTx/>
              <a:buSzTx/>
              <a:buFont typeface="Wingdings" panose="05000000000000000000" pitchFamily="2" charset="2"/>
              <a:buChar char="q"/>
            </a:pPr>
            <a:r>
              <a:rPr lang="en-US" altLang="en-US" sz="1800"/>
              <a:t>Another measure of the strength of the relationship between the dependent variable and the independent variables.</a:t>
            </a:r>
          </a:p>
          <a:p>
            <a:pPr>
              <a:lnSpc>
                <a:spcPct val="150000"/>
              </a:lnSpc>
              <a:spcBef>
                <a:spcPct val="0"/>
              </a:spcBef>
              <a:buClrTx/>
              <a:buSzTx/>
              <a:buFont typeface="Wingdings" panose="05000000000000000000" pitchFamily="2" charset="2"/>
              <a:buChar char="q"/>
            </a:pPr>
            <a:endParaRPr lang="en-US" altLang="en-US" sz="1800"/>
          </a:p>
          <a:p>
            <a:pPr>
              <a:lnSpc>
                <a:spcPct val="150000"/>
              </a:lnSpc>
              <a:spcBef>
                <a:spcPct val="0"/>
              </a:spcBef>
              <a:buClrTx/>
              <a:buSzTx/>
              <a:buFont typeface="Wingdings" panose="05000000000000000000" pitchFamily="2" charset="2"/>
              <a:buChar char="q"/>
            </a:pPr>
            <a:r>
              <a:rPr lang="en-US" altLang="en-US" sz="1800"/>
              <a:t>Comparable to the correlation between Y and X in simple regression.</a:t>
            </a:r>
          </a:p>
        </p:txBody>
      </p:sp>
      <p:sp>
        <p:nvSpPr>
          <p:cNvPr id="4" name="TextBox 3">
            <a:extLst>
              <a:ext uri="{FF2B5EF4-FFF2-40B4-BE49-F238E27FC236}">
                <a16:creationId xmlns:a16="http://schemas.microsoft.com/office/drawing/2014/main" id="{0AFA351A-02AA-4380-9203-823B73E6CEB9}"/>
              </a:ext>
            </a:extLst>
          </p:cNvPr>
          <p:cNvSpPr txBox="1">
            <a:spLocks noRot="1" noChangeAspect="1" noMove="1" noResize="1" noEditPoints="1" noAdjustHandles="1" noChangeArrowheads="1" noChangeShapeType="1" noTextEdit="1"/>
          </p:cNvSpPr>
          <p:nvPr/>
        </p:nvSpPr>
        <p:spPr>
          <a:xfrm>
            <a:off x="3200400" y="5334000"/>
            <a:ext cx="1529458" cy="544252"/>
          </a:xfrm>
          <a:prstGeom prst="rect">
            <a:avLst/>
          </a:prstGeom>
          <a:blipFill>
            <a:blip r:embed="rId2"/>
            <a:stretch>
              <a:fillRect/>
            </a:stretch>
          </a:blipFill>
        </p:spPr>
        <p:txBody>
          <a:bodyPr/>
          <a:lstStyle/>
          <a:p>
            <a:pPr>
              <a:defRPr/>
            </a:pPr>
            <a:r>
              <a:rPr lang="en-US">
                <a:no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3EBDAD8-3DE2-4652-B6DF-851D9EB11DD6}"/>
              </a:ext>
            </a:extLst>
          </p:cNvPr>
          <p:cNvSpPr>
            <a:spLocks noGrp="1" noChangeArrowheads="1"/>
          </p:cNvSpPr>
          <p:nvPr>
            <p:ph type="title"/>
          </p:nvPr>
        </p:nvSpPr>
        <p:spPr/>
        <p:txBody>
          <a:bodyPr/>
          <a:lstStyle/>
          <a:p>
            <a:pPr eaLnBrk="1" hangingPunct="1"/>
            <a:r>
              <a:rPr lang="en-US" altLang="en-US" sz="3200"/>
              <a:t>COMPUTER SOLUTION OF MULTIPLE REGRESSION</a:t>
            </a:r>
          </a:p>
        </p:txBody>
      </p:sp>
      <p:sp>
        <p:nvSpPr>
          <p:cNvPr id="27651" name="Rectangle 3">
            <a:extLst>
              <a:ext uri="{FF2B5EF4-FFF2-40B4-BE49-F238E27FC236}">
                <a16:creationId xmlns:a16="http://schemas.microsoft.com/office/drawing/2014/main" id="{17E4B566-2645-4D72-9180-9AE497DDB851}"/>
              </a:ext>
            </a:extLst>
          </p:cNvPr>
          <p:cNvSpPr>
            <a:spLocks noGrp="1" noChangeArrowheads="1"/>
          </p:cNvSpPr>
          <p:nvPr>
            <p:ph type="body" sz="half" idx="1"/>
          </p:nvPr>
        </p:nvSpPr>
        <p:spPr>
          <a:xfrm>
            <a:off x="228600" y="1676400"/>
            <a:ext cx="8458200" cy="3124200"/>
          </a:xfrm>
        </p:spPr>
        <p:txBody>
          <a:bodyPr/>
          <a:lstStyle/>
          <a:p>
            <a:pPr eaLnBrk="1" hangingPunct="1">
              <a:buFont typeface="Wingdings" panose="05000000000000000000" pitchFamily="2" charset="2"/>
              <a:buNone/>
            </a:pPr>
            <a:r>
              <a:rPr lang="en-US" altLang="en-US"/>
              <a:t>   In this section, we take an example of a multiple regression model, solve it using Excel, interpret the solution, and make inferences about the population parameters of the regression model. </a:t>
            </a:r>
          </a:p>
        </p:txBody>
      </p:sp>
      <p:sp>
        <p:nvSpPr>
          <p:cNvPr id="27652" name="Text Box 4">
            <a:extLst>
              <a:ext uri="{FF2B5EF4-FFF2-40B4-BE49-F238E27FC236}">
                <a16:creationId xmlns:a16="http://schemas.microsoft.com/office/drawing/2014/main" id="{121BEEC7-940B-4EF0-88D6-79BED4AF926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27653" name="Picture 6">
            <a:extLst>
              <a:ext uri="{FF2B5EF4-FFF2-40B4-BE49-F238E27FC236}">
                <a16:creationId xmlns:a16="http://schemas.microsoft.com/office/drawing/2014/main" id="{C5946B5F-1879-48B6-9D81-E6F000A3F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772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3001F91-B6E7-485F-88FD-10D8E6500279}"/>
              </a:ext>
            </a:extLst>
          </p:cNvPr>
          <p:cNvSpPr>
            <a:spLocks noGrp="1" noChangeArrowheads="1"/>
          </p:cNvSpPr>
          <p:nvPr>
            <p:ph type="title"/>
          </p:nvPr>
        </p:nvSpPr>
        <p:spPr/>
        <p:txBody>
          <a:bodyPr/>
          <a:lstStyle/>
          <a:p>
            <a:pPr eaLnBrk="1" hangingPunct="1"/>
            <a:r>
              <a:rPr lang="en-US" altLang="en-US" sz="3200"/>
              <a:t>Example 14-1</a:t>
            </a:r>
          </a:p>
        </p:txBody>
      </p:sp>
      <p:sp>
        <p:nvSpPr>
          <p:cNvPr id="28675" name="Rectangle 3">
            <a:extLst>
              <a:ext uri="{FF2B5EF4-FFF2-40B4-BE49-F238E27FC236}">
                <a16:creationId xmlns:a16="http://schemas.microsoft.com/office/drawing/2014/main" id="{8780FAF2-9ECE-4647-A1CD-22E6E2BB6B24}"/>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ko-KR">
                <a:ea typeface="Gulim" panose="020B0600000101010101" pitchFamily="34" charset="-127"/>
              </a:rPr>
              <a:t>A researcher wanted to find the effect of driving experience and the number of driving violations on auto insurance premiums.  A random sample of 12 drivers insured with the same company and having similar auto insurance policies was selected from a large city.  </a:t>
            </a:r>
            <a:endParaRPr lang="en-US" altLang="en-US"/>
          </a:p>
        </p:txBody>
      </p:sp>
      <p:sp>
        <p:nvSpPr>
          <p:cNvPr id="28676" name="Text Box 4">
            <a:extLst>
              <a:ext uri="{FF2B5EF4-FFF2-40B4-BE49-F238E27FC236}">
                <a16:creationId xmlns:a16="http://schemas.microsoft.com/office/drawing/2014/main" id="{0F0EB20F-9A82-4CA9-8861-68FA9AC2190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5DF37B0-7F92-42E1-BF25-F6ECBAC3C842}"/>
              </a:ext>
            </a:extLst>
          </p:cNvPr>
          <p:cNvSpPr>
            <a:spLocks noGrp="1" noChangeArrowheads="1"/>
          </p:cNvSpPr>
          <p:nvPr>
            <p:ph type="title"/>
          </p:nvPr>
        </p:nvSpPr>
        <p:spPr/>
        <p:txBody>
          <a:bodyPr/>
          <a:lstStyle/>
          <a:p>
            <a:pPr eaLnBrk="1" hangingPunct="1"/>
            <a:r>
              <a:rPr lang="en-US" altLang="en-US" sz="3200"/>
              <a:t>Example 14-1</a:t>
            </a:r>
          </a:p>
        </p:txBody>
      </p:sp>
      <p:sp>
        <p:nvSpPr>
          <p:cNvPr id="29699" name="Rectangle 3">
            <a:extLst>
              <a:ext uri="{FF2B5EF4-FFF2-40B4-BE49-F238E27FC236}">
                <a16:creationId xmlns:a16="http://schemas.microsoft.com/office/drawing/2014/main" id="{08F5FA64-E741-45A2-85A0-6E159699D05E}"/>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ko-KR">
                <a:ea typeface="Gulim" panose="020B0600000101010101" pitchFamily="34" charset="-127"/>
              </a:rPr>
              <a:t>Table 14.1 lists </a:t>
            </a:r>
            <a:r>
              <a:rPr lang="en-US" altLang="en-US"/>
              <a:t>the monthly auto insurance premiums (in dollars) paid by these drivers, their driving experi­ences (in years), and the numbers of driving violations committed by them during the past three years. Using Excel, find the regression equation of monthly premiums paid by drivers on the driving experiences and the numbers of driving violations. </a:t>
            </a:r>
            <a:r>
              <a:rPr lang="en-US" altLang="ko-KR">
                <a:ea typeface="Gulim" panose="020B0600000101010101" pitchFamily="34" charset="-127"/>
              </a:rPr>
              <a:t> </a:t>
            </a:r>
            <a:endParaRPr lang="en-US" altLang="en-US"/>
          </a:p>
        </p:txBody>
      </p:sp>
      <p:sp>
        <p:nvSpPr>
          <p:cNvPr id="29700" name="Text Box 4">
            <a:extLst>
              <a:ext uri="{FF2B5EF4-FFF2-40B4-BE49-F238E27FC236}">
                <a16:creationId xmlns:a16="http://schemas.microsoft.com/office/drawing/2014/main" id="{4C257728-6D5B-48C2-BBD8-594EC933839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61D21DE-7346-4987-8E34-2636D9EC886F}"/>
              </a:ext>
            </a:extLst>
          </p:cNvPr>
          <p:cNvSpPr>
            <a:spLocks noGrp="1" noChangeArrowheads="1"/>
          </p:cNvSpPr>
          <p:nvPr>
            <p:ph type="title"/>
          </p:nvPr>
        </p:nvSpPr>
        <p:spPr/>
        <p:txBody>
          <a:bodyPr/>
          <a:lstStyle/>
          <a:p>
            <a:r>
              <a:rPr lang="en-US" altLang="en-US"/>
              <a:t>Translation</a:t>
            </a:r>
          </a:p>
        </p:txBody>
      </p:sp>
      <p:sp>
        <p:nvSpPr>
          <p:cNvPr id="5123" name="Content Placeholder 2">
            <a:extLst>
              <a:ext uri="{FF2B5EF4-FFF2-40B4-BE49-F238E27FC236}">
                <a16:creationId xmlns:a16="http://schemas.microsoft.com/office/drawing/2014/main" id="{23B3D50E-7895-4B81-BEC2-4E9E1FF27E2F}"/>
              </a:ext>
            </a:extLst>
          </p:cNvPr>
          <p:cNvSpPr>
            <a:spLocks noGrp="1" noChangeArrowheads="1"/>
          </p:cNvSpPr>
          <p:nvPr>
            <p:ph idx="1"/>
          </p:nvPr>
        </p:nvSpPr>
        <p:spPr/>
        <p:txBody>
          <a:bodyPr/>
          <a:lstStyle/>
          <a:p>
            <a:r>
              <a:rPr lang="en-US" altLang="en-US" sz="2400"/>
              <a:t>Explanatory variable – independent variable a.k.a. predictor variable</a:t>
            </a:r>
          </a:p>
          <a:p>
            <a:r>
              <a:rPr lang="en-US" altLang="en-US" sz="2400"/>
              <a:t>Exogenous – externally generated </a:t>
            </a:r>
          </a:p>
          <a:p>
            <a:r>
              <a:rPr lang="en-US" altLang="en-US" sz="2400"/>
              <a:t>Endogenous – produced within the 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BD948A4-6A5A-4C7A-9B3E-490FCA886CE2}"/>
              </a:ext>
            </a:extLst>
          </p:cNvPr>
          <p:cNvSpPr>
            <a:spLocks noGrp="1" noChangeArrowheads="1"/>
          </p:cNvSpPr>
          <p:nvPr>
            <p:ph type="title"/>
          </p:nvPr>
        </p:nvSpPr>
        <p:spPr/>
        <p:txBody>
          <a:bodyPr/>
          <a:lstStyle/>
          <a:p>
            <a:pPr eaLnBrk="1" hangingPunct="1"/>
            <a:r>
              <a:rPr lang="en-US" altLang="en-US" sz="3200"/>
              <a:t>Table 14.1</a:t>
            </a:r>
          </a:p>
        </p:txBody>
      </p:sp>
      <p:sp>
        <p:nvSpPr>
          <p:cNvPr id="30723" name="Text Box 26">
            <a:extLst>
              <a:ext uri="{FF2B5EF4-FFF2-40B4-BE49-F238E27FC236}">
                <a16:creationId xmlns:a16="http://schemas.microsoft.com/office/drawing/2014/main" id="{52CF5760-8AC9-4B31-B8B7-42F62619F5E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0724" name="Picture 28">
            <a:extLst>
              <a:ext uri="{FF2B5EF4-FFF2-40B4-BE49-F238E27FC236}">
                <a16:creationId xmlns:a16="http://schemas.microsoft.com/office/drawing/2014/main" id="{5FC386A0-7F08-4947-9EDD-D08265FD0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19238"/>
            <a:ext cx="629443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EE7CC29-A63F-4CCC-B418-0233785E783F}"/>
              </a:ext>
            </a:extLst>
          </p:cNvPr>
          <p:cNvSpPr>
            <a:spLocks noGrp="1" noChangeArrowheads="1"/>
          </p:cNvSpPr>
          <p:nvPr>
            <p:ph type="title"/>
          </p:nvPr>
        </p:nvSpPr>
        <p:spPr/>
        <p:txBody>
          <a:bodyPr/>
          <a:lstStyle/>
          <a:p>
            <a:pPr eaLnBrk="1" hangingPunct="1"/>
            <a:r>
              <a:rPr lang="en-US" altLang="en-US" sz="3200"/>
              <a:t>Example 14-1: Solution</a:t>
            </a:r>
          </a:p>
        </p:txBody>
      </p:sp>
      <p:sp>
        <p:nvSpPr>
          <p:cNvPr id="31747" name="Rectangle 3">
            <a:extLst>
              <a:ext uri="{FF2B5EF4-FFF2-40B4-BE49-F238E27FC236}">
                <a16:creationId xmlns:a16="http://schemas.microsoft.com/office/drawing/2014/main" id="{C9489396-EC39-45F0-A10A-35BB989FA395}"/>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a:t>Let </a:t>
            </a:r>
          </a:p>
          <a:p>
            <a:pPr eaLnBrk="1" hangingPunct="1">
              <a:lnSpc>
                <a:spcPct val="90000"/>
              </a:lnSpc>
              <a:buFont typeface="Tahoma" panose="020B0604030504040204" pitchFamily="34" charset="0"/>
              <a:buChar char=" "/>
            </a:pPr>
            <a:r>
              <a:rPr lang="en-US" altLang="en-US" i="1"/>
              <a:t>y = </a:t>
            </a:r>
            <a:r>
              <a:rPr lang="en-US" altLang="en-US"/>
              <a:t>the monthly auto insurance premium (in dollars) paid by a driver </a:t>
            </a:r>
          </a:p>
          <a:p>
            <a:pPr eaLnBrk="1" hangingPunct="1">
              <a:lnSpc>
                <a:spcPct val="90000"/>
              </a:lnSpc>
              <a:buFont typeface="Tahoma" panose="020B0604030504040204" pitchFamily="34" charset="0"/>
              <a:buChar char=" "/>
            </a:pPr>
            <a:r>
              <a:rPr lang="en-US" altLang="en-US" i="1"/>
              <a:t>x</a:t>
            </a:r>
            <a:r>
              <a:rPr lang="en-US" altLang="en-US" baseline="-25000"/>
              <a:t>1</a:t>
            </a:r>
            <a:r>
              <a:rPr lang="en-US" altLang="en-US"/>
              <a:t> = the driving experience (in years) of a driver </a:t>
            </a:r>
          </a:p>
          <a:p>
            <a:pPr eaLnBrk="1" hangingPunct="1">
              <a:lnSpc>
                <a:spcPct val="90000"/>
              </a:lnSpc>
              <a:buFont typeface="Tahoma" panose="020B0604030504040204" pitchFamily="34" charset="0"/>
              <a:buChar char=" "/>
            </a:pPr>
            <a:r>
              <a:rPr lang="en-US" altLang="en-US" i="1"/>
              <a:t>x</a:t>
            </a:r>
            <a:r>
              <a:rPr lang="en-US" altLang="en-US" baseline="-25000"/>
              <a:t>2</a:t>
            </a:r>
            <a:r>
              <a:rPr lang="en-US" altLang="en-US"/>
              <a:t> = the number of driving violations committed by a driver during the past three years</a:t>
            </a:r>
          </a:p>
        </p:txBody>
      </p:sp>
      <p:sp>
        <p:nvSpPr>
          <p:cNvPr id="31748" name="Text Box 4">
            <a:extLst>
              <a:ext uri="{FF2B5EF4-FFF2-40B4-BE49-F238E27FC236}">
                <a16:creationId xmlns:a16="http://schemas.microsoft.com/office/drawing/2014/main" id="{7C924002-5BC3-436B-BC66-2A3A83D06E31}"/>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B910BE-7772-4765-B2F9-3869A1D13B7C}"/>
              </a:ext>
            </a:extLst>
          </p:cNvPr>
          <p:cNvSpPr>
            <a:spLocks noGrp="1" noChangeArrowheads="1"/>
          </p:cNvSpPr>
          <p:nvPr>
            <p:ph type="title"/>
          </p:nvPr>
        </p:nvSpPr>
        <p:spPr/>
        <p:txBody>
          <a:bodyPr/>
          <a:lstStyle/>
          <a:p>
            <a:pPr eaLnBrk="1" hangingPunct="1"/>
            <a:r>
              <a:rPr lang="en-US" altLang="en-US" sz="3200"/>
              <a:t>Example 14-1: Solution</a:t>
            </a:r>
          </a:p>
        </p:txBody>
      </p:sp>
      <p:sp>
        <p:nvSpPr>
          <p:cNvPr id="32771" name="Rectangle 3">
            <a:extLst>
              <a:ext uri="{FF2B5EF4-FFF2-40B4-BE49-F238E27FC236}">
                <a16:creationId xmlns:a16="http://schemas.microsoft.com/office/drawing/2014/main" id="{F94AB6F5-FF32-40C8-9C84-7314542C787C}"/>
              </a:ext>
            </a:extLst>
          </p:cNvPr>
          <p:cNvSpPr>
            <a:spLocks noGrp="1" noChangeArrowheads="1"/>
          </p:cNvSpPr>
          <p:nvPr>
            <p:ph type="body" idx="1"/>
          </p:nvPr>
        </p:nvSpPr>
        <p:spPr>
          <a:xfrm>
            <a:off x="457200" y="1752600"/>
            <a:ext cx="8305800" cy="4191000"/>
          </a:xfrm>
        </p:spPr>
        <p:txBody>
          <a:bodyPr/>
          <a:lstStyle/>
          <a:p>
            <a:pPr eaLnBrk="1" hangingPunct="1">
              <a:lnSpc>
                <a:spcPct val="90000"/>
              </a:lnSpc>
              <a:buFont typeface="Tahoma" panose="020B0604030504040204" pitchFamily="34" charset="0"/>
              <a:buChar char=" "/>
            </a:pPr>
            <a:r>
              <a:rPr lang="en-US" altLang="ko-KR">
                <a:ea typeface="Gulim" panose="020B0600000101010101" pitchFamily="34" charset="-127"/>
              </a:rPr>
              <a:t>We are to estimate the regression model</a:t>
            </a:r>
          </a:p>
          <a:p>
            <a:pPr eaLnBrk="1" hangingPunct="1">
              <a:lnSpc>
                <a:spcPct val="90000"/>
              </a:lnSpc>
              <a:buFont typeface="Tahoma" panose="020B0604030504040204" pitchFamily="34" charset="0"/>
              <a:buChar char=" "/>
            </a:pPr>
            <a:r>
              <a:rPr lang="en-US" altLang="ko-KR" sz="3200" i="1">
                <a:ea typeface="Gulim" panose="020B0600000101010101" pitchFamily="34" charset="-127"/>
              </a:rPr>
              <a:t>    y =</a:t>
            </a:r>
            <a:r>
              <a:rPr lang="en-US" altLang="ko-KR" sz="3200">
                <a:ea typeface="Gulim" panose="020B0600000101010101" pitchFamily="34" charset="-127"/>
              </a:rPr>
              <a:t> </a:t>
            </a:r>
            <a:r>
              <a:rPr lang="en-US" altLang="ko-KR" sz="3200" i="1">
                <a:ea typeface="Gulim" panose="020B0600000101010101" pitchFamily="34" charset="-127"/>
              </a:rPr>
              <a:t>A +</a:t>
            </a:r>
            <a:r>
              <a:rPr lang="en-US" altLang="ko-KR" sz="3200">
                <a:ea typeface="Gulim" panose="020B0600000101010101" pitchFamily="34" charset="-127"/>
              </a:rPr>
              <a:t> </a:t>
            </a:r>
            <a:r>
              <a:rPr lang="en-US" altLang="ko-KR" sz="3200" i="1">
                <a:ea typeface="Gulim" panose="020B0600000101010101" pitchFamily="34" charset="-127"/>
              </a:rPr>
              <a:t>B</a:t>
            </a:r>
            <a:r>
              <a:rPr lang="en-US" altLang="ko-KR" sz="3200" baseline="-25000">
                <a:ea typeface="Gulim" panose="020B0600000101010101" pitchFamily="34" charset="-127"/>
              </a:rPr>
              <a:t>1</a:t>
            </a:r>
            <a:r>
              <a:rPr lang="en-US" altLang="ko-KR" sz="3200" i="1">
                <a:ea typeface="Gulim" panose="020B0600000101010101" pitchFamily="34" charset="-127"/>
              </a:rPr>
              <a:t>x</a:t>
            </a:r>
            <a:r>
              <a:rPr lang="en-US" altLang="ko-KR" sz="3200" baseline="-25000">
                <a:ea typeface="Gulim" panose="020B0600000101010101" pitchFamily="34" charset="-127"/>
              </a:rPr>
              <a:t>1</a:t>
            </a:r>
            <a:r>
              <a:rPr lang="en-US" altLang="ko-KR" sz="3200">
                <a:ea typeface="Gulim" panose="020B0600000101010101" pitchFamily="34" charset="-127"/>
              </a:rPr>
              <a:t> + </a:t>
            </a:r>
            <a:r>
              <a:rPr lang="en-US" altLang="ko-KR" sz="3200" i="1">
                <a:ea typeface="Gulim" panose="020B0600000101010101" pitchFamily="34" charset="-127"/>
              </a:rPr>
              <a:t>B</a:t>
            </a:r>
            <a:r>
              <a:rPr lang="en-US" altLang="ko-KR" sz="3200" baseline="-25000">
                <a:ea typeface="Gulim" panose="020B0600000101010101" pitchFamily="34" charset="-127"/>
              </a:rPr>
              <a:t>2</a:t>
            </a:r>
            <a:r>
              <a:rPr lang="en-US" altLang="ko-KR" sz="3200" i="1">
                <a:ea typeface="Gulim" panose="020B0600000101010101" pitchFamily="34" charset="-127"/>
              </a:rPr>
              <a:t>x</a:t>
            </a:r>
            <a:r>
              <a:rPr lang="en-US" altLang="ko-KR" sz="3200" baseline="-25000">
                <a:ea typeface="Gulim" panose="020B0600000101010101" pitchFamily="34" charset="-127"/>
              </a:rPr>
              <a:t>2</a:t>
            </a:r>
            <a:r>
              <a:rPr lang="en-US" altLang="ko-KR" sz="3200">
                <a:ea typeface="Gulim" panose="020B0600000101010101" pitchFamily="34" charset="-127"/>
              </a:rPr>
              <a:t> + ε</a:t>
            </a:r>
            <a:endParaRPr lang="en-US" altLang="ko-KR" sz="3200">
              <a:ea typeface="Gulim" panose="020B0600000101010101" pitchFamily="34" charset="-127"/>
              <a:sym typeface="Mathematica1" pitchFamily="2" charset="2"/>
            </a:endParaRPr>
          </a:p>
          <a:p>
            <a:pPr eaLnBrk="1" hangingPunct="1">
              <a:lnSpc>
                <a:spcPct val="90000"/>
              </a:lnSpc>
              <a:buFont typeface="Tahoma" panose="020B0604030504040204" pitchFamily="34" charset="0"/>
              <a:buChar char=" "/>
            </a:pPr>
            <a:endParaRPr lang="en-US" altLang="ko-KR">
              <a:ea typeface="Gulim" panose="020B0600000101010101" pitchFamily="34" charset="-127"/>
              <a:sym typeface="Mathematica1" pitchFamily="2" charset="2"/>
            </a:endParaRPr>
          </a:p>
          <a:p>
            <a:pPr eaLnBrk="1" hangingPunct="1">
              <a:lnSpc>
                <a:spcPct val="90000"/>
              </a:lnSpc>
              <a:buFont typeface="Tahoma" panose="020B0604030504040204" pitchFamily="34" charset="0"/>
              <a:buChar char=" "/>
            </a:pPr>
            <a:endParaRPr lang="en-US" altLang="ko-KR">
              <a:ea typeface="Gulim" panose="020B0600000101010101" pitchFamily="34" charset="-127"/>
              <a:sym typeface="Mathematica1" pitchFamily="2" charset="2"/>
            </a:endParaRPr>
          </a:p>
          <a:p>
            <a:pPr eaLnBrk="1" hangingPunct="1">
              <a:lnSpc>
                <a:spcPct val="90000"/>
              </a:lnSpc>
              <a:buFont typeface="Tahoma" panose="020B0604030504040204" pitchFamily="34" charset="0"/>
              <a:buChar char=" "/>
            </a:pPr>
            <a:r>
              <a:rPr lang="en-US" altLang="ko-KR">
                <a:ea typeface="Gulim" panose="020B0600000101010101" pitchFamily="34" charset="-127"/>
                <a:sym typeface="Mathematica1" pitchFamily="2" charset="2"/>
              </a:rPr>
              <a:t>Enter the given data of Table 14.1 in columns C1, C3, and C3 into Excel.  </a:t>
            </a:r>
            <a:endParaRPr lang="en-US" altLang="ko-KR">
              <a:ea typeface="Gulim" panose="020B0600000101010101" pitchFamily="34" charset="-127"/>
            </a:endParaRPr>
          </a:p>
        </p:txBody>
      </p:sp>
      <p:sp>
        <p:nvSpPr>
          <p:cNvPr id="32772" name="Text Box 4">
            <a:extLst>
              <a:ext uri="{FF2B5EF4-FFF2-40B4-BE49-F238E27FC236}">
                <a16:creationId xmlns:a16="http://schemas.microsoft.com/office/drawing/2014/main" id="{66191866-7593-4DE2-9A0F-B6FE1F87CC4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161E422-ED32-42E2-9625-20DDEDC071C8}"/>
              </a:ext>
            </a:extLst>
          </p:cNvPr>
          <p:cNvSpPr>
            <a:spLocks noGrp="1" noChangeArrowheads="1"/>
          </p:cNvSpPr>
          <p:nvPr>
            <p:ph type="title"/>
          </p:nvPr>
        </p:nvSpPr>
        <p:spPr>
          <a:xfrm>
            <a:off x="457200" y="228600"/>
            <a:ext cx="8229600" cy="1139825"/>
          </a:xfrm>
        </p:spPr>
        <p:txBody>
          <a:bodyPr/>
          <a:lstStyle/>
          <a:p>
            <a:pPr eaLnBrk="1" hangingPunct="1"/>
            <a:r>
              <a:rPr lang="en-US" altLang="en-US" sz="3200"/>
              <a:t>Example 14-1: Solution</a:t>
            </a:r>
          </a:p>
        </p:txBody>
      </p:sp>
      <p:sp>
        <p:nvSpPr>
          <p:cNvPr id="33795" name="Rectangle 3">
            <a:extLst>
              <a:ext uri="{FF2B5EF4-FFF2-40B4-BE49-F238E27FC236}">
                <a16:creationId xmlns:a16="http://schemas.microsoft.com/office/drawing/2014/main" id="{88944714-132E-4941-8B27-F6E65D3C18DB}"/>
              </a:ext>
            </a:extLst>
          </p:cNvPr>
          <p:cNvSpPr>
            <a:spLocks noGrp="1" noChangeArrowheads="1"/>
          </p:cNvSpPr>
          <p:nvPr>
            <p:ph type="body" idx="1"/>
          </p:nvPr>
        </p:nvSpPr>
        <p:spPr>
          <a:xfrm>
            <a:off x="457200" y="1752600"/>
            <a:ext cx="8305800" cy="2362200"/>
          </a:xfrm>
        </p:spPr>
        <p:txBody>
          <a:bodyPr/>
          <a:lstStyle/>
          <a:p>
            <a:pPr eaLnBrk="1" hangingPunct="1">
              <a:lnSpc>
                <a:spcPct val="90000"/>
              </a:lnSpc>
              <a:buFont typeface="Tahoma" panose="020B0604030504040204" pitchFamily="34" charset="0"/>
              <a:buChar char=" "/>
            </a:pPr>
            <a:r>
              <a:rPr lang="en-US" altLang="ko-KR" sz="3200">
                <a:solidFill>
                  <a:schemeClr val="bg1"/>
                </a:solidFill>
                <a:ea typeface="Gulim" panose="020B0600000101010101" pitchFamily="34" charset="-127"/>
              </a:rPr>
              <a:t>.</a:t>
            </a:r>
          </a:p>
        </p:txBody>
      </p:sp>
      <p:sp>
        <p:nvSpPr>
          <p:cNvPr id="33796" name="Text Box 4">
            <a:extLst>
              <a:ext uri="{FF2B5EF4-FFF2-40B4-BE49-F238E27FC236}">
                <a16:creationId xmlns:a16="http://schemas.microsoft.com/office/drawing/2014/main" id="{0ACAF827-B459-4CEA-A7BD-4A503435CE9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3797" name="Picture 1">
            <a:extLst>
              <a:ext uri="{FF2B5EF4-FFF2-40B4-BE49-F238E27FC236}">
                <a16:creationId xmlns:a16="http://schemas.microsoft.com/office/drawing/2014/main" id="{A541DBDE-D5AB-44BF-B869-0E0C49B73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524000"/>
            <a:ext cx="60388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9CA98BA-7F52-400E-BF21-F7324B770F57}"/>
              </a:ext>
            </a:extLst>
          </p:cNvPr>
          <p:cNvSpPr>
            <a:spLocks noGrp="1" noChangeArrowheads="1"/>
          </p:cNvSpPr>
          <p:nvPr>
            <p:ph type="title"/>
          </p:nvPr>
        </p:nvSpPr>
        <p:spPr/>
        <p:txBody>
          <a:bodyPr/>
          <a:lstStyle/>
          <a:p>
            <a:pPr eaLnBrk="1" hangingPunct="1"/>
            <a:r>
              <a:rPr lang="en-US" altLang="en-US" sz="3200"/>
              <a:t>Example 14-1: Solution</a:t>
            </a:r>
          </a:p>
        </p:txBody>
      </p:sp>
      <p:sp>
        <p:nvSpPr>
          <p:cNvPr id="34819" name="Rectangle 3">
            <a:extLst>
              <a:ext uri="{FF2B5EF4-FFF2-40B4-BE49-F238E27FC236}">
                <a16:creationId xmlns:a16="http://schemas.microsoft.com/office/drawing/2014/main" id="{0067AC56-3C82-4724-AE70-276B2616E46F}"/>
              </a:ext>
            </a:extLst>
          </p:cNvPr>
          <p:cNvSpPr>
            <a:spLocks noGrp="1" noChangeArrowheads="1"/>
          </p:cNvSpPr>
          <p:nvPr>
            <p:ph type="body" idx="1"/>
          </p:nvPr>
        </p:nvSpPr>
        <p:spPr>
          <a:xfrm>
            <a:off x="457200" y="1524000"/>
            <a:ext cx="8305800" cy="4648200"/>
          </a:xfrm>
        </p:spPr>
        <p:txBody>
          <a:bodyPr/>
          <a:lstStyle/>
          <a:p>
            <a:pPr eaLnBrk="1" hangingPunct="1">
              <a:lnSpc>
                <a:spcPct val="90000"/>
              </a:lnSpc>
              <a:buFont typeface="Tahoma" panose="020B0604030504040204" pitchFamily="34" charset="0"/>
              <a:buChar char=" "/>
            </a:pPr>
            <a:r>
              <a:rPr lang="en-US" altLang="ko-KR">
                <a:ea typeface="Gulim" panose="020B0600000101010101" pitchFamily="34" charset="-127"/>
              </a:rPr>
              <a:t>To obtain the estimated regression equation, select </a:t>
            </a:r>
            <a:r>
              <a:rPr lang="en-US" altLang="ko-KR" b="1">
                <a:ea typeface="Gulim" panose="020B0600000101010101" pitchFamily="34" charset="-127"/>
              </a:rPr>
              <a:t>Data &gt; Data Analysis &gt; Regression</a:t>
            </a:r>
            <a:r>
              <a:rPr lang="en-US" altLang="ko-KR">
                <a:ea typeface="Gulim" panose="020B0600000101010101" pitchFamily="34" charset="-127"/>
              </a:rPr>
              <a:t>. </a:t>
            </a:r>
          </a:p>
        </p:txBody>
      </p:sp>
      <p:sp>
        <p:nvSpPr>
          <p:cNvPr id="34820" name="Text Box 4">
            <a:extLst>
              <a:ext uri="{FF2B5EF4-FFF2-40B4-BE49-F238E27FC236}">
                <a16:creationId xmlns:a16="http://schemas.microsoft.com/office/drawing/2014/main" id="{60394240-9DA8-4B8B-AFE0-3C363C5A14F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4821" name="Picture 1">
            <a:extLst>
              <a:ext uri="{FF2B5EF4-FFF2-40B4-BE49-F238E27FC236}">
                <a16:creationId xmlns:a16="http://schemas.microsoft.com/office/drawing/2014/main" id="{DF1F5B09-019A-4AC4-BC33-3B1CBFD00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55913"/>
            <a:ext cx="821372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Oval 2">
            <a:extLst>
              <a:ext uri="{FF2B5EF4-FFF2-40B4-BE49-F238E27FC236}">
                <a16:creationId xmlns:a16="http://schemas.microsoft.com/office/drawing/2014/main" id="{DE0F28E9-3AC5-4AB6-958E-84514BD86441}"/>
              </a:ext>
            </a:extLst>
          </p:cNvPr>
          <p:cNvSpPr>
            <a:spLocks noChangeArrowheads="1"/>
          </p:cNvSpPr>
          <p:nvPr/>
        </p:nvSpPr>
        <p:spPr bwMode="auto">
          <a:xfrm>
            <a:off x="2133600" y="2855913"/>
            <a:ext cx="6858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solidFill>
                <a:srgbClr val="FFFF66"/>
              </a:solidFill>
            </a:endParaRPr>
          </a:p>
        </p:txBody>
      </p:sp>
      <p:sp>
        <p:nvSpPr>
          <p:cNvPr id="34823" name="Oval 6">
            <a:extLst>
              <a:ext uri="{FF2B5EF4-FFF2-40B4-BE49-F238E27FC236}">
                <a16:creationId xmlns:a16="http://schemas.microsoft.com/office/drawing/2014/main" id="{2C9F2E51-5352-42F0-BF37-DE0921B08A12}"/>
              </a:ext>
            </a:extLst>
          </p:cNvPr>
          <p:cNvSpPr>
            <a:spLocks noChangeArrowheads="1"/>
          </p:cNvSpPr>
          <p:nvPr/>
        </p:nvSpPr>
        <p:spPr bwMode="auto">
          <a:xfrm>
            <a:off x="7764463" y="3048000"/>
            <a:ext cx="6858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solidFill>
                <a:srgbClr val="FFFF66"/>
              </a:solidFill>
            </a:endParaRPr>
          </a:p>
        </p:txBody>
      </p:sp>
      <p:pic>
        <p:nvPicPr>
          <p:cNvPr id="34824" name="Picture 3">
            <a:extLst>
              <a:ext uri="{FF2B5EF4-FFF2-40B4-BE49-F238E27FC236}">
                <a16:creationId xmlns:a16="http://schemas.microsoft.com/office/drawing/2014/main" id="{5CEE8EF0-7D61-49A3-9B67-185A33609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4075113"/>
            <a:ext cx="56197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79D9129-B8C6-4E1F-AD3D-FB2B4CB7EDB0}"/>
              </a:ext>
            </a:extLst>
          </p:cNvPr>
          <p:cNvSpPr>
            <a:spLocks noGrp="1" noChangeArrowheads="1"/>
          </p:cNvSpPr>
          <p:nvPr>
            <p:ph type="title"/>
          </p:nvPr>
        </p:nvSpPr>
        <p:spPr/>
        <p:txBody>
          <a:bodyPr/>
          <a:lstStyle/>
          <a:p>
            <a:pPr eaLnBrk="1" hangingPunct="1"/>
            <a:r>
              <a:rPr lang="en-US" altLang="en-US" sz="3200"/>
              <a:t>Example 14-1: Solution</a:t>
            </a:r>
          </a:p>
        </p:txBody>
      </p:sp>
      <p:sp>
        <p:nvSpPr>
          <p:cNvPr id="35843" name="Text Box 4">
            <a:extLst>
              <a:ext uri="{FF2B5EF4-FFF2-40B4-BE49-F238E27FC236}">
                <a16:creationId xmlns:a16="http://schemas.microsoft.com/office/drawing/2014/main" id="{4EE09255-5708-450B-872A-2717D8BBC1C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5844" name="Picture 3">
            <a:extLst>
              <a:ext uri="{FF2B5EF4-FFF2-40B4-BE49-F238E27FC236}">
                <a16:creationId xmlns:a16="http://schemas.microsoft.com/office/drawing/2014/main" id="{C8FFDEB5-7D25-4E85-8BD2-2D3BB754A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7488"/>
            <a:ext cx="59531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2D49606-7DDC-4F4B-9280-858AF65F1706}"/>
              </a:ext>
            </a:extLst>
          </p:cNvPr>
          <p:cNvSpPr>
            <a:spLocks noGrp="1" noChangeArrowheads="1"/>
          </p:cNvSpPr>
          <p:nvPr>
            <p:ph type="title"/>
          </p:nvPr>
        </p:nvSpPr>
        <p:spPr/>
        <p:txBody>
          <a:bodyPr/>
          <a:lstStyle/>
          <a:p>
            <a:pPr eaLnBrk="1" hangingPunct="1"/>
            <a:r>
              <a:rPr lang="en-US" altLang="en-US" sz="3200"/>
              <a:t>Example 14-1: Solution</a:t>
            </a:r>
          </a:p>
        </p:txBody>
      </p:sp>
      <p:sp>
        <p:nvSpPr>
          <p:cNvPr id="36867" name="Text Box 4">
            <a:extLst>
              <a:ext uri="{FF2B5EF4-FFF2-40B4-BE49-F238E27FC236}">
                <a16:creationId xmlns:a16="http://schemas.microsoft.com/office/drawing/2014/main" id="{F34E41C5-CEF4-411E-AC4B-2BA86B8F9CF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6868" name="Picture 1">
            <a:extLst>
              <a:ext uri="{FF2B5EF4-FFF2-40B4-BE49-F238E27FC236}">
                <a16:creationId xmlns:a16="http://schemas.microsoft.com/office/drawing/2014/main" id="{A84A01BB-5224-446E-A844-7C5FA2A43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33588"/>
            <a:ext cx="49053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69" name="Straight Arrow Connector 3">
            <a:extLst>
              <a:ext uri="{FF2B5EF4-FFF2-40B4-BE49-F238E27FC236}">
                <a16:creationId xmlns:a16="http://schemas.microsoft.com/office/drawing/2014/main" id="{2085ADAB-52E0-4215-9E8E-2DAEB52E6AF0}"/>
              </a:ext>
            </a:extLst>
          </p:cNvPr>
          <p:cNvCxnSpPr>
            <a:cxnSpLocks/>
          </p:cNvCxnSpPr>
          <p:nvPr/>
        </p:nvCxnSpPr>
        <p:spPr bwMode="auto">
          <a:xfrm flipH="1">
            <a:off x="5467350" y="3600450"/>
            <a:ext cx="457200" cy="0"/>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6870" name="TextBox 5">
            <a:extLst>
              <a:ext uri="{FF2B5EF4-FFF2-40B4-BE49-F238E27FC236}">
                <a16:creationId xmlns:a16="http://schemas.microsoft.com/office/drawing/2014/main" id="{6521779F-42C5-4DE3-9A6C-B6ABB80CA313}"/>
              </a:ext>
            </a:extLst>
          </p:cNvPr>
          <p:cNvSpPr txBox="1">
            <a:spLocks noChangeArrowheads="1"/>
          </p:cNvSpPr>
          <p:nvPr/>
        </p:nvSpPr>
        <p:spPr bwMode="auto">
          <a:xfrm>
            <a:off x="5838825" y="3416300"/>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R</a:t>
            </a:r>
            <a:r>
              <a:rPr lang="en-US" altLang="en-US" sz="1800" b="1" i="1" baseline="30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8FB98672-A8EB-4E5C-9E3F-A47FC5914D16}"/>
              </a:ext>
            </a:extLst>
          </p:cNvPr>
          <p:cNvSpPr txBox="1">
            <a:spLocks noRot="1" noChangeAspect="1" noMove="1" noResize="1" noEditPoints="1" noAdjustHandles="1" noChangeArrowheads="1" noChangeShapeType="1" noTextEdit="1"/>
          </p:cNvSpPr>
          <p:nvPr/>
        </p:nvSpPr>
        <p:spPr>
          <a:xfrm>
            <a:off x="5905500" y="3806653"/>
            <a:ext cx="349391" cy="283219"/>
          </a:xfrm>
          <a:prstGeom prst="rect">
            <a:avLst/>
          </a:prstGeom>
          <a:blipFill>
            <a:blip r:embed="rId3"/>
            <a:stretch>
              <a:fillRect l="-12281" r="-22807" b="-10638"/>
            </a:stretch>
          </a:blipFill>
        </p:spPr>
        <p:txBody>
          <a:bodyPr/>
          <a:lstStyle/>
          <a:p>
            <a:pPr>
              <a:defRPr/>
            </a:pPr>
            <a:r>
              <a:rPr lang="en-US">
                <a:noFill/>
              </a:rPr>
              <a:t> </a:t>
            </a:r>
          </a:p>
        </p:txBody>
      </p:sp>
      <p:cxnSp>
        <p:nvCxnSpPr>
          <p:cNvPr id="36872" name="Straight Arrow Connector 11">
            <a:extLst>
              <a:ext uri="{FF2B5EF4-FFF2-40B4-BE49-F238E27FC236}">
                <a16:creationId xmlns:a16="http://schemas.microsoft.com/office/drawing/2014/main" id="{ED00E948-D776-4A20-8A84-8FB3867968EB}"/>
              </a:ext>
            </a:extLst>
          </p:cNvPr>
          <p:cNvCxnSpPr>
            <a:cxnSpLocks/>
          </p:cNvCxnSpPr>
          <p:nvPr/>
        </p:nvCxnSpPr>
        <p:spPr bwMode="auto">
          <a:xfrm flipH="1">
            <a:off x="5457825" y="3948113"/>
            <a:ext cx="457200" cy="0"/>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6D552873-DDBB-4646-9D88-DF0B289808D2}"/>
              </a:ext>
            </a:extLst>
          </p:cNvPr>
          <p:cNvSpPr txBox="1">
            <a:spLocks noRot="1" noChangeAspect="1" noMove="1" noResize="1" noEditPoints="1" noAdjustHandles="1" noChangeArrowheads="1" noChangeShapeType="1" noTextEdit="1"/>
          </p:cNvSpPr>
          <p:nvPr/>
        </p:nvSpPr>
        <p:spPr>
          <a:xfrm>
            <a:off x="5924550" y="4089872"/>
            <a:ext cx="312521" cy="276999"/>
          </a:xfrm>
          <a:prstGeom prst="rect">
            <a:avLst/>
          </a:prstGeom>
          <a:blipFill>
            <a:blip r:embed="rId4"/>
            <a:stretch>
              <a:fillRect l="-13725" b="-15556"/>
            </a:stretch>
          </a:blipFill>
        </p:spPr>
        <p:txBody>
          <a:bodyPr/>
          <a:lstStyle/>
          <a:p>
            <a:pPr>
              <a:defRPr/>
            </a:pPr>
            <a:r>
              <a:rPr lang="en-US">
                <a:noFill/>
              </a:rPr>
              <a:t> </a:t>
            </a:r>
          </a:p>
        </p:txBody>
      </p:sp>
      <p:cxnSp>
        <p:nvCxnSpPr>
          <p:cNvPr id="36874" name="Straight Arrow Connector 14">
            <a:extLst>
              <a:ext uri="{FF2B5EF4-FFF2-40B4-BE49-F238E27FC236}">
                <a16:creationId xmlns:a16="http://schemas.microsoft.com/office/drawing/2014/main" id="{4A777D4D-29A2-40FC-849C-EC0D59908F0C}"/>
              </a:ext>
            </a:extLst>
          </p:cNvPr>
          <p:cNvCxnSpPr>
            <a:cxnSpLocks/>
          </p:cNvCxnSpPr>
          <p:nvPr/>
        </p:nvCxnSpPr>
        <p:spPr bwMode="auto">
          <a:xfrm flipH="1">
            <a:off x="5448300" y="4229100"/>
            <a:ext cx="457200" cy="0"/>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6875" name="TextBox 15">
            <a:extLst>
              <a:ext uri="{FF2B5EF4-FFF2-40B4-BE49-F238E27FC236}">
                <a16:creationId xmlns:a16="http://schemas.microsoft.com/office/drawing/2014/main" id="{00731915-46D4-4588-B770-95F55ABFB973}"/>
              </a:ext>
            </a:extLst>
          </p:cNvPr>
          <p:cNvSpPr txBox="1">
            <a:spLocks noChangeArrowheads="1"/>
          </p:cNvSpPr>
          <p:nvPr/>
        </p:nvSpPr>
        <p:spPr bwMode="auto">
          <a:xfrm>
            <a:off x="5838825" y="3068638"/>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R</a:t>
            </a:r>
            <a:endParaRPr lang="en-US" altLang="en-US" sz="1800" b="1" i="1" baseline="30000">
              <a:latin typeface="Times New Roman" panose="02020603050405020304" pitchFamily="18" charset="0"/>
              <a:cs typeface="Times New Roman" panose="02020603050405020304" pitchFamily="18" charset="0"/>
            </a:endParaRPr>
          </a:p>
        </p:txBody>
      </p:sp>
      <p:cxnSp>
        <p:nvCxnSpPr>
          <p:cNvPr id="36876" name="Straight Arrow Connector 16">
            <a:extLst>
              <a:ext uri="{FF2B5EF4-FFF2-40B4-BE49-F238E27FC236}">
                <a16:creationId xmlns:a16="http://schemas.microsoft.com/office/drawing/2014/main" id="{29530436-E121-4BE8-A164-E548E0607EA9}"/>
              </a:ext>
            </a:extLst>
          </p:cNvPr>
          <p:cNvCxnSpPr>
            <a:cxnSpLocks/>
          </p:cNvCxnSpPr>
          <p:nvPr/>
        </p:nvCxnSpPr>
        <p:spPr bwMode="auto">
          <a:xfrm flipH="1">
            <a:off x="5438775" y="3271838"/>
            <a:ext cx="457200" cy="0"/>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6877" name="TextBox 17">
            <a:extLst>
              <a:ext uri="{FF2B5EF4-FFF2-40B4-BE49-F238E27FC236}">
                <a16:creationId xmlns:a16="http://schemas.microsoft.com/office/drawing/2014/main" id="{A21449EF-717D-4A9C-BB24-06A24AA695C2}"/>
              </a:ext>
            </a:extLst>
          </p:cNvPr>
          <p:cNvSpPr txBox="1">
            <a:spLocks noChangeArrowheads="1"/>
          </p:cNvSpPr>
          <p:nvPr/>
        </p:nvSpPr>
        <p:spPr bwMode="auto">
          <a:xfrm>
            <a:off x="5862638" y="4437063"/>
            <a:ext cx="2824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Number of Observations (a.k.a. sample size)</a:t>
            </a:r>
          </a:p>
        </p:txBody>
      </p:sp>
      <p:cxnSp>
        <p:nvCxnSpPr>
          <p:cNvPr id="36878" name="Straight Arrow Connector 18">
            <a:extLst>
              <a:ext uri="{FF2B5EF4-FFF2-40B4-BE49-F238E27FC236}">
                <a16:creationId xmlns:a16="http://schemas.microsoft.com/office/drawing/2014/main" id="{61BD1F5A-40F1-4C66-995D-21F28B83C95E}"/>
              </a:ext>
            </a:extLst>
          </p:cNvPr>
          <p:cNvCxnSpPr>
            <a:cxnSpLocks/>
            <a:stCxn id="36877" idx="1"/>
          </p:cNvCxnSpPr>
          <p:nvPr/>
        </p:nvCxnSpPr>
        <p:spPr bwMode="auto">
          <a:xfrm flipH="1" flipV="1">
            <a:off x="5438775" y="4648200"/>
            <a:ext cx="423863" cy="112713"/>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5FAD951-559B-44D0-BA1A-80C437D40ABB}"/>
              </a:ext>
            </a:extLst>
          </p:cNvPr>
          <p:cNvSpPr>
            <a:spLocks noGrp="1" noChangeArrowheads="1"/>
          </p:cNvSpPr>
          <p:nvPr>
            <p:ph type="title"/>
          </p:nvPr>
        </p:nvSpPr>
        <p:spPr/>
        <p:txBody>
          <a:bodyPr/>
          <a:lstStyle/>
          <a:p>
            <a:pPr eaLnBrk="1" hangingPunct="1"/>
            <a:r>
              <a:rPr lang="en-US" altLang="en-US" sz="3200"/>
              <a:t>Example 14-1: Solution (this part is frequently skipped)</a:t>
            </a:r>
            <a:endParaRPr lang="en-US" altLang="en-US"/>
          </a:p>
        </p:txBody>
      </p:sp>
      <p:sp>
        <p:nvSpPr>
          <p:cNvPr id="37891" name="Text Box 3">
            <a:extLst>
              <a:ext uri="{FF2B5EF4-FFF2-40B4-BE49-F238E27FC236}">
                <a16:creationId xmlns:a16="http://schemas.microsoft.com/office/drawing/2014/main" id="{E65F1100-82F5-49CC-B001-286D5B65E78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7892" name="Picture 1">
            <a:extLst>
              <a:ext uri="{FF2B5EF4-FFF2-40B4-BE49-F238E27FC236}">
                <a16:creationId xmlns:a16="http://schemas.microsoft.com/office/drawing/2014/main" id="{A8289AC9-A1A9-4F57-A895-7C5771667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82863"/>
            <a:ext cx="76200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3" name="Straight Arrow Connector 3">
            <a:extLst>
              <a:ext uri="{FF2B5EF4-FFF2-40B4-BE49-F238E27FC236}">
                <a16:creationId xmlns:a16="http://schemas.microsoft.com/office/drawing/2014/main" id="{B740EA18-32CD-441E-9353-2DE43DF1955B}"/>
              </a:ext>
            </a:extLst>
          </p:cNvPr>
          <p:cNvCxnSpPr>
            <a:cxnSpLocks/>
            <a:stCxn id="37894" idx="2"/>
          </p:cNvCxnSpPr>
          <p:nvPr/>
        </p:nvCxnSpPr>
        <p:spPr bwMode="auto">
          <a:xfrm>
            <a:off x="2505075" y="2408238"/>
            <a:ext cx="2066925" cy="8683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894" name="TextBox 5">
            <a:extLst>
              <a:ext uri="{FF2B5EF4-FFF2-40B4-BE49-F238E27FC236}">
                <a16:creationId xmlns:a16="http://schemas.microsoft.com/office/drawing/2014/main" id="{A5ADEEFE-80C0-4D9D-A7F1-77B63E3E5042}"/>
              </a:ext>
            </a:extLst>
          </p:cNvPr>
          <p:cNvSpPr txBox="1">
            <a:spLocks noChangeArrowheads="1"/>
          </p:cNvSpPr>
          <p:nvPr/>
        </p:nvSpPr>
        <p:spPr bwMode="auto">
          <a:xfrm>
            <a:off x="866775" y="203835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None/>
            </a:pPr>
            <a:r>
              <a:rPr lang="en-US" altLang="en-US" sz="1800" dirty="0">
                <a:latin typeface="Times New Roman"/>
                <a:ea typeface="MS PGothic"/>
                <a:cs typeface="Times New Roman"/>
              </a:rPr>
              <a:t>Numerator </a:t>
            </a:r>
            <a:r>
              <a:rPr lang="en-US" altLang="en-US" sz="1800" i="1" dirty="0" err="1">
                <a:latin typeface="Times New Roman"/>
                <a:ea typeface="MS PGothic"/>
                <a:cs typeface="Times New Roman"/>
              </a:rPr>
              <a:t>df</a:t>
            </a:r>
            <a:r>
              <a:rPr lang="en-US" altLang="en-US" sz="1800" i="1" dirty="0">
                <a:latin typeface="Times New Roman"/>
                <a:ea typeface="MS PGothic"/>
                <a:cs typeface="Times New Roman"/>
              </a:rPr>
              <a:t> = k</a:t>
            </a:r>
            <a:r>
              <a:rPr lang="en-US" altLang="en-US" sz="1800" dirty="0">
                <a:latin typeface="Times New Roman"/>
                <a:ea typeface="MS PGothic"/>
                <a:cs typeface="Times New Roman"/>
              </a:rPr>
              <a:t> - 2</a:t>
            </a:r>
          </a:p>
        </p:txBody>
      </p:sp>
      <p:cxnSp>
        <p:nvCxnSpPr>
          <p:cNvPr id="37895" name="Straight Arrow Connector 9">
            <a:extLst>
              <a:ext uri="{FF2B5EF4-FFF2-40B4-BE49-F238E27FC236}">
                <a16:creationId xmlns:a16="http://schemas.microsoft.com/office/drawing/2014/main" id="{DC921EC1-2334-4497-8187-8B24189980F8}"/>
              </a:ext>
            </a:extLst>
          </p:cNvPr>
          <p:cNvCxnSpPr>
            <a:cxnSpLocks/>
          </p:cNvCxnSpPr>
          <p:nvPr/>
        </p:nvCxnSpPr>
        <p:spPr bwMode="auto">
          <a:xfrm flipV="1">
            <a:off x="3581400" y="3646488"/>
            <a:ext cx="990600" cy="5445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896" name="TextBox 13">
            <a:extLst>
              <a:ext uri="{FF2B5EF4-FFF2-40B4-BE49-F238E27FC236}">
                <a16:creationId xmlns:a16="http://schemas.microsoft.com/office/drawing/2014/main" id="{2F6A2A8D-641E-4BE9-B20C-1F1D46A0F40C}"/>
              </a:ext>
            </a:extLst>
          </p:cNvPr>
          <p:cNvSpPr txBox="1">
            <a:spLocks noChangeArrowheads="1"/>
          </p:cNvSpPr>
          <p:nvPr/>
        </p:nvSpPr>
        <p:spPr bwMode="auto">
          <a:xfrm>
            <a:off x="935038" y="402272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Denominator </a:t>
            </a:r>
            <a:r>
              <a:rPr lang="en-US" altLang="en-US" sz="1800" i="1">
                <a:latin typeface="Times New Roman" panose="02020603050405020304" pitchFamily="18" charset="0"/>
                <a:cs typeface="Times New Roman" panose="02020603050405020304" pitchFamily="18" charset="0"/>
              </a:rPr>
              <a:t>df = n-k-1</a:t>
            </a:r>
            <a:r>
              <a:rPr lang="en-US" altLang="en-US" sz="1800">
                <a:latin typeface="Times New Roman" panose="02020603050405020304" pitchFamily="18" charset="0"/>
                <a:cs typeface="Times New Roman" panose="02020603050405020304" pitchFamily="18" charset="0"/>
              </a:rPr>
              <a:t> = 12 – 2-1</a:t>
            </a:r>
          </a:p>
        </p:txBody>
      </p:sp>
      <p:cxnSp>
        <p:nvCxnSpPr>
          <p:cNvPr id="37897" name="Straight Arrow Connector 14">
            <a:extLst>
              <a:ext uri="{FF2B5EF4-FFF2-40B4-BE49-F238E27FC236}">
                <a16:creationId xmlns:a16="http://schemas.microsoft.com/office/drawing/2014/main" id="{6577B7E3-1BA5-40EE-9F79-A303F6B803D3}"/>
              </a:ext>
            </a:extLst>
          </p:cNvPr>
          <p:cNvCxnSpPr>
            <a:cxnSpLocks/>
          </p:cNvCxnSpPr>
          <p:nvPr/>
        </p:nvCxnSpPr>
        <p:spPr bwMode="auto">
          <a:xfrm>
            <a:off x="4876800" y="2384425"/>
            <a:ext cx="0" cy="815975"/>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898" name="TextBox 17">
            <a:extLst>
              <a:ext uri="{FF2B5EF4-FFF2-40B4-BE49-F238E27FC236}">
                <a16:creationId xmlns:a16="http://schemas.microsoft.com/office/drawing/2014/main" id="{8E576DA0-0B07-4482-BFB6-3881513B008A}"/>
              </a:ext>
            </a:extLst>
          </p:cNvPr>
          <p:cNvSpPr txBox="1">
            <a:spLocks noChangeArrowheads="1"/>
          </p:cNvSpPr>
          <p:nvPr/>
        </p:nvSpPr>
        <p:spPr bwMode="auto">
          <a:xfrm>
            <a:off x="5257800" y="43164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SST</a:t>
            </a:r>
          </a:p>
        </p:txBody>
      </p:sp>
      <p:cxnSp>
        <p:nvCxnSpPr>
          <p:cNvPr id="37899" name="Straight Arrow Connector 18">
            <a:extLst>
              <a:ext uri="{FF2B5EF4-FFF2-40B4-BE49-F238E27FC236}">
                <a16:creationId xmlns:a16="http://schemas.microsoft.com/office/drawing/2014/main" id="{A099AA70-5729-4A1C-90C5-BAC40E86324C}"/>
              </a:ext>
            </a:extLst>
          </p:cNvPr>
          <p:cNvCxnSpPr>
            <a:cxnSpLocks/>
          </p:cNvCxnSpPr>
          <p:nvPr/>
        </p:nvCxnSpPr>
        <p:spPr bwMode="auto">
          <a:xfrm>
            <a:off x="6762750" y="2408238"/>
            <a:ext cx="0" cy="7921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7900" name="Straight Arrow Connector 19">
            <a:extLst>
              <a:ext uri="{FF2B5EF4-FFF2-40B4-BE49-F238E27FC236}">
                <a16:creationId xmlns:a16="http://schemas.microsoft.com/office/drawing/2014/main" id="{CF1CCCFD-FB17-4A4C-8601-E0F6B1868B6D}"/>
              </a:ext>
            </a:extLst>
          </p:cNvPr>
          <p:cNvCxnSpPr>
            <a:cxnSpLocks/>
          </p:cNvCxnSpPr>
          <p:nvPr/>
        </p:nvCxnSpPr>
        <p:spPr bwMode="auto">
          <a:xfrm flipV="1">
            <a:off x="5486400" y="3917950"/>
            <a:ext cx="0" cy="39846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901" name="TextBox 21">
            <a:extLst>
              <a:ext uri="{FF2B5EF4-FFF2-40B4-BE49-F238E27FC236}">
                <a16:creationId xmlns:a16="http://schemas.microsoft.com/office/drawing/2014/main" id="{09DBADF3-D1F9-4CA9-818E-B57D34A3EA8D}"/>
              </a:ext>
            </a:extLst>
          </p:cNvPr>
          <p:cNvSpPr txBox="1">
            <a:spLocks noChangeArrowheads="1"/>
          </p:cNvSpPr>
          <p:nvPr/>
        </p:nvSpPr>
        <p:spPr bwMode="auto">
          <a:xfrm>
            <a:off x="4600575" y="209073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SSR</a:t>
            </a:r>
          </a:p>
        </p:txBody>
      </p:sp>
      <p:cxnSp>
        <p:nvCxnSpPr>
          <p:cNvPr id="37902" name="Straight Arrow Connector 22">
            <a:extLst>
              <a:ext uri="{FF2B5EF4-FFF2-40B4-BE49-F238E27FC236}">
                <a16:creationId xmlns:a16="http://schemas.microsoft.com/office/drawing/2014/main" id="{7528A95F-4AF0-4EB6-96E6-F19F2EF0468B}"/>
              </a:ext>
            </a:extLst>
          </p:cNvPr>
          <p:cNvCxnSpPr>
            <a:cxnSpLocks/>
          </p:cNvCxnSpPr>
          <p:nvPr/>
        </p:nvCxnSpPr>
        <p:spPr bwMode="auto">
          <a:xfrm flipV="1">
            <a:off x="4440238" y="3671888"/>
            <a:ext cx="693737" cy="96520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903" name="TextBox 24">
            <a:extLst>
              <a:ext uri="{FF2B5EF4-FFF2-40B4-BE49-F238E27FC236}">
                <a16:creationId xmlns:a16="http://schemas.microsoft.com/office/drawing/2014/main" id="{854282ED-811C-4FE8-8383-422DB0C2EA7C}"/>
              </a:ext>
            </a:extLst>
          </p:cNvPr>
          <p:cNvSpPr txBox="1">
            <a:spLocks noChangeArrowheads="1"/>
          </p:cNvSpPr>
          <p:nvPr/>
        </p:nvSpPr>
        <p:spPr bwMode="auto">
          <a:xfrm>
            <a:off x="4135438" y="456723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SSE</a:t>
            </a:r>
          </a:p>
        </p:txBody>
      </p:sp>
      <p:cxnSp>
        <p:nvCxnSpPr>
          <p:cNvPr id="37904" name="Straight Arrow Connector 25">
            <a:extLst>
              <a:ext uri="{FF2B5EF4-FFF2-40B4-BE49-F238E27FC236}">
                <a16:creationId xmlns:a16="http://schemas.microsoft.com/office/drawing/2014/main" id="{D1C6679D-A3C1-4E94-AAA6-29003A68A0DF}"/>
              </a:ext>
            </a:extLst>
          </p:cNvPr>
          <p:cNvCxnSpPr>
            <a:cxnSpLocks/>
          </p:cNvCxnSpPr>
          <p:nvPr/>
        </p:nvCxnSpPr>
        <p:spPr bwMode="auto">
          <a:xfrm>
            <a:off x="5867400" y="2408238"/>
            <a:ext cx="0" cy="81438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7905" name="Straight Arrow Connector 26">
            <a:extLst>
              <a:ext uri="{FF2B5EF4-FFF2-40B4-BE49-F238E27FC236}">
                <a16:creationId xmlns:a16="http://schemas.microsoft.com/office/drawing/2014/main" id="{F09D3C6E-DCE9-4D98-AA8C-789CDAFA81B7}"/>
              </a:ext>
            </a:extLst>
          </p:cNvPr>
          <p:cNvCxnSpPr>
            <a:cxnSpLocks/>
          </p:cNvCxnSpPr>
          <p:nvPr/>
        </p:nvCxnSpPr>
        <p:spPr bwMode="auto">
          <a:xfrm flipV="1">
            <a:off x="6400800" y="3703638"/>
            <a:ext cx="0" cy="14017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906" name="TextBox 28">
            <a:extLst>
              <a:ext uri="{FF2B5EF4-FFF2-40B4-BE49-F238E27FC236}">
                <a16:creationId xmlns:a16="http://schemas.microsoft.com/office/drawing/2014/main" id="{C4ED0C47-C4A3-4584-BE02-13196E02ACC4}"/>
              </a:ext>
            </a:extLst>
          </p:cNvPr>
          <p:cNvSpPr txBox="1">
            <a:spLocks noChangeArrowheads="1"/>
          </p:cNvSpPr>
          <p:nvPr/>
        </p:nvSpPr>
        <p:spPr bwMode="auto">
          <a:xfrm>
            <a:off x="5514975" y="2090738"/>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MSR</a:t>
            </a:r>
          </a:p>
        </p:txBody>
      </p:sp>
      <p:sp>
        <p:nvSpPr>
          <p:cNvPr id="37907" name="TextBox 29">
            <a:extLst>
              <a:ext uri="{FF2B5EF4-FFF2-40B4-BE49-F238E27FC236}">
                <a16:creationId xmlns:a16="http://schemas.microsoft.com/office/drawing/2014/main" id="{896F4C00-FD93-4A4C-9002-B464B9492C67}"/>
              </a:ext>
            </a:extLst>
          </p:cNvPr>
          <p:cNvSpPr txBox="1">
            <a:spLocks noChangeArrowheads="1"/>
          </p:cNvSpPr>
          <p:nvPr/>
        </p:nvSpPr>
        <p:spPr bwMode="auto">
          <a:xfrm>
            <a:off x="6038850" y="5105400"/>
            <a:ext cx="72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MSE</a:t>
            </a:r>
          </a:p>
        </p:txBody>
      </p:sp>
      <p:sp>
        <p:nvSpPr>
          <p:cNvPr id="37908" name="TextBox 32">
            <a:extLst>
              <a:ext uri="{FF2B5EF4-FFF2-40B4-BE49-F238E27FC236}">
                <a16:creationId xmlns:a16="http://schemas.microsoft.com/office/drawing/2014/main" id="{AEA19E80-9FB9-4140-B639-2A00681EDE49}"/>
              </a:ext>
            </a:extLst>
          </p:cNvPr>
          <p:cNvSpPr txBox="1">
            <a:spLocks noChangeArrowheads="1"/>
          </p:cNvSpPr>
          <p:nvPr/>
        </p:nvSpPr>
        <p:spPr bwMode="auto">
          <a:xfrm>
            <a:off x="6386513" y="1854200"/>
            <a:ext cx="260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ANOVA Test Statistic, a.k.a. observed value of </a:t>
            </a:r>
            <a:r>
              <a:rPr lang="en-US" altLang="en-US" sz="1800" i="1">
                <a:latin typeface="Times New Roman" panose="02020603050405020304" pitchFamily="18" charset="0"/>
                <a:cs typeface="Times New Roman" panose="02020603050405020304" pitchFamily="18" charset="0"/>
              </a:rPr>
              <a:t>F</a:t>
            </a:r>
          </a:p>
        </p:txBody>
      </p:sp>
      <p:cxnSp>
        <p:nvCxnSpPr>
          <p:cNvPr id="37909" name="Straight Arrow Connector 33">
            <a:extLst>
              <a:ext uri="{FF2B5EF4-FFF2-40B4-BE49-F238E27FC236}">
                <a16:creationId xmlns:a16="http://schemas.microsoft.com/office/drawing/2014/main" id="{47B6B5D5-D319-42C8-8403-A1141548D24F}"/>
              </a:ext>
            </a:extLst>
          </p:cNvPr>
          <p:cNvCxnSpPr>
            <a:cxnSpLocks/>
          </p:cNvCxnSpPr>
          <p:nvPr/>
        </p:nvCxnSpPr>
        <p:spPr bwMode="auto">
          <a:xfrm flipV="1">
            <a:off x="7696200" y="3409950"/>
            <a:ext cx="0" cy="78105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7910" name="TextBox 35">
            <a:extLst>
              <a:ext uri="{FF2B5EF4-FFF2-40B4-BE49-F238E27FC236}">
                <a16:creationId xmlns:a16="http://schemas.microsoft.com/office/drawing/2014/main" id="{3F67C92F-F64E-4A04-8510-513FD5C58DB8}"/>
              </a:ext>
            </a:extLst>
          </p:cNvPr>
          <p:cNvSpPr txBox="1">
            <a:spLocks noChangeArrowheads="1"/>
          </p:cNvSpPr>
          <p:nvPr/>
        </p:nvSpPr>
        <p:spPr bwMode="auto">
          <a:xfrm>
            <a:off x="7331075" y="4100513"/>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i="1">
                <a:latin typeface="Times New Roman" panose="02020603050405020304" pitchFamily="18" charset="0"/>
                <a:cs typeface="Times New Roman" panose="02020603050405020304" pitchFamily="18" charset="0"/>
              </a:rPr>
              <a:t>p</a:t>
            </a:r>
            <a:r>
              <a:rPr lang="en-US" altLang="en-US" sz="1800">
                <a:latin typeface="Times New Roman" panose="02020603050405020304" pitchFamily="18" charset="0"/>
                <a:cs typeface="Times New Roman" panose="02020603050405020304" pitchFamily="18" charset="0"/>
              </a:rPr>
              <a:t>-value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EC2A6A-5D3E-4486-A3FC-65B9F33C571E}"/>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defRPr/>
            </a:pPr>
            <a:r>
              <a:rPr lang="en-US" altLang="en-US" sz="3200" kern="0"/>
              <a:t>Example 14-1: Solution</a:t>
            </a:r>
            <a:endParaRPr lang="en-US" altLang="en-US" kern="0"/>
          </a:p>
        </p:txBody>
      </p:sp>
      <p:pic>
        <p:nvPicPr>
          <p:cNvPr id="38915" name="Picture 2">
            <a:extLst>
              <a:ext uri="{FF2B5EF4-FFF2-40B4-BE49-F238E27FC236}">
                <a16:creationId xmlns:a16="http://schemas.microsoft.com/office/drawing/2014/main" id="{9A13888C-A883-49E7-8C33-D965AB9A6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17825"/>
            <a:ext cx="8763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4">
            <a:extLst>
              <a:ext uri="{FF2B5EF4-FFF2-40B4-BE49-F238E27FC236}">
                <a16:creationId xmlns:a16="http://schemas.microsoft.com/office/drawing/2014/main" id="{69DB08A8-1FA8-47E3-87F9-8C9681C2010F}"/>
              </a:ext>
            </a:extLst>
          </p:cNvPr>
          <p:cNvSpPr txBox="1">
            <a:spLocks noChangeArrowheads="1"/>
          </p:cNvSpPr>
          <p:nvPr/>
        </p:nvSpPr>
        <p:spPr bwMode="auto">
          <a:xfrm>
            <a:off x="228600" y="3962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1</a:t>
            </a:r>
            <a:r>
              <a:rPr lang="en-US" altLang="en-US" sz="1800" i="1">
                <a:latin typeface="Times New Roman" panose="02020603050405020304" pitchFamily="18" charset="0"/>
                <a:cs typeface="Times New Roman" panose="02020603050405020304" pitchFamily="18" charset="0"/>
              </a:rPr>
              <a:t> – </a:t>
            </a:r>
            <a:r>
              <a:rPr lang="en-US" altLang="en-US" sz="1800">
                <a:latin typeface="Times New Roman" panose="02020603050405020304" pitchFamily="18" charset="0"/>
                <a:cs typeface="Times New Roman" panose="02020603050405020304" pitchFamily="18" charset="0"/>
              </a:rPr>
              <a:t>coefficient of Driving Experience</a:t>
            </a:r>
          </a:p>
        </p:txBody>
      </p:sp>
      <p:sp>
        <p:nvSpPr>
          <p:cNvPr id="38917" name="TextBox 5">
            <a:extLst>
              <a:ext uri="{FF2B5EF4-FFF2-40B4-BE49-F238E27FC236}">
                <a16:creationId xmlns:a16="http://schemas.microsoft.com/office/drawing/2014/main" id="{28D07C99-4F84-4886-8037-E6CE975382C9}"/>
              </a:ext>
            </a:extLst>
          </p:cNvPr>
          <p:cNvSpPr txBox="1">
            <a:spLocks noChangeArrowheads="1"/>
          </p:cNvSpPr>
          <p:nvPr/>
        </p:nvSpPr>
        <p:spPr bwMode="auto">
          <a:xfrm>
            <a:off x="247650" y="1958975"/>
            <a:ext cx="318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i="1">
                <a:latin typeface="Times New Roman" panose="02020603050405020304" pitchFamily="18" charset="0"/>
                <a:cs typeface="Times New Roman" panose="02020603050405020304" pitchFamily="18" charset="0"/>
              </a:rPr>
              <a:t>y</a:t>
            </a:r>
            <a:r>
              <a:rPr lang="en-US" altLang="en-US" sz="1800">
                <a:latin typeface="Times New Roman" panose="02020603050405020304" pitchFamily="18" charset="0"/>
                <a:cs typeface="Times New Roman" panose="02020603050405020304" pitchFamily="18" charset="0"/>
              </a:rPr>
              <a:t>-intercept a.k.a. constant term </a:t>
            </a:r>
            <a:r>
              <a:rPr lang="en-US" altLang="en-US" sz="1800" b="1" i="1">
                <a:latin typeface="Times New Roman" panose="02020603050405020304" pitchFamily="18" charset="0"/>
                <a:cs typeface="Times New Roman" panose="02020603050405020304" pitchFamily="18" charset="0"/>
              </a:rPr>
              <a:t>a</a:t>
            </a:r>
          </a:p>
        </p:txBody>
      </p:sp>
      <p:cxnSp>
        <p:nvCxnSpPr>
          <p:cNvPr id="38918" name="Straight Arrow Connector 6">
            <a:extLst>
              <a:ext uri="{FF2B5EF4-FFF2-40B4-BE49-F238E27FC236}">
                <a16:creationId xmlns:a16="http://schemas.microsoft.com/office/drawing/2014/main" id="{908A3418-F4CB-448F-84CB-5C6C9270F123}"/>
              </a:ext>
            </a:extLst>
          </p:cNvPr>
          <p:cNvCxnSpPr>
            <a:cxnSpLocks/>
            <a:stCxn id="38917" idx="2"/>
          </p:cNvCxnSpPr>
          <p:nvPr/>
        </p:nvCxnSpPr>
        <p:spPr bwMode="auto">
          <a:xfrm>
            <a:off x="1838325" y="2328863"/>
            <a:ext cx="838200" cy="9763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19" name="Straight Arrow Connector 9">
            <a:extLst>
              <a:ext uri="{FF2B5EF4-FFF2-40B4-BE49-F238E27FC236}">
                <a16:creationId xmlns:a16="http://schemas.microsoft.com/office/drawing/2014/main" id="{70A95AC1-6831-45C9-9084-23CB3A061157}"/>
              </a:ext>
            </a:extLst>
          </p:cNvPr>
          <p:cNvCxnSpPr>
            <a:cxnSpLocks/>
          </p:cNvCxnSpPr>
          <p:nvPr/>
        </p:nvCxnSpPr>
        <p:spPr bwMode="auto">
          <a:xfrm flipV="1">
            <a:off x="1247775" y="3495675"/>
            <a:ext cx="1428750" cy="55721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8920" name="TextBox 11">
            <a:extLst>
              <a:ext uri="{FF2B5EF4-FFF2-40B4-BE49-F238E27FC236}">
                <a16:creationId xmlns:a16="http://schemas.microsoft.com/office/drawing/2014/main" id="{9CA11327-39E3-461E-B8F5-455F19356AE7}"/>
              </a:ext>
            </a:extLst>
          </p:cNvPr>
          <p:cNvSpPr txBox="1">
            <a:spLocks noChangeArrowheads="1"/>
          </p:cNvSpPr>
          <p:nvPr/>
        </p:nvSpPr>
        <p:spPr bwMode="auto">
          <a:xfrm>
            <a:off x="2066925" y="46736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2</a:t>
            </a:r>
            <a:r>
              <a:rPr lang="en-US" altLang="en-US" sz="1800" i="1">
                <a:latin typeface="Times New Roman" panose="02020603050405020304" pitchFamily="18" charset="0"/>
                <a:cs typeface="Times New Roman" panose="02020603050405020304" pitchFamily="18" charset="0"/>
              </a:rPr>
              <a:t> – </a:t>
            </a:r>
            <a:r>
              <a:rPr lang="en-US" altLang="en-US" sz="1800">
                <a:latin typeface="Times New Roman" panose="02020603050405020304" pitchFamily="18" charset="0"/>
                <a:cs typeface="Times New Roman" panose="02020603050405020304" pitchFamily="18" charset="0"/>
              </a:rPr>
              <a:t>coefficient of  Number of Driving Violations</a:t>
            </a:r>
          </a:p>
        </p:txBody>
      </p:sp>
      <p:sp>
        <p:nvSpPr>
          <p:cNvPr id="38921" name="TextBox 12">
            <a:extLst>
              <a:ext uri="{FF2B5EF4-FFF2-40B4-BE49-F238E27FC236}">
                <a16:creationId xmlns:a16="http://schemas.microsoft.com/office/drawing/2014/main" id="{A3F29C1E-537B-4207-B60D-BE458B44AD30}"/>
              </a:ext>
            </a:extLst>
          </p:cNvPr>
          <p:cNvSpPr txBox="1">
            <a:spLocks noChangeArrowheads="1"/>
          </p:cNvSpPr>
          <p:nvPr/>
        </p:nvSpPr>
        <p:spPr bwMode="auto">
          <a:xfrm>
            <a:off x="6334125" y="1482725"/>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Upper limit of 95% confidence interval for </a:t>
            </a:r>
            <a:r>
              <a:rPr lang="en-US" altLang="en-US" sz="1800" b="1">
                <a:latin typeface="Times New Roman" panose="02020603050405020304" pitchFamily="18" charset="0"/>
                <a:cs typeface="Times New Roman" panose="02020603050405020304" pitchFamily="18" charset="0"/>
              </a:rPr>
              <a:t>B</a:t>
            </a:r>
            <a:r>
              <a:rPr lang="en-US" altLang="en-US" sz="1800" b="1" baseline="-25000">
                <a:latin typeface="Times New Roman" panose="02020603050405020304" pitchFamily="18" charset="0"/>
                <a:cs typeface="Times New Roman" panose="02020603050405020304" pitchFamily="18" charset="0"/>
              </a:rPr>
              <a:t>1</a:t>
            </a:r>
          </a:p>
        </p:txBody>
      </p:sp>
      <p:cxnSp>
        <p:nvCxnSpPr>
          <p:cNvPr id="38922" name="Straight Arrow Connector 13">
            <a:extLst>
              <a:ext uri="{FF2B5EF4-FFF2-40B4-BE49-F238E27FC236}">
                <a16:creationId xmlns:a16="http://schemas.microsoft.com/office/drawing/2014/main" id="{3C12F5CD-24CD-4516-832A-397905203692}"/>
              </a:ext>
            </a:extLst>
          </p:cNvPr>
          <p:cNvCxnSpPr>
            <a:cxnSpLocks/>
          </p:cNvCxnSpPr>
          <p:nvPr/>
        </p:nvCxnSpPr>
        <p:spPr bwMode="auto">
          <a:xfrm flipV="1">
            <a:off x="3057525" y="3836988"/>
            <a:ext cx="0" cy="89693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23" name="Straight Arrow Connector 16">
            <a:extLst>
              <a:ext uri="{FF2B5EF4-FFF2-40B4-BE49-F238E27FC236}">
                <a16:creationId xmlns:a16="http://schemas.microsoft.com/office/drawing/2014/main" id="{2B515C9C-8B65-4ED2-A09C-648B1677C7DB}"/>
              </a:ext>
            </a:extLst>
          </p:cNvPr>
          <p:cNvCxnSpPr>
            <a:cxnSpLocks/>
          </p:cNvCxnSpPr>
          <p:nvPr/>
        </p:nvCxnSpPr>
        <p:spPr bwMode="auto">
          <a:xfrm>
            <a:off x="6248400" y="2652713"/>
            <a:ext cx="1219200" cy="8429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24" name="Straight Arrow Connector 18">
            <a:extLst>
              <a:ext uri="{FF2B5EF4-FFF2-40B4-BE49-F238E27FC236}">
                <a16:creationId xmlns:a16="http://schemas.microsoft.com/office/drawing/2014/main" id="{1CC186D8-3370-4ED5-B304-982EBE2FE3FA}"/>
              </a:ext>
            </a:extLst>
          </p:cNvPr>
          <p:cNvCxnSpPr>
            <a:cxnSpLocks/>
          </p:cNvCxnSpPr>
          <p:nvPr/>
        </p:nvCxnSpPr>
        <p:spPr bwMode="auto">
          <a:xfrm>
            <a:off x="7467600" y="2074863"/>
            <a:ext cx="838200" cy="14208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8925" name="TextBox 20">
            <a:extLst>
              <a:ext uri="{FF2B5EF4-FFF2-40B4-BE49-F238E27FC236}">
                <a16:creationId xmlns:a16="http://schemas.microsoft.com/office/drawing/2014/main" id="{72EF6683-EAC3-45AB-8559-943D684E9A14}"/>
              </a:ext>
            </a:extLst>
          </p:cNvPr>
          <p:cNvSpPr txBox="1">
            <a:spLocks noChangeArrowheads="1"/>
          </p:cNvSpPr>
          <p:nvPr/>
        </p:nvSpPr>
        <p:spPr bwMode="auto">
          <a:xfrm>
            <a:off x="4876800" y="2068513"/>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Lower limit of 95% confidence interval for </a:t>
            </a:r>
            <a:r>
              <a:rPr lang="en-US" altLang="en-US" sz="1800" b="1">
                <a:latin typeface="Times New Roman" panose="02020603050405020304" pitchFamily="18" charset="0"/>
                <a:cs typeface="Times New Roman" panose="02020603050405020304" pitchFamily="18" charset="0"/>
              </a:rPr>
              <a:t>B</a:t>
            </a:r>
            <a:r>
              <a:rPr lang="en-US" altLang="en-US" sz="1800" b="1" baseline="-25000">
                <a:latin typeface="Times New Roman" panose="02020603050405020304" pitchFamily="18" charset="0"/>
                <a:cs typeface="Times New Roman" panose="02020603050405020304" pitchFamily="18" charset="0"/>
              </a:rPr>
              <a:t>1</a:t>
            </a:r>
          </a:p>
        </p:txBody>
      </p:sp>
      <p:cxnSp>
        <p:nvCxnSpPr>
          <p:cNvPr id="38926" name="Straight Arrow Connector 21">
            <a:extLst>
              <a:ext uri="{FF2B5EF4-FFF2-40B4-BE49-F238E27FC236}">
                <a16:creationId xmlns:a16="http://schemas.microsoft.com/office/drawing/2014/main" id="{1FABD5E5-7D4D-4E92-93D1-F6FAF6C40D90}"/>
              </a:ext>
            </a:extLst>
          </p:cNvPr>
          <p:cNvCxnSpPr>
            <a:cxnSpLocks/>
          </p:cNvCxnSpPr>
          <p:nvPr/>
        </p:nvCxnSpPr>
        <p:spPr bwMode="auto">
          <a:xfrm>
            <a:off x="3581400" y="2652713"/>
            <a:ext cx="0" cy="8175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8927" name="TextBox 23">
            <a:extLst>
              <a:ext uri="{FF2B5EF4-FFF2-40B4-BE49-F238E27FC236}">
                <a16:creationId xmlns:a16="http://schemas.microsoft.com/office/drawing/2014/main" id="{A2721650-86AD-4623-A569-971C4374222C}"/>
              </a:ext>
            </a:extLst>
          </p:cNvPr>
          <p:cNvSpPr txBox="1">
            <a:spLocks noChangeArrowheads="1"/>
          </p:cNvSpPr>
          <p:nvPr/>
        </p:nvSpPr>
        <p:spPr bwMode="auto">
          <a:xfrm>
            <a:off x="3376613" y="2357438"/>
            <a:ext cx="52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S</a:t>
            </a:r>
            <a:r>
              <a:rPr lang="en-US" altLang="en-US" sz="1800" b="1" i="1" baseline="-25000">
                <a:latin typeface="Times New Roman" panose="02020603050405020304" pitchFamily="18" charset="0"/>
                <a:cs typeface="Times New Roman" panose="02020603050405020304" pitchFamily="18" charset="0"/>
              </a:rPr>
              <a:t>b1</a:t>
            </a:r>
            <a:endParaRPr lang="en-US" altLang="en-US" sz="1800" baseline="-25000">
              <a:latin typeface="Times New Roman" panose="02020603050405020304" pitchFamily="18" charset="0"/>
              <a:cs typeface="Times New Roman" panose="02020603050405020304" pitchFamily="18" charset="0"/>
            </a:endParaRPr>
          </a:p>
        </p:txBody>
      </p:sp>
      <p:cxnSp>
        <p:nvCxnSpPr>
          <p:cNvPr id="38928" name="Straight Arrow Connector 24">
            <a:extLst>
              <a:ext uri="{FF2B5EF4-FFF2-40B4-BE49-F238E27FC236}">
                <a16:creationId xmlns:a16="http://schemas.microsoft.com/office/drawing/2014/main" id="{17C442E5-E450-4230-BB99-ACB95143813C}"/>
              </a:ext>
            </a:extLst>
          </p:cNvPr>
          <p:cNvCxnSpPr>
            <a:cxnSpLocks/>
          </p:cNvCxnSpPr>
          <p:nvPr/>
        </p:nvCxnSpPr>
        <p:spPr bwMode="auto">
          <a:xfrm flipV="1">
            <a:off x="4648200" y="3603625"/>
            <a:ext cx="0" cy="511175"/>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8929" name="TextBox 26">
            <a:extLst>
              <a:ext uri="{FF2B5EF4-FFF2-40B4-BE49-F238E27FC236}">
                <a16:creationId xmlns:a16="http://schemas.microsoft.com/office/drawing/2014/main" id="{577F4012-3D90-470E-9267-92288BDE8019}"/>
              </a:ext>
            </a:extLst>
          </p:cNvPr>
          <p:cNvSpPr txBox="1">
            <a:spLocks noChangeArrowheads="1"/>
          </p:cNvSpPr>
          <p:nvPr/>
        </p:nvSpPr>
        <p:spPr bwMode="auto">
          <a:xfrm>
            <a:off x="3824288" y="4087813"/>
            <a:ext cx="226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Test Statistic of a Hypothesis Test of </a:t>
            </a: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1</a:t>
            </a:r>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F1C26F0-BCBD-4C0E-925B-B14FAF6F8F63}"/>
              </a:ext>
            </a:extLst>
          </p:cNvPr>
          <p:cNvSpPr>
            <a:spLocks noGrp="1" noChangeArrowheads="1"/>
          </p:cNvSpPr>
          <p:nvPr>
            <p:ph type="title"/>
          </p:nvPr>
        </p:nvSpPr>
        <p:spPr/>
        <p:txBody>
          <a:bodyPr/>
          <a:lstStyle/>
          <a:p>
            <a:pPr eaLnBrk="1" hangingPunct="1"/>
            <a:r>
              <a:rPr lang="en-US" altLang="en-US" sz="3200"/>
              <a:t>Example 14-2</a:t>
            </a:r>
          </a:p>
        </p:txBody>
      </p:sp>
      <p:sp>
        <p:nvSpPr>
          <p:cNvPr id="39939" name="Rectangle 3">
            <a:extLst>
              <a:ext uri="{FF2B5EF4-FFF2-40B4-BE49-F238E27FC236}">
                <a16:creationId xmlns:a16="http://schemas.microsoft.com/office/drawing/2014/main" id="{232A85F6-12F4-43C2-91FE-DDFBD5E71214}"/>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ko-KR">
                <a:ea typeface="Gulim" panose="020B0600000101010101" pitchFamily="34" charset="-127"/>
              </a:rPr>
              <a:t>Refer to Example 14-1 and the Excel solution</a:t>
            </a:r>
          </a:p>
          <a:p>
            <a:pPr eaLnBrk="1" hangingPunct="1">
              <a:lnSpc>
                <a:spcPct val="90000"/>
              </a:lnSpc>
              <a:buFont typeface="Tahoma" panose="020B0604030504040204" pitchFamily="34" charset="0"/>
              <a:buChar char=" "/>
            </a:pPr>
            <a:r>
              <a:rPr lang="en-US" altLang="en-US" b="1"/>
              <a:t>(a) </a:t>
            </a:r>
            <a:r>
              <a:rPr lang="en-US" altLang="en-US"/>
              <a:t>Explain the meaning of the estimated regression coefficients. </a:t>
            </a:r>
          </a:p>
          <a:p>
            <a:pPr eaLnBrk="1" hangingPunct="1">
              <a:lnSpc>
                <a:spcPct val="90000"/>
              </a:lnSpc>
              <a:buFont typeface="Tahoma" panose="020B0604030504040204" pitchFamily="34" charset="0"/>
              <a:buChar char=" "/>
            </a:pPr>
            <a:r>
              <a:rPr lang="en-US" altLang="en-US" b="1"/>
              <a:t>(b) </a:t>
            </a:r>
            <a:r>
              <a:rPr lang="en-US" altLang="en-US"/>
              <a:t>What are the values of the standard deviation of errors, the coefficient of multiple determination, and the adjusted coefficient of multiple determination? </a:t>
            </a:r>
          </a:p>
        </p:txBody>
      </p:sp>
      <p:sp>
        <p:nvSpPr>
          <p:cNvPr id="39940" name="Text Box 4">
            <a:extLst>
              <a:ext uri="{FF2B5EF4-FFF2-40B4-BE49-F238E27FC236}">
                <a16:creationId xmlns:a16="http://schemas.microsoft.com/office/drawing/2014/main" id="{3B473279-68A8-41A3-B1EE-9989102A46A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2C593F5-01D0-4ADA-82A6-B0A0A3B2502E}"/>
              </a:ext>
            </a:extLst>
          </p:cNvPr>
          <p:cNvSpPr>
            <a:spLocks noGrp="1" noChangeArrowheads="1"/>
          </p:cNvSpPr>
          <p:nvPr>
            <p:ph type="title"/>
          </p:nvPr>
        </p:nvSpPr>
        <p:spPr/>
        <p:txBody>
          <a:bodyPr/>
          <a:lstStyle/>
          <a:p>
            <a:r>
              <a:rPr lang="en-US" altLang="en-US"/>
              <a:t>Multiple Regression Model</a:t>
            </a:r>
          </a:p>
        </p:txBody>
      </p:sp>
      <p:sp>
        <p:nvSpPr>
          <p:cNvPr id="6147" name="Content Placeholder 2">
            <a:extLst>
              <a:ext uri="{FF2B5EF4-FFF2-40B4-BE49-F238E27FC236}">
                <a16:creationId xmlns:a16="http://schemas.microsoft.com/office/drawing/2014/main" id="{C2053867-09C4-44A0-A3AE-56D385A1DED8}"/>
              </a:ext>
            </a:extLst>
          </p:cNvPr>
          <p:cNvSpPr>
            <a:spLocks noGrp="1" noChangeArrowheads="1"/>
          </p:cNvSpPr>
          <p:nvPr>
            <p:ph idx="1"/>
          </p:nvPr>
        </p:nvSpPr>
        <p:spPr>
          <a:xfrm>
            <a:off x="457200" y="1600200"/>
            <a:ext cx="8610600" cy="4530725"/>
          </a:xfrm>
        </p:spPr>
        <p:txBody>
          <a:bodyPr/>
          <a:lstStyle/>
          <a:p>
            <a:r>
              <a:rPr lang="en-US" altLang="en-US" sz="2400" b="1" dirty="0">
                <a:ea typeface="MS PGothic"/>
              </a:rPr>
              <a:t>Model specification </a:t>
            </a:r>
            <a:r>
              <a:rPr lang="en-US" altLang="en-US" sz="2400" dirty="0">
                <a:ea typeface="MS PGothic"/>
              </a:rPr>
              <a:t>includes selection of the exogenous (independent) variables and the functional form of the model.</a:t>
            </a:r>
          </a:p>
          <a:p>
            <a:r>
              <a:rPr lang="en-US" altLang="en-US" sz="2400" dirty="0">
                <a:ea typeface="MS PGothic"/>
              </a:rPr>
              <a:t>Model specification is influenced by the </a:t>
            </a:r>
            <a:r>
              <a:rPr lang="en-US" altLang="en-US" sz="2400" b="1" dirty="0">
                <a:ea typeface="MS PGothic"/>
              </a:rPr>
              <a:t>model objectives</a:t>
            </a:r>
            <a:r>
              <a:rPr lang="en-US" altLang="en-US" sz="2400" dirty="0">
                <a:ea typeface="MS PGothic"/>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22A0AB-371D-4620-83FF-DCAAA5939BB6}"/>
              </a:ext>
            </a:extLst>
          </p:cNvPr>
          <p:cNvSpPr>
            <a:spLocks noGrp="1" noChangeArrowheads="1"/>
          </p:cNvSpPr>
          <p:nvPr>
            <p:ph type="title"/>
          </p:nvPr>
        </p:nvSpPr>
        <p:spPr/>
        <p:txBody>
          <a:bodyPr/>
          <a:lstStyle/>
          <a:p>
            <a:pPr eaLnBrk="1" hangingPunct="1"/>
            <a:r>
              <a:rPr lang="en-US" altLang="en-US" sz="3200"/>
              <a:t>Example 14-2</a:t>
            </a:r>
          </a:p>
        </p:txBody>
      </p:sp>
      <p:sp>
        <p:nvSpPr>
          <p:cNvPr id="40963" name="Rectangle 3">
            <a:extLst>
              <a:ext uri="{FF2B5EF4-FFF2-40B4-BE49-F238E27FC236}">
                <a16:creationId xmlns:a16="http://schemas.microsoft.com/office/drawing/2014/main" id="{9694E434-4823-4C12-BD34-FBDD8C6F90BE}"/>
              </a:ext>
            </a:extLst>
          </p:cNvPr>
          <p:cNvSpPr>
            <a:spLocks noGrp="1" noChangeArrowheads="1"/>
          </p:cNvSpPr>
          <p:nvPr>
            <p:ph type="body" idx="1"/>
          </p:nvPr>
        </p:nvSpPr>
        <p:spPr>
          <a:xfrm>
            <a:off x="457200" y="1600200"/>
            <a:ext cx="8305800" cy="4495800"/>
          </a:xfrm>
        </p:spPr>
        <p:txBody>
          <a:bodyPr/>
          <a:lstStyle/>
          <a:p>
            <a:pPr eaLnBrk="1" hangingPunct="1">
              <a:lnSpc>
                <a:spcPct val="90000"/>
              </a:lnSpc>
              <a:buFont typeface="Tahoma" panose="020B0604030504040204" pitchFamily="34" charset="0"/>
              <a:buChar char=" "/>
            </a:pPr>
            <a:r>
              <a:rPr lang="en-US" altLang="en-US" b="1"/>
              <a:t>(c) </a:t>
            </a:r>
            <a:r>
              <a:rPr lang="en-US" altLang="en-US"/>
              <a:t>What is the predicted auto insurance premium paid per month by a driver with seven years of driving experience and three driving violations committed in the past three years? </a:t>
            </a:r>
          </a:p>
          <a:p>
            <a:pPr eaLnBrk="1" hangingPunct="1">
              <a:lnSpc>
                <a:spcPct val="90000"/>
              </a:lnSpc>
              <a:buFont typeface="Tahoma" panose="020B0604030504040204" pitchFamily="34" charset="0"/>
              <a:buChar char=" "/>
            </a:pPr>
            <a:r>
              <a:rPr lang="en-US" altLang="en-US" b="1"/>
              <a:t>(d) </a:t>
            </a:r>
            <a:r>
              <a:rPr lang="en-US" altLang="en-US"/>
              <a:t>What is the point estimate of the expected (or mean) auto insurance premium paid per month by all drivers with 12 years of driving experience and 4 driving violations committed in the past three years? </a:t>
            </a:r>
            <a:r>
              <a:rPr lang="en-US" altLang="ko-KR">
                <a:ea typeface="Gulim" panose="020B0600000101010101" pitchFamily="34" charset="-127"/>
              </a:rPr>
              <a:t>  </a:t>
            </a:r>
            <a:endParaRPr lang="en-US" altLang="en-US"/>
          </a:p>
        </p:txBody>
      </p:sp>
      <p:sp>
        <p:nvSpPr>
          <p:cNvPr id="40964" name="Text Box 4">
            <a:extLst>
              <a:ext uri="{FF2B5EF4-FFF2-40B4-BE49-F238E27FC236}">
                <a16:creationId xmlns:a16="http://schemas.microsoft.com/office/drawing/2014/main" id="{FF84E0D1-B68F-440D-923F-9D67B60551D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D8AC6E-AD35-4172-8CFA-B007A9B4B261}"/>
              </a:ext>
            </a:extLst>
          </p:cNvPr>
          <p:cNvSpPr>
            <a:spLocks noGrp="1" noChangeArrowheads="1"/>
          </p:cNvSpPr>
          <p:nvPr>
            <p:ph type="title"/>
          </p:nvPr>
        </p:nvSpPr>
        <p:spPr/>
        <p:txBody>
          <a:bodyPr/>
          <a:lstStyle/>
          <a:p>
            <a:pPr eaLnBrk="1" hangingPunct="1"/>
            <a:r>
              <a:rPr lang="en-US" altLang="en-US" sz="3200"/>
              <a:t>Example 14-2: Solution</a:t>
            </a:r>
          </a:p>
        </p:txBody>
      </p:sp>
      <p:sp>
        <p:nvSpPr>
          <p:cNvPr id="41987" name="Rectangle 3">
            <a:extLst>
              <a:ext uri="{FF2B5EF4-FFF2-40B4-BE49-F238E27FC236}">
                <a16:creationId xmlns:a16="http://schemas.microsoft.com/office/drawing/2014/main" id="{C4A21EF4-6208-415F-8364-5FB80ACD9ED5}"/>
              </a:ext>
            </a:extLst>
          </p:cNvPr>
          <p:cNvSpPr>
            <a:spLocks noGrp="1" noChangeArrowheads="1"/>
          </p:cNvSpPr>
          <p:nvPr>
            <p:ph type="body" idx="1"/>
          </p:nvPr>
        </p:nvSpPr>
        <p:spPr>
          <a:xfrm>
            <a:off x="457200" y="1600200"/>
            <a:ext cx="8305800" cy="1447800"/>
          </a:xfrm>
        </p:spPr>
        <p:txBody>
          <a:bodyPr/>
          <a:lstStyle/>
          <a:p>
            <a:pPr eaLnBrk="1" hangingPunct="1">
              <a:lnSpc>
                <a:spcPct val="90000"/>
              </a:lnSpc>
              <a:buFont typeface="Tahoma" panose="020B0604030504040204" pitchFamily="34" charset="0"/>
              <a:buChar char=" "/>
            </a:pPr>
            <a:r>
              <a:rPr lang="en-US" altLang="en-US" b="1"/>
              <a:t>(a)</a:t>
            </a:r>
            <a:endParaRPr lang="en-US" altLang="en-US"/>
          </a:p>
          <a:p>
            <a:pPr eaLnBrk="1" hangingPunct="1">
              <a:lnSpc>
                <a:spcPct val="90000"/>
              </a:lnSpc>
              <a:buFont typeface="Tahoma" panose="020B0604030504040204" pitchFamily="34" charset="0"/>
              <a:buChar char=" "/>
            </a:pPr>
            <a:r>
              <a:rPr lang="en-US" altLang="en-US"/>
              <a:t>  </a:t>
            </a:r>
            <a:r>
              <a:rPr lang="en-US" altLang="en-US" i="1"/>
              <a:t>a = </a:t>
            </a:r>
            <a:r>
              <a:rPr lang="en-US" altLang="en-US"/>
              <a:t>110.28, </a:t>
            </a:r>
            <a:r>
              <a:rPr lang="en-US" altLang="en-US" i="1"/>
              <a:t>b</a:t>
            </a:r>
            <a:r>
              <a:rPr lang="en-US" altLang="en-US" baseline="-25000"/>
              <a:t>1 </a:t>
            </a:r>
            <a:r>
              <a:rPr lang="en-US" altLang="en-US"/>
              <a:t>= -2.7473, </a:t>
            </a:r>
            <a:r>
              <a:rPr lang="en-US" altLang="en-US" i="1"/>
              <a:t>b</a:t>
            </a:r>
            <a:r>
              <a:rPr lang="en-US" altLang="en-US" baseline="-25000"/>
              <a:t>2 </a:t>
            </a:r>
            <a:r>
              <a:rPr lang="en-US" altLang="en-US"/>
              <a:t>= 16.106.</a:t>
            </a:r>
          </a:p>
          <a:p>
            <a:pPr eaLnBrk="1" hangingPunct="1">
              <a:lnSpc>
                <a:spcPct val="90000"/>
              </a:lnSpc>
              <a:buFont typeface="Tahoma" panose="020B0604030504040204" pitchFamily="34" charset="0"/>
              <a:buChar char=" "/>
            </a:pPr>
            <a:r>
              <a:rPr lang="en-US" altLang="en-US"/>
              <a:t>The estimated regression equation as </a:t>
            </a:r>
          </a:p>
          <a:p>
            <a:pPr eaLnBrk="1" hangingPunct="1">
              <a:lnSpc>
                <a:spcPct val="90000"/>
              </a:lnSpc>
              <a:buFont typeface="Tahoma" panose="020B0604030504040204" pitchFamily="34" charset="0"/>
              <a:buChar char=" "/>
            </a:pPr>
            <a:r>
              <a:rPr lang="en-US" altLang="ko-KR">
                <a:ea typeface="Gulim" panose="020B0600000101010101" pitchFamily="34" charset="-127"/>
              </a:rPr>
              <a:t> </a:t>
            </a:r>
            <a:endParaRPr lang="en-US" altLang="en-US"/>
          </a:p>
        </p:txBody>
      </p:sp>
      <p:sp>
        <p:nvSpPr>
          <p:cNvPr id="41988" name="Text Box 4">
            <a:extLst>
              <a:ext uri="{FF2B5EF4-FFF2-40B4-BE49-F238E27FC236}">
                <a16:creationId xmlns:a16="http://schemas.microsoft.com/office/drawing/2014/main" id="{3ED5CE26-B219-4F81-B563-786691A7E90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2" name="TextBox 1">
            <a:extLst>
              <a:ext uri="{FF2B5EF4-FFF2-40B4-BE49-F238E27FC236}">
                <a16:creationId xmlns:a16="http://schemas.microsoft.com/office/drawing/2014/main" id="{3C562D90-F29F-4B18-9727-182C49D0FAF9}"/>
              </a:ext>
            </a:extLst>
          </p:cNvPr>
          <p:cNvSpPr txBox="1">
            <a:spLocks noRot="1" noChangeAspect="1" noMove="1" noResize="1" noEditPoints="1" noAdjustHandles="1" noChangeArrowheads="1" noChangeShapeType="1" noTextEdit="1"/>
          </p:cNvSpPr>
          <p:nvPr/>
        </p:nvSpPr>
        <p:spPr>
          <a:xfrm>
            <a:off x="1430127" y="3260415"/>
            <a:ext cx="6359946" cy="492443"/>
          </a:xfrm>
          <a:prstGeom prst="rect">
            <a:avLst/>
          </a:prstGeom>
          <a:blipFill>
            <a:blip r:embed="rId2"/>
            <a:stretch>
              <a:fillRect/>
            </a:stretch>
          </a:blipFill>
        </p:spPr>
        <p:txBody>
          <a:bodyPr/>
          <a:lstStyle/>
          <a:p>
            <a:pPr>
              <a:defRPr/>
            </a:pPr>
            <a:r>
              <a:rPr lang="en-US">
                <a:no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933D3B-E1D8-4099-A81F-09E27CC1A91F}"/>
              </a:ext>
            </a:extLst>
          </p:cNvPr>
          <p:cNvSpPr>
            <a:spLocks noGrp="1" noChangeArrowheads="1"/>
          </p:cNvSpPr>
          <p:nvPr>
            <p:ph type="title"/>
          </p:nvPr>
        </p:nvSpPr>
        <p:spPr/>
        <p:txBody>
          <a:bodyPr/>
          <a:lstStyle/>
          <a:p>
            <a:pPr eaLnBrk="1" hangingPunct="1"/>
            <a:r>
              <a:rPr lang="en-US" altLang="en-US" sz="3200"/>
              <a:t>Example 14-2: Solution</a:t>
            </a:r>
          </a:p>
        </p:txBody>
      </p:sp>
      <p:sp>
        <p:nvSpPr>
          <p:cNvPr id="43011" name="Rectangle 3">
            <a:extLst>
              <a:ext uri="{FF2B5EF4-FFF2-40B4-BE49-F238E27FC236}">
                <a16:creationId xmlns:a16="http://schemas.microsoft.com/office/drawing/2014/main" id="{E76436CC-5F4C-494E-BCC8-066C2C6C683C}"/>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a:t>The value of a = 110.28 in the estimated regression equation gives the value of y for </a:t>
            </a:r>
            <a:r>
              <a:rPr lang="en-US" altLang="ko-KR" i="1">
                <a:ea typeface="Gulim" panose="020B0600000101010101" pitchFamily="34" charset="-127"/>
              </a:rPr>
              <a:t>x</a:t>
            </a:r>
            <a:r>
              <a:rPr lang="en-US" altLang="ko-KR" baseline="-25000">
                <a:ea typeface="Gulim" panose="020B0600000101010101" pitchFamily="34" charset="-127"/>
              </a:rPr>
              <a:t>1 </a:t>
            </a:r>
            <a:r>
              <a:rPr lang="en-US" altLang="en-US"/>
              <a:t>= 0 and </a:t>
            </a:r>
            <a:r>
              <a:rPr lang="en-US" altLang="ko-KR" i="1">
                <a:ea typeface="Gulim" panose="020B0600000101010101" pitchFamily="34" charset="-127"/>
              </a:rPr>
              <a:t>x</a:t>
            </a:r>
            <a:r>
              <a:rPr lang="en-US" altLang="ko-KR" baseline="-25000">
                <a:ea typeface="Gulim" panose="020B0600000101010101" pitchFamily="34" charset="-127"/>
              </a:rPr>
              <a:t>2</a:t>
            </a:r>
            <a:r>
              <a:rPr lang="en-US" altLang="ko-KR">
                <a:ea typeface="Gulim" panose="020B0600000101010101" pitchFamily="34" charset="-127"/>
              </a:rPr>
              <a:t> </a:t>
            </a:r>
            <a:r>
              <a:rPr lang="en-US" altLang="en-US"/>
              <a:t>= 0. Thus, a driver with no driving experience and no driving violations committed in the past three years is expected to pay an auto insurance premium of $110.28 per month.</a:t>
            </a:r>
          </a:p>
        </p:txBody>
      </p:sp>
      <p:sp>
        <p:nvSpPr>
          <p:cNvPr id="43012" name="Text Box 4">
            <a:extLst>
              <a:ext uri="{FF2B5EF4-FFF2-40B4-BE49-F238E27FC236}">
                <a16:creationId xmlns:a16="http://schemas.microsoft.com/office/drawing/2014/main" id="{837CC04E-B951-47F6-B4A7-943D73C7140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3013" name="Freeform 5">
            <a:extLst>
              <a:ext uri="{FF2B5EF4-FFF2-40B4-BE49-F238E27FC236}">
                <a16:creationId xmlns:a16="http://schemas.microsoft.com/office/drawing/2014/main" id="{FFB8FF94-76FA-4819-B4A3-B9B0B073C938}"/>
              </a:ext>
            </a:extLst>
          </p:cNvPr>
          <p:cNvSpPr>
            <a:spLocks/>
          </p:cNvSpPr>
          <p:nvPr/>
        </p:nvSpPr>
        <p:spPr bwMode="auto">
          <a:xfrm>
            <a:off x="7889875" y="1981200"/>
            <a:ext cx="152400" cy="152400"/>
          </a:xfrm>
          <a:custGeom>
            <a:avLst/>
            <a:gdLst>
              <a:gd name="T0" fmla="*/ 0 w 144"/>
              <a:gd name="T1" fmla="*/ 2147483646 h 144"/>
              <a:gd name="T2" fmla="*/ 2147483646 w 144"/>
              <a:gd name="T3" fmla="*/ 0 h 144"/>
              <a:gd name="T4" fmla="*/ 2147483646 w 144"/>
              <a:gd name="T5" fmla="*/ 2147483646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144"/>
                </a:moveTo>
                <a:cubicBezTo>
                  <a:pt x="36" y="72"/>
                  <a:pt x="72" y="0"/>
                  <a:pt x="96" y="0"/>
                </a:cubicBezTo>
                <a:cubicBezTo>
                  <a:pt x="120" y="0"/>
                  <a:pt x="132" y="72"/>
                  <a:pt x="144" y="1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33D6B6D-5A3D-4551-9E4D-20F67D072ED7}"/>
              </a:ext>
            </a:extLst>
          </p:cNvPr>
          <p:cNvSpPr>
            <a:spLocks noGrp="1" noChangeArrowheads="1"/>
          </p:cNvSpPr>
          <p:nvPr>
            <p:ph type="title"/>
          </p:nvPr>
        </p:nvSpPr>
        <p:spPr/>
        <p:txBody>
          <a:bodyPr/>
          <a:lstStyle/>
          <a:p>
            <a:pPr eaLnBrk="1" hangingPunct="1"/>
            <a:r>
              <a:rPr lang="en-US" altLang="en-US" sz="3200"/>
              <a:t>Example 14-2: Solution</a:t>
            </a:r>
          </a:p>
        </p:txBody>
      </p:sp>
      <p:sp>
        <p:nvSpPr>
          <p:cNvPr id="44035" name="Rectangle 3">
            <a:extLst>
              <a:ext uri="{FF2B5EF4-FFF2-40B4-BE49-F238E27FC236}">
                <a16:creationId xmlns:a16="http://schemas.microsoft.com/office/drawing/2014/main" id="{2AC02281-E830-4657-B34E-B034C1571688}"/>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a:t>The value of </a:t>
            </a:r>
            <a:r>
              <a:rPr lang="en-US" altLang="en-US" i="1"/>
              <a:t>b</a:t>
            </a:r>
            <a:r>
              <a:rPr lang="en-US" altLang="en-US" baseline="-25000"/>
              <a:t>1</a:t>
            </a:r>
            <a:r>
              <a:rPr lang="en-US" altLang="en-US"/>
              <a:t> = -2.7473 in the estimated regression model gives the change in </a:t>
            </a:r>
            <a:r>
              <a:rPr lang="en-US" altLang="en-US" i="1"/>
              <a:t>y</a:t>
            </a:r>
            <a:r>
              <a:rPr lang="en-US" altLang="en-US"/>
              <a:t> for a one-unit change in </a:t>
            </a:r>
            <a:r>
              <a:rPr lang="en-US" altLang="ko-KR" i="1">
                <a:ea typeface="Gulim" panose="020B0600000101010101" pitchFamily="34" charset="-127"/>
              </a:rPr>
              <a:t>x</a:t>
            </a:r>
            <a:r>
              <a:rPr lang="en-US" altLang="ko-KR" baseline="-25000">
                <a:ea typeface="Gulim" panose="020B0600000101010101" pitchFamily="34" charset="-127"/>
              </a:rPr>
              <a:t>1</a:t>
            </a:r>
            <a:r>
              <a:rPr lang="en-US" altLang="en-US"/>
              <a:t> when </a:t>
            </a:r>
            <a:r>
              <a:rPr lang="en-US" altLang="ko-KR" i="1">
                <a:ea typeface="Gulim" panose="020B0600000101010101" pitchFamily="34" charset="-127"/>
              </a:rPr>
              <a:t>x</a:t>
            </a:r>
            <a:r>
              <a:rPr lang="en-US" altLang="ko-KR" baseline="-25000">
                <a:ea typeface="Gulim" panose="020B0600000101010101" pitchFamily="34" charset="-127"/>
              </a:rPr>
              <a:t>2</a:t>
            </a:r>
            <a:r>
              <a:rPr lang="en-US" altLang="en-US"/>
              <a:t> is held constant.  Thus, we can state that a driver with one extra year of experience but the same number of driving violations is expected to pay $2.7473 (or $2.75) less per month for the auto insurance premium. </a:t>
            </a:r>
          </a:p>
        </p:txBody>
      </p:sp>
      <p:sp>
        <p:nvSpPr>
          <p:cNvPr id="44036" name="Text Box 4">
            <a:extLst>
              <a:ext uri="{FF2B5EF4-FFF2-40B4-BE49-F238E27FC236}">
                <a16:creationId xmlns:a16="http://schemas.microsoft.com/office/drawing/2014/main" id="{D7434CB9-E544-49C7-877A-CFE196F86D1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4037" name="Freeform 5">
            <a:extLst>
              <a:ext uri="{FF2B5EF4-FFF2-40B4-BE49-F238E27FC236}">
                <a16:creationId xmlns:a16="http://schemas.microsoft.com/office/drawing/2014/main" id="{038F23F5-8197-49FB-B9FE-7E0394AB04E6}"/>
              </a:ext>
            </a:extLst>
          </p:cNvPr>
          <p:cNvSpPr>
            <a:spLocks/>
          </p:cNvSpPr>
          <p:nvPr/>
        </p:nvSpPr>
        <p:spPr bwMode="auto">
          <a:xfrm>
            <a:off x="7745413" y="1981200"/>
            <a:ext cx="152400" cy="152400"/>
          </a:xfrm>
          <a:custGeom>
            <a:avLst/>
            <a:gdLst>
              <a:gd name="T0" fmla="*/ 0 w 144"/>
              <a:gd name="T1" fmla="*/ 2147483646 h 144"/>
              <a:gd name="T2" fmla="*/ 2147483646 w 144"/>
              <a:gd name="T3" fmla="*/ 0 h 144"/>
              <a:gd name="T4" fmla="*/ 2147483646 w 144"/>
              <a:gd name="T5" fmla="*/ 2147483646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144"/>
                </a:moveTo>
                <a:cubicBezTo>
                  <a:pt x="36" y="72"/>
                  <a:pt x="72" y="0"/>
                  <a:pt x="96" y="0"/>
                </a:cubicBezTo>
                <a:cubicBezTo>
                  <a:pt x="120" y="0"/>
                  <a:pt x="132" y="72"/>
                  <a:pt x="144" y="1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716C0B4-FE82-41A7-A1D0-3EB00337273C}"/>
              </a:ext>
            </a:extLst>
          </p:cNvPr>
          <p:cNvSpPr>
            <a:spLocks noGrp="1" noChangeArrowheads="1"/>
          </p:cNvSpPr>
          <p:nvPr>
            <p:ph type="title"/>
          </p:nvPr>
        </p:nvSpPr>
        <p:spPr/>
        <p:txBody>
          <a:bodyPr/>
          <a:lstStyle/>
          <a:p>
            <a:pPr eaLnBrk="1" hangingPunct="1"/>
            <a:r>
              <a:rPr lang="en-US" altLang="en-US" sz="3200"/>
              <a:t>Example 14-2: Solution</a:t>
            </a:r>
          </a:p>
        </p:txBody>
      </p:sp>
      <p:sp>
        <p:nvSpPr>
          <p:cNvPr id="45059" name="Rectangle 3">
            <a:extLst>
              <a:ext uri="{FF2B5EF4-FFF2-40B4-BE49-F238E27FC236}">
                <a16:creationId xmlns:a16="http://schemas.microsoft.com/office/drawing/2014/main" id="{4D16F4E2-EDF1-4129-9451-9B52B8CA8635}"/>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a:t>The value of </a:t>
            </a:r>
            <a:r>
              <a:rPr lang="en-US" altLang="en-US" i="1"/>
              <a:t>b</a:t>
            </a:r>
            <a:r>
              <a:rPr lang="en-US" altLang="en-US" baseline="-25000"/>
              <a:t>2</a:t>
            </a:r>
            <a:r>
              <a:rPr lang="en-US" altLang="en-US"/>
              <a:t> = 16.106 in the estimated regression model gives the change in </a:t>
            </a:r>
            <a:r>
              <a:rPr lang="en-US" altLang="en-US" i="1"/>
              <a:t>y</a:t>
            </a:r>
            <a:r>
              <a:rPr lang="en-US" altLang="en-US"/>
              <a:t> for a one-unit change in </a:t>
            </a:r>
            <a:r>
              <a:rPr lang="en-US" altLang="ko-KR" i="1">
                <a:ea typeface="Gulim" panose="020B0600000101010101" pitchFamily="34" charset="-127"/>
              </a:rPr>
              <a:t>x</a:t>
            </a:r>
            <a:r>
              <a:rPr lang="en-US" altLang="ko-KR" baseline="-25000">
                <a:ea typeface="Gulim" panose="020B0600000101010101" pitchFamily="34" charset="-127"/>
              </a:rPr>
              <a:t>2</a:t>
            </a:r>
            <a:r>
              <a:rPr lang="en-US" altLang="en-US"/>
              <a:t> when </a:t>
            </a:r>
            <a:r>
              <a:rPr lang="en-US" altLang="ko-KR" i="1">
                <a:ea typeface="Gulim" panose="020B0600000101010101" pitchFamily="34" charset="-127"/>
              </a:rPr>
              <a:t>x</a:t>
            </a:r>
            <a:r>
              <a:rPr lang="en-US" altLang="ko-KR" baseline="-25000">
                <a:ea typeface="Gulim" panose="020B0600000101010101" pitchFamily="34" charset="-127"/>
              </a:rPr>
              <a:t>1</a:t>
            </a:r>
            <a:r>
              <a:rPr lang="en-US" altLang="en-US"/>
              <a:t> is held constant.  Thus, </a:t>
            </a:r>
            <a:r>
              <a:rPr lang="en-US" altLang="ko-KR">
                <a:ea typeface="Gulim" panose="020B0600000101010101" pitchFamily="34" charset="-127"/>
              </a:rPr>
              <a:t>a driver with one extra driving violation during the past three years but with the same years of driving experience is expected to pay $16.106 (or $16.11) more per month for the auto insurance premium. </a:t>
            </a:r>
            <a:endParaRPr lang="en-US" altLang="en-US"/>
          </a:p>
        </p:txBody>
      </p:sp>
      <p:sp>
        <p:nvSpPr>
          <p:cNvPr id="45060" name="Text Box 4">
            <a:extLst>
              <a:ext uri="{FF2B5EF4-FFF2-40B4-BE49-F238E27FC236}">
                <a16:creationId xmlns:a16="http://schemas.microsoft.com/office/drawing/2014/main" id="{E8450DB4-6031-4BA7-BFAC-67F48374A51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5061" name="Freeform 5">
            <a:extLst>
              <a:ext uri="{FF2B5EF4-FFF2-40B4-BE49-F238E27FC236}">
                <a16:creationId xmlns:a16="http://schemas.microsoft.com/office/drawing/2014/main" id="{40E0F630-11FC-4095-B3EE-529CCC8B20C1}"/>
              </a:ext>
            </a:extLst>
          </p:cNvPr>
          <p:cNvSpPr>
            <a:spLocks/>
          </p:cNvSpPr>
          <p:nvPr/>
        </p:nvSpPr>
        <p:spPr bwMode="auto">
          <a:xfrm>
            <a:off x="7745413" y="1981200"/>
            <a:ext cx="152400" cy="152400"/>
          </a:xfrm>
          <a:custGeom>
            <a:avLst/>
            <a:gdLst>
              <a:gd name="T0" fmla="*/ 0 w 144"/>
              <a:gd name="T1" fmla="*/ 2147483646 h 144"/>
              <a:gd name="T2" fmla="*/ 2147483646 w 144"/>
              <a:gd name="T3" fmla="*/ 0 h 144"/>
              <a:gd name="T4" fmla="*/ 2147483646 w 144"/>
              <a:gd name="T5" fmla="*/ 2147483646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144"/>
                </a:moveTo>
                <a:cubicBezTo>
                  <a:pt x="36" y="72"/>
                  <a:pt x="72" y="0"/>
                  <a:pt x="96" y="0"/>
                </a:cubicBezTo>
                <a:cubicBezTo>
                  <a:pt x="120" y="0"/>
                  <a:pt x="132" y="72"/>
                  <a:pt x="144" y="1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28F2F99-DE47-4A48-A947-6A879F05F8CB}"/>
              </a:ext>
            </a:extLst>
          </p:cNvPr>
          <p:cNvSpPr>
            <a:spLocks noGrp="1" noChangeArrowheads="1"/>
          </p:cNvSpPr>
          <p:nvPr>
            <p:ph type="title"/>
          </p:nvPr>
        </p:nvSpPr>
        <p:spPr/>
        <p:txBody>
          <a:bodyPr/>
          <a:lstStyle/>
          <a:p>
            <a:pPr eaLnBrk="1" hangingPunct="1"/>
            <a:r>
              <a:rPr lang="en-US" altLang="en-US" sz="3200"/>
              <a:t>Example 14-2: Solution</a:t>
            </a:r>
          </a:p>
        </p:txBody>
      </p:sp>
      <p:sp>
        <p:nvSpPr>
          <p:cNvPr id="46083" name="Rectangle 3">
            <a:extLst>
              <a:ext uri="{FF2B5EF4-FFF2-40B4-BE49-F238E27FC236}">
                <a16:creationId xmlns:a16="http://schemas.microsoft.com/office/drawing/2014/main" id="{2E7E4C65-C85E-400A-BAB4-FA67C2B114B5}"/>
              </a:ext>
            </a:extLst>
          </p:cNvPr>
          <p:cNvSpPr>
            <a:spLocks noGrp="1" noChangeArrowheads="1"/>
          </p:cNvSpPr>
          <p:nvPr>
            <p:ph type="body" sz="half" idx="1"/>
          </p:nvPr>
        </p:nvSpPr>
        <p:spPr>
          <a:xfrm>
            <a:off x="457200" y="1600200"/>
            <a:ext cx="8077200" cy="4530725"/>
          </a:xfrm>
        </p:spPr>
        <p:txBody>
          <a:bodyPr/>
          <a:lstStyle/>
          <a:p>
            <a:pPr eaLnBrk="1" hangingPunct="1">
              <a:lnSpc>
                <a:spcPct val="90000"/>
              </a:lnSpc>
              <a:buFont typeface="Tahoma" panose="020B0604030504040204" pitchFamily="34" charset="0"/>
              <a:buChar char=" "/>
            </a:pPr>
            <a:r>
              <a:rPr lang="en-US" altLang="en-US" b="1"/>
              <a:t>(b) </a:t>
            </a:r>
            <a:r>
              <a:rPr lang="en-US" altLang="en-US"/>
              <a:t>The values of the standard deviation of errors, the coefficient of multiple determination, and the adjusted coefficient of multiple determination are given in Excel solution.  From this part of the solution, </a:t>
            </a:r>
          </a:p>
        </p:txBody>
      </p:sp>
      <p:sp>
        <p:nvSpPr>
          <p:cNvPr id="46084" name="Text Box 4">
            <a:extLst>
              <a:ext uri="{FF2B5EF4-FFF2-40B4-BE49-F238E27FC236}">
                <a16:creationId xmlns:a16="http://schemas.microsoft.com/office/drawing/2014/main" id="{97017C00-F376-4AAB-8172-6508509CE93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46085" name="Object 2">
            <a:extLst>
              <a:ext uri="{FF2B5EF4-FFF2-40B4-BE49-F238E27FC236}">
                <a16:creationId xmlns:a16="http://schemas.microsoft.com/office/drawing/2014/main" id="{0457F819-1C50-42B8-8B48-CBBB4229462F}"/>
              </a:ext>
            </a:extLst>
          </p:cNvPr>
          <p:cNvGraphicFramePr>
            <a:graphicFrameLocks noGrp="1" noChangeAspect="1"/>
          </p:cNvGraphicFramePr>
          <p:nvPr>
            <p:ph sz="half" idx="2"/>
          </p:nvPr>
        </p:nvGraphicFramePr>
        <p:xfrm>
          <a:off x="762000" y="4572000"/>
          <a:ext cx="7696200" cy="685800"/>
        </p:xfrm>
        <a:graphic>
          <a:graphicData uri="http://schemas.openxmlformats.org/presentationml/2006/ole">
            <mc:AlternateContent xmlns:mc="http://schemas.openxmlformats.org/markup-compatibility/2006">
              <mc:Choice xmlns:v="urn:schemas-microsoft-com:vml" Requires="v">
                <p:oleObj name="Equation" r:id="rId2" imgW="3263900" imgH="241300" progId="Equation.DSMT4">
                  <p:embed/>
                </p:oleObj>
              </mc:Choice>
              <mc:Fallback>
                <p:oleObj name="Equation" r:id="rId2" imgW="3263900" imgH="2413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0"/>
                        <a:ext cx="7696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TextBox 1">
            <a:extLst>
              <a:ext uri="{FF2B5EF4-FFF2-40B4-BE49-F238E27FC236}">
                <a16:creationId xmlns:a16="http://schemas.microsoft.com/office/drawing/2014/main" id="{5F18B1A7-9D7E-439C-AE3E-31D24C722677}"/>
              </a:ext>
            </a:extLst>
          </p:cNvPr>
          <p:cNvSpPr txBox="1">
            <a:spLocks noChangeArrowheads="1"/>
          </p:cNvSpPr>
          <p:nvPr/>
        </p:nvSpPr>
        <p:spPr bwMode="auto">
          <a:xfrm>
            <a:off x="381000" y="5257800"/>
            <a:ext cx="843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39DEE49-7537-4BD4-8080-ECFD26723349}"/>
              </a:ext>
            </a:extLst>
          </p:cNvPr>
          <p:cNvSpPr>
            <a:spLocks noGrp="1" noChangeArrowheads="1"/>
          </p:cNvSpPr>
          <p:nvPr>
            <p:ph type="title"/>
          </p:nvPr>
        </p:nvSpPr>
        <p:spPr/>
        <p:txBody>
          <a:bodyPr/>
          <a:lstStyle/>
          <a:p>
            <a:r>
              <a:rPr lang="en-US" altLang="en-US"/>
              <a:t>Example 14-2: Solution</a:t>
            </a:r>
          </a:p>
        </p:txBody>
      </p:sp>
      <p:sp>
        <p:nvSpPr>
          <p:cNvPr id="47107" name="Content Placeholder 2">
            <a:extLst>
              <a:ext uri="{FF2B5EF4-FFF2-40B4-BE49-F238E27FC236}">
                <a16:creationId xmlns:a16="http://schemas.microsoft.com/office/drawing/2014/main" id="{C0BEC05F-BCB9-4899-A09E-0A18DB7440B3}"/>
              </a:ext>
            </a:extLst>
          </p:cNvPr>
          <p:cNvSpPr>
            <a:spLocks noGrp="1" noChangeArrowheads="1"/>
          </p:cNvSpPr>
          <p:nvPr>
            <p:ph idx="1"/>
          </p:nvPr>
        </p:nvSpPr>
        <p:spPr/>
        <p:txBody>
          <a:bodyPr/>
          <a:lstStyle/>
          <a:p>
            <a:r>
              <a:rPr lang="en-US" altLang="en-US"/>
              <a:t>Note the difference between the Coefficient of Determination and the Adjusted Coefficient of Determination.</a:t>
            </a:r>
          </a:p>
          <a:p>
            <a:r>
              <a:rPr lang="en-US" altLang="en-US"/>
              <a:t>The difference is not large.</a:t>
            </a:r>
          </a:p>
          <a:p>
            <a:r>
              <a:rPr lang="en-US" altLang="en-US"/>
              <a:t>This model does not include un-important predictor variables.</a:t>
            </a:r>
          </a:p>
          <a:p>
            <a:r>
              <a:rPr lang="en-US" altLang="en-US"/>
              <a:t>If the difference were large – model would have included several (possibly many) un-important predictor variables.</a:t>
            </a:r>
          </a:p>
          <a:p>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5D7C024-1909-47C3-AF76-41045AB19B7A}"/>
              </a:ext>
            </a:extLst>
          </p:cNvPr>
          <p:cNvSpPr>
            <a:spLocks noGrp="1" noChangeArrowheads="1"/>
          </p:cNvSpPr>
          <p:nvPr>
            <p:ph type="title"/>
          </p:nvPr>
        </p:nvSpPr>
        <p:spPr/>
        <p:txBody>
          <a:bodyPr/>
          <a:lstStyle/>
          <a:p>
            <a:pPr eaLnBrk="1" hangingPunct="1"/>
            <a:r>
              <a:rPr lang="en-US" altLang="en-US" sz="3200"/>
              <a:t>Example 14-2: Solution</a:t>
            </a:r>
          </a:p>
        </p:txBody>
      </p:sp>
      <p:sp>
        <p:nvSpPr>
          <p:cNvPr id="48131" name="Rectangle 3">
            <a:extLst>
              <a:ext uri="{FF2B5EF4-FFF2-40B4-BE49-F238E27FC236}">
                <a16:creationId xmlns:a16="http://schemas.microsoft.com/office/drawing/2014/main" id="{A54713E7-BFF4-4C81-B4D3-31BCA2D6BF44}"/>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b="1"/>
              <a:t>(c) </a:t>
            </a:r>
            <a:r>
              <a:rPr lang="en-US" altLang="en-US"/>
              <a:t>We substitute</a:t>
            </a:r>
            <a:r>
              <a:rPr lang="en-US" altLang="en-US" b="1"/>
              <a:t> </a:t>
            </a:r>
            <a:r>
              <a:rPr lang="en-US" altLang="ko-KR" i="1">
                <a:ea typeface="Gulim" panose="020B0600000101010101" pitchFamily="34" charset="-127"/>
              </a:rPr>
              <a:t>x</a:t>
            </a:r>
            <a:r>
              <a:rPr lang="en-US" altLang="ko-KR" baseline="-25000">
                <a:ea typeface="Gulim" panose="020B0600000101010101" pitchFamily="34" charset="-127"/>
              </a:rPr>
              <a:t>1</a:t>
            </a:r>
            <a:r>
              <a:rPr lang="en-US" altLang="ko-KR">
                <a:ea typeface="Gulim" panose="020B0600000101010101" pitchFamily="34" charset="-127"/>
              </a:rPr>
              <a:t> = 7 and </a:t>
            </a:r>
            <a:r>
              <a:rPr lang="en-US" altLang="ko-KR" i="1">
                <a:ea typeface="Gulim" panose="020B0600000101010101" pitchFamily="34" charset="-127"/>
              </a:rPr>
              <a:t>x</a:t>
            </a:r>
            <a:r>
              <a:rPr lang="en-US" altLang="ko-KR" baseline="-25000">
                <a:ea typeface="Gulim" panose="020B0600000101010101" pitchFamily="34" charset="-127"/>
              </a:rPr>
              <a:t>2</a:t>
            </a:r>
            <a:r>
              <a:rPr lang="en-US" altLang="ko-KR">
                <a:ea typeface="Gulim" panose="020B0600000101010101" pitchFamily="34" charset="-127"/>
              </a:rPr>
              <a:t> = 3 in the estimated regression model.  Thus,</a:t>
            </a:r>
            <a:endParaRPr lang="en-US" altLang="en-US"/>
          </a:p>
          <a:p>
            <a:pPr eaLnBrk="1" hangingPunct="1">
              <a:lnSpc>
                <a:spcPct val="90000"/>
              </a:lnSpc>
              <a:buFont typeface="Tahoma" panose="020B0604030504040204" pitchFamily="34" charset="0"/>
              <a:buChar char=" "/>
            </a:pPr>
            <a:r>
              <a:rPr lang="en-US" altLang="ko-KR" i="1">
                <a:ea typeface="Gulim" panose="020B0600000101010101" pitchFamily="34" charset="-127"/>
              </a:rPr>
              <a:t>  y =</a:t>
            </a:r>
            <a:r>
              <a:rPr lang="en-US" altLang="ko-KR">
                <a:ea typeface="Gulim" panose="020B0600000101010101" pitchFamily="34" charset="-127"/>
              </a:rPr>
              <a:t> 110.28 - 2.7473</a:t>
            </a:r>
            <a:r>
              <a:rPr lang="en-US" altLang="ko-KR" i="1">
                <a:ea typeface="Gulim" panose="020B0600000101010101" pitchFamily="34" charset="-127"/>
              </a:rPr>
              <a:t>x</a:t>
            </a:r>
            <a:r>
              <a:rPr lang="en-US" altLang="ko-KR" baseline="-25000">
                <a:ea typeface="Gulim" panose="020B0600000101010101" pitchFamily="34" charset="-127"/>
              </a:rPr>
              <a:t>1</a:t>
            </a:r>
            <a:r>
              <a:rPr lang="en-US" altLang="ko-KR">
                <a:ea typeface="Gulim" panose="020B0600000101010101" pitchFamily="34" charset="-127"/>
              </a:rPr>
              <a:t> + 16.106</a:t>
            </a:r>
            <a:r>
              <a:rPr lang="en-US" altLang="ko-KR" i="1">
                <a:ea typeface="Gulim" panose="020B0600000101010101" pitchFamily="34" charset="-127"/>
              </a:rPr>
              <a:t>x</a:t>
            </a:r>
            <a:r>
              <a:rPr lang="en-US" altLang="ko-KR" baseline="-25000">
                <a:ea typeface="Gulim" panose="020B0600000101010101" pitchFamily="34" charset="-127"/>
              </a:rPr>
              <a:t>2</a:t>
            </a:r>
            <a:r>
              <a:rPr lang="en-US" altLang="ko-KR">
                <a:ea typeface="Gulim" panose="020B0600000101010101" pitchFamily="34" charset="-127"/>
              </a:rPr>
              <a:t> </a:t>
            </a:r>
          </a:p>
          <a:p>
            <a:pPr eaLnBrk="1" hangingPunct="1">
              <a:lnSpc>
                <a:spcPct val="90000"/>
              </a:lnSpc>
              <a:buFont typeface="Tahoma" panose="020B0604030504040204" pitchFamily="34" charset="0"/>
              <a:buChar char=" "/>
            </a:pPr>
            <a:r>
              <a:rPr lang="en-US" altLang="ko-KR" i="1">
                <a:ea typeface="Gulim" panose="020B0600000101010101" pitchFamily="34" charset="-127"/>
              </a:rPr>
              <a:t>     = </a:t>
            </a:r>
            <a:r>
              <a:rPr lang="en-US" altLang="ko-KR">
                <a:ea typeface="Gulim" panose="020B0600000101010101" pitchFamily="34" charset="-127"/>
              </a:rPr>
              <a:t>110.28 - 2.7473(7) + 16.106(3)</a:t>
            </a:r>
          </a:p>
          <a:p>
            <a:pPr eaLnBrk="1" hangingPunct="1">
              <a:lnSpc>
                <a:spcPct val="90000"/>
              </a:lnSpc>
              <a:buFont typeface="Tahoma" panose="020B0604030504040204" pitchFamily="34" charset="0"/>
              <a:buChar char=" "/>
            </a:pPr>
            <a:r>
              <a:rPr lang="en-US" altLang="ko-KR">
                <a:ea typeface="Gulim" panose="020B0600000101010101" pitchFamily="34" charset="-127"/>
              </a:rPr>
              <a:t>     = </a:t>
            </a:r>
            <a:r>
              <a:rPr lang="en-US" altLang="ko-KR" b="1">
                <a:ea typeface="Gulim" panose="020B0600000101010101" pitchFamily="34" charset="-127"/>
              </a:rPr>
              <a:t>$139.37</a:t>
            </a:r>
            <a:r>
              <a:rPr lang="en-US" altLang="ko-KR">
                <a:ea typeface="Gulim" panose="020B0600000101010101" pitchFamily="34" charset="-127"/>
              </a:rPr>
              <a:t> </a:t>
            </a:r>
            <a:endParaRPr lang="en-US" altLang="en-US"/>
          </a:p>
          <a:p>
            <a:pPr eaLnBrk="1" hangingPunct="1">
              <a:lnSpc>
                <a:spcPct val="90000"/>
              </a:lnSpc>
              <a:buFont typeface="Tahoma" panose="020B0604030504040204" pitchFamily="34" charset="0"/>
              <a:buChar char=" "/>
            </a:pPr>
            <a:endParaRPr lang="en-US" altLang="en-US"/>
          </a:p>
        </p:txBody>
      </p:sp>
      <p:sp>
        <p:nvSpPr>
          <p:cNvPr id="48132" name="Text Box 4">
            <a:extLst>
              <a:ext uri="{FF2B5EF4-FFF2-40B4-BE49-F238E27FC236}">
                <a16:creationId xmlns:a16="http://schemas.microsoft.com/office/drawing/2014/main" id="{93497671-CE5F-4641-8504-5817E9615C6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8133" name="Freeform 5">
            <a:extLst>
              <a:ext uri="{FF2B5EF4-FFF2-40B4-BE49-F238E27FC236}">
                <a16:creationId xmlns:a16="http://schemas.microsoft.com/office/drawing/2014/main" id="{BEF1D95E-D420-4813-9C21-E23D234F0E09}"/>
              </a:ext>
            </a:extLst>
          </p:cNvPr>
          <p:cNvSpPr>
            <a:spLocks/>
          </p:cNvSpPr>
          <p:nvPr/>
        </p:nvSpPr>
        <p:spPr bwMode="auto">
          <a:xfrm>
            <a:off x="1171575" y="2438400"/>
            <a:ext cx="152400" cy="152400"/>
          </a:xfrm>
          <a:custGeom>
            <a:avLst/>
            <a:gdLst>
              <a:gd name="T0" fmla="*/ 0 w 144"/>
              <a:gd name="T1" fmla="*/ 2147483646 h 144"/>
              <a:gd name="T2" fmla="*/ 2147483646 w 144"/>
              <a:gd name="T3" fmla="*/ 0 h 144"/>
              <a:gd name="T4" fmla="*/ 2147483646 w 144"/>
              <a:gd name="T5" fmla="*/ 2147483646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144"/>
                </a:moveTo>
                <a:cubicBezTo>
                  <a:pt x="36" y="72"/>
                  <a:pt x="72" y="0"/>
                  <a:pt x="96" y="0"/>
                </a:cubicBezTo>
                <a:cubicBezTo>
                  <a:pt x="120" y="0"/>
                  <a:pt x="132" y="72"/>
                  <a:pt x="144" y="1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E54A23B-7A31-4D11-AD32-6415BE193F61}"/>
              </a:ext>
            </a:extLst>
          </p:cNvPr>
          <p:cNvSpPr>
            <a:spLocks noGrp="1" noChangeArrowheads="1"/>
          </p:cNvSpPr>
          <p:nvPr>
            <p:ph type="title"/>
          </p:nvPr>
        </p:nvSpPr>
        <p:spPr/>
        <p:txBody>
          <a:bodyPr/>
          <a:lstStyle/>
          <a:p>
            <a:pPr eaLnBrk="1" hangingPunct="1"/>
            <a:r>
              <a:rPr lang="en-US" altLang="en-US" sz="3200"/>
              <a:t>Example 14-2: Solution</a:t>
            </a:r>
          </a:p>
        </p:txBody>
      </p:sp>
      <p:sp>
        <p:nvSpPr>
          <p:cNvPr id="49155" name="Rectangle 3">
            <a:extLst>
              <a:ext uri="{FF2B5EF4-FFF2-40B4-BE49-F238E27FC236}">
                <a16:creationId xmlns:a16="http://schemas.microsoft.com/office/drawing/2014/main" id="{0034D8BF-8BBA-4C63-B310-360CC4C6433D}"/>
              </a:ext>
            </a:extLst>
          </p:cNvPr>
          <p:cNvSpPr>
            <a:spLocks noGrp="1" noChangeArrowheads="1"/>
          </p:cNvSpPr>
          <p:nvPr>
            <p:ph type="body" idx="1"/>
          </p:nvPr>
        </p:nvSpPr>
        <p:spPr>
          <a:xfrm>
            <a:off x="457200" y="1600200"/>
            <a:ext cx="8305800" cy="4114800"/>
          </a:xfrm>
        </p:spPr>
        <p:txBody>
          <a:bodyPr/>
          <a:lstStyle/>
          <a:p>
            <a:pPr eaLnBrk="1" hangingPunct="1">
              <a:lnSpc>
                <a:spcPct val="90000"/>
              </a:lnSpc>
              <a:buFont typeface="Tahoma" panose="020B0604030504040204" pitchFamily="34" charset="0"/>
              <a:buChar char=" "/>
            </a:pPr>
            <a:r>
              <a:rPr lang="en-US" altLang="en-US" b="1"/>
              <a:t>(d) </a:t>
            </a:r>
            <a:r>
              <a:rPr lang="en-US" altLang="en-US"/>
              <a:t>We substitute</a:t>
            </a:r>
            <a:r>
              <a:rPr lang="en-US" altLang="en-US" b="1"/>
              <a:t> </a:t>
            </a:r>
            <a:r>
              <a:rPr lang="en-US" altLang="ko-KR" i="1">
                <a:ea typeface="Gulim" panose="020B0600000101010101" pitchFamily="34" charset="-127"/>
              </a:rPr>
              <a:t>x</a:t>
            </a:r>
            <a:r>
              <a:rPr lang="en-US" altLang="ko-KR" baseline="-25000">
                <a:ea typeface="Gulim" panose="020B0600000101010101" pitchFamily="34" charset="-127"/>
              </a:rPr>
              <a:t>1</a:t>
            </a:r>
            <a:r>
              <a:rPr lang="en-US" altLang="ko-KR">
                <a:ea typeface="Gulim" panose="020B0600000101010101" pitchFamily="34" charset="-127"/>
              </a:rPr>
              <a:t> = 12 and </a:t>
            </a:r>
            <a:r>
              <a:rPr lang="en-US" altLang="ko-KR" i="1">
                <a:ea typeface="Gulim" panose="020B0600000101010101" pitchFamily="34" charset="-127"/>
              </a:rPr>
              <a:t>x</a:t>
            </a:r>
            <a:r>
              <a:rPr lang="en-US" altLang="ko-KR" baseline="-25000">
                <a:ea typeface="Gulim" panose="020B0600000101010101" pitchFamily="34" charset="-127"/>
              </a:rPr>
              <a:t>2</a:t>
            </a:r>
            <a:r>
              <a:rPr lang="en-US" altLang="ko-KR">
                <a:ea typeface="Gulim" panose="020B0600000101010101" pitchFamily="34" charset="-127"/>
              </a:rPr>
              <a:t> = 4 in the estimated regression model.  Thus,</a:t>
            </a:r>
            <a:endParaRPr lang="en-US" altLang="en-US"/>
          </a:p>
          <a:p>
            <a:pPr eaLnBrk="1" hangingPunct="1">
              <a:lnSpc>
                <a:spcPct val="90000"/>
              </a:lnSpc>
              <a:buFont typeface="Tahoma" panose="020B0604030504040204" pitchFamily="34" charset="0"/>
              <a:buChar char=" "/>
            </a:pPr>
            <a:r>
              <a:rPr lang="en-US" altLang="ko-KR" i="1">
                <a:ea typeface="Gulim" panose="020B0600000101010101" pitchFamily="34" charset="-127"/>
              </a:rPr>
              <a:t>  y =</a:t>
            </a:r>
            <a:r>
              <a:rPr lang="en-US" altLang="ko-KR">
                <a:ea typeface="Gulim" panose="020B0600000101010101" pitchFamily="34" charset="-127"/>
              </a:rPr>
              <a:t> 110.28 - 2.7473</a:t>
            </a:r>
            <a:r>
              <a:rPr lang="en-US" altLang="ko-KR" i="1">
                <a:ea typeface="Gulim" panose="020B0600000101010101" pitchFamily="34" charset="-127"/>
              </a:rPr>
              <a:t>x</a:t>
            </a:r>
            <a:r>
              <a:rPr lang="en-US" altLang="ko-KR" baseline="-25000">
                <a:ea typeface="Gulim" panose="020B0600000101010101" pitchFamily="34" charset="-127"/>
              </a:rPr>
              <a:t>1</a:t>
            </a:r>
            <a:r>
              <a:rPr lang="en-US" altLang="ko-KR">
                <a:ea typeface="Gulim" panose="020B0600000101010101" pitchFamily="34" charset="-127"/>
              </a:rPr>
              <a:t> + 16.106</a:t>
            </a:r>
            <a:r>
              <a:rPr lang="en-US" altLang="ko-KR" i="1">
                <a:ea typeface="Gulim" panose="020B0600000101010101" pitchFamily="34" charset="-127"/>
              </a:rPr>
              <a:t>x</a:t>
            </a:r>
            <a:r>
              <a:rPr lang="en-US" altLang="ko-KR" baseline="-25000">
                <a:ea typeface="Gulim" panose="020B0600000101010101" pitchFamily="34" charset="-127"/>
              </a:rPr>
              <a:t>2</a:t>
            </a:r>
            <a:r>
              <a:rPr lang="en-US" altLang="ko-KR">
                <a:ea typeface="Gulim" panose="020B0600000101010101" pitchFamily="34" charset="-127"/>
              </a:rPr>
              <a:t> </a:t>
            </a:r>
          </a:p>
          <a:p>
            <a:pPr eaLnBrk="1" hangingPunct="1">
              <a:lnSpc>
                <a:spcPct val="90000"/>
              </a:lnSpc>
              <a:buFont typeface="Tahoma" panose="020B0604030504040204" pitchFamily="34" charset="0"/>
              <a:buChar char=" "/>
            </a:pPr>
            <a:r>
              <a:rPr lang="en-US" altLang="ko-KR" i="1">
                <a:ea typeface="Gulim" panose="020B0600000101010101" pitchFamily="34" charset="-127"/>
              </a:rPr>
              <a:t>     = </a:t>
            </a:r>
            <a:r>
              <a:rPr lang="en-US" altLang="ko-KR">
                <a:ea typeface="Gulim" panose="020B0600000101010101" pitchFamily="34" charset="-127"/>
              </a:rPr>
              <a:t>110.28 - 2.7473(12) + 16.106(4)</a:t>
            </a:r>
          </a:p>
          <a:p>
            <a:pPr eaLnBrk="1" hangingPunct="1">
              <a:lnSpc>
                <a:spcPct val="90000"/>
              </a:lnSpc>
              <a:buFont typeface="Tahoma" panose="020B0604030504040204" pitchFamily="34" charset="0"/>
              <a:buChar char=" "/>
            </a:pPr>
            <a:r>
              <a:rPr lang="en-US" altLang="ko-KR">
                <a:ea typeface="Gulim" panose="020B0600000101010101" pitchFamily="34" charset="-127"/>
              </a:rPr>
              <a:t>     = </a:t>
            </a:r>
            <a:r>
              <a:rPr lang="en-US" altLang="ko-KR" b="1">
                <a:ea typeface="Gulim" panose="020B0600000101010101" pitchFamily="34" charset="-127"/>
              </a:rPr>
              <a:t>$141.74</a:t>
            </a:r>
            <a:r>
              <a:rPr lang="en-US" altLang="ko-KR">
                <a:ea typeface="Gulim" panose="020B0600000101010101" pitchFamily="34" charset="-127"/>
              </a:rPr>
              <a:t> </a:t>
            </a:r>
            <a:endParaRPr lang="en-US" altLang="en-US"/>
          </a:p>
          <a:p>
            <a:pPr eaLnBrk="1" hangingPunct="1">
              <a:lnSpc>
                <a:spcPct val="90000"/>
              </a:lnSpc>
              <a:buFont typeface="Tahoma" panose="020B0604030504040204" pitchFamily="34" charset="0"/>
              <a:buChar char=" "/>
            </a:pPr>
            <a:endParaRPr lang="en-US" altLang="en-US"/>
          </a:p>
        </p:txBody>
      </p:sp>
      <p:sp>
        <p:nvSpPr>
          <p:cNvPr id="49156" name="Text Box 4">
            <a:extLst>
              <a:ext uri="{FF2B5EF4-FFF2-40B4-BE49-F238E27FC236}">
                <a16:creationId xmlns:a16="http://schemas.microsoft.com/office/drawing/2014/main" id="{D7344894-5AAA-47AB-A3C3-869A50E6D97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49157" name="Freeform 5">
            <a:extLst>
              <a:ext uri="{FF2B5EF4-FFF2-40B4-BE49-F238E27FC236}">
                <a16:creationId xmlns:a16="http://schemas.microsoft.com/office/drawing/2014/main" id="{2A095B8E-5E0F-4480-B9F0-F5BE6D5AB5E6}"/>
              </a:ext>
            </a:extLst>
          </p:cNvPr>
          <p:cNvSpPr>
            <a:spLocks/>
          </p:cNvSpPr>
          <p:nvPr/>
        </p:nvSpPr>
        <p:spPr bwMode="auto">
          <a:xfrm>
            <a:off x="1171575" y="2438400"/>
            <a:ext cx="152400" cy="152400"/>
          </a:xfrm>
          <a:custGeom>
            <a:avLst/>
            <a:gdLst>
              <a:gd name="T0" fmla="*/ 0 w 144"/>
              <a:gd name="T1" fmla="*/ 2147483646 h 144"/>
              <a:gd name="T2" fmla="*/ 2147483646 w 144"/>
              <a:gd name="T3" fmla="*/ 0 h 144"/>
              <a:gd name="T4" fmla="*/ 2147483646 w 144"/>
              <a:gd name="T5" fmla="*/ 2147483646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0" y="144"/>
                </a:moveTo>
                <a:cubicBezTo>
                  <a:pt x="36" y="72"/>
                  <a:pt x="72" y="0"/>
                  <a:pt x="96" y="0"/>
                </a:cubicBezTo>
                <a:cubicBezTo>
                  <a:pt x="120" y="0"/>
                  <a:pt x="132" y="72"/>
                  <a:pt x="144" y="1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99A4EDC-775D-4AB5-9A95-3E1428E0E6E8}"/>
              </a:ext>
            </a:extLst>
          </p:cNvPr>
          <p:cNvSpPr>
            <a:spLocks noGrp="1" noChangeArrowheads="1"/>
          </p:cNvSpPr>
          <p:nvPr>
            <p:ph type="title"/>
          </p:nvPr>
        </p:nvSpPr>
        <p:spPr/>
        <p:txBody>
          <a:bodyPr/>
          <a:lstStyle/>
          <a:p>
            <a:pPr eaLnBrk="1" hangingPunct="1"/>
            <a:r>
              <a:rPr lang="en-US" altLang="en-US" sz="3200"/>
              <a:t>Confidence Interval for an Individual Coefficient</a:t>
            </a:r>
            <a:endParaRPr lang="en-US" altLang="en-US" sz="3200" i="1">
              <a:latin typeface="Times New Roman" panose="02020603050405020304" pitchFamily="18" charset="0"/>
            </a:endParaRPr>
          </a:p>
        </p:txBody>
      </p:sp>
      <p:sp>
        <p:nvSpPr>
          <p:cNvPr id="50179" name="Rectangle 3">
            <a:extLst>
              <a:ext uri="{FF2B5EF4-FFF2-40B4-BE49-F238E27FC236}">
                <a16:creationId xmlns:a16="http://schemas.microsoft.com/office/drawing/2014/main" id="{8515E9A7-2EE5-490C-ACF7-CD3004906CF4}"/>
              </a:ext>
            </a:extLst>
          </p:cNvPr>
          <p:cNvSpPr>
            <a:spLocks noGrp="1" noChangeArrowheads="1"/>
          </p:cNvSpPr>
          <p:nvPr>
            <p:ph type="body" sz="half" idx="1"/>
          </p:nvPr>
        </p:nvSpPr>
        <p:spPr>
          <a:xfrm>
            <a:off x="304800" y="1468438"/>
            <a:ext cx="8229600" cy="4627562"/>
          </a:xfrm>
        </p:spPr>
        <p:txBody>
          <a:bodyPr/>
          <a:lstStyle/>
          <a:p>
            <a:pPr eaLnBrk="1" hangingPunct="1">
              <a:buFont typeface="Wingdings" panose="05000000000000000000" pitchFamily="2" charset="2"/>
              <a:buNone/>
            </a:pPr>
            <a:r>
              <a:rPr lang="en-US" altLang="en-US">
                <a:solidFill>
                  <a:schemeClr val="hlink"/>
                </a:solidFill>
              </a:rPr>
              <a:t>   Confidence Interval for </a:t>
            </a:r>
            <a:r>
              <a:rPr lang="en-US" altLang="en-US" i="1">
                <a:solidFill>
                  <a:schemeClr val="hlink"/>
                </a:solidFill>
              </a:rPr>
              <a:t>B</a:t>
            </a:r>
            <a:r>
              <a:rPr lang="en-US" altLang="en-US" i="1" baseline="-25000">
                <a:solidFill>
                  <a:schemeClr val="hlink"/>
                </a:solidFill>
              </a:rPr>
              <a:t>i</a:t>
            </a:r>
            <a:r>
              <a:rPr lang="en-US" altLang="en-US" i="1">
                <a:solidFill>
                  <a:schemeClr val="hlink"/>
                </a:solidFill>
              </a:rPr>
              <a:t> </a:t>
            </a:r>
          </a:p>
          <a:p>
            <a:pPr eaLnBrk="1" hangingPunct="1">
              <a:buFont typeface="Wingdings" panose="05000000000000000000" pitchFamily="2" charset="2"/>
              <a:buNone/>
            </a:pPr>
            <a:r>
              <a:rPr lang="en-US" altLang="en-US"/>
              <a:t>   The (1-α</a:t>
            </a:r>
            <a:r>
              <a:rPr lang="en-US" altLang="en-US">
                <a:sym typeface="Mathematica1" pitchFamily="2" charset="2"/>
              </a:rPr>
              <a:t>) x 100% confidence interval for </a:t>
            </a:r>
            <a:r>
              <a:rPr lang="en-US" altLang="en-US" i="1">
                <a:sym typeface="Mathematica1" pitchFamily="2" charset="2"/>
              </a:rPr>
              <a:t>B</a:t>
            </a:r>
            <a:r>
              <a:rPr lang="en-US" altLang="en-US" i="1" baseline="-25000">
                <a:sym typeface="Mathematica1" pitchFamily="2" charset="2"/>
              </a:rPr>
              <a:t>i</a:t>
            </a:r>
            <a:r>
              <a:rPr lang="en-US" altLang="en-US">
                <a:sym typeface="Mathematica1" pitchFamily="2" charset="2"/>
              </a:rPr>
              <a:t> is given by</a:t>
            </a:r>
          </a:p>
          <a:p>
            <a:pPr eaLnBrk="1" hangingPunct="1">
              <a:buFont typeface="Wingdings" panose="05000000000000000000" pitchFamily="2" charset="2"/>
              <a:buNone/>
            </a:pPr>
            <a:endParaRPr lang="en-US" altLang="en-US">
              <a:sym typeface="Mathematica1" pitchFamily="2" charset="2"/>
            </a:endParaRPr>
          </a:p>
          <a:p>
            <a:pPr eaLnBrk="1" hangingPunct="1">
              <a:buFont typeface="Wingdings" panose="05000000000000000000" pitchFamily="2" charset="2"/>
              <a:buNone/>
            </a:pPr>
            <a:r>
              <a:rPr lang="en-US" altLang="en-US">
                <a:sym typeface="Mathematica1" pitchFamily="2" charset="2"/>
              </a:rPr>
              <a:t>   The value of </a:t>
            </a:r>
            <a:r>
              <a:rPr lang="en-US" altLang="en-US" i="1">
                <a:sym typeface="Mathematica1" pitchFamily="2" charset="2"/>
              </a:rPr>
              <a:t>t</a:t>
            </a:r>
            <a:r>
              <a:rPr lang="en-US" altLang="en-US">
                <a:sym typeface="Mathematica1" pitchFamily="2" charset="2"/>
              </a:rPr>
              <a:t> that is used in this formula is obtained from the </a:t>
            </a:r>
            <a:r>
              <a:rPr lang="en-US" altLang="en-US" i="1">
                <a:sym typeface="Mathematica1" pitchFamily="2" charset="2"/>
              </a:rPr>
              <a:t>t</a:t>
            </a:r>
            <a:r>
              <a:rPr lang="en-US" altLang="en-US">
                <a:sym typeface="Mathematica1" pitchFamily="2" charset="2"/>
              </a:rPr>
              <a:t> distribution table for α/2 area in the right tail of the </a:t>
            </a:r>
            <a:r>
              <a:rPr lang="en-US" altLang="en-US" i="1">
                <a:sym typeface="Mathematica1" pitchFamily="2" charset="2"/>
              </a:rPr>
              <a:t>t</a:t>
            </a:r>
            <a:r>
              <a:rPr lang="en-US" altLang="en-US">
                <a:sym typeface="Mathematica1" pitchFamily="2" charset="2"/>
              </a:rPr>
              <a:t> distribution curve and (</a:t>
            </a:r>
            <a:r>
              <a:rPr lang="en-US" altLang="en-US" i="1">
                <a:sym typeface="Mathematica1" pitchFamily="2" charset="2"/>
              </a:rPr>
              <a:t>n-k-1</a:t>
            </a:r>
            <a:r>
              <a:rPr lang="en-US" altLang="en-US">
                <a:sym typeface="Mathematica1" pitchFamily="2" charset="2"/>
              </a:rPr>
              <a:t>) degrees of freedom.  The values of </a:t>
            </a:r>
            <a:r>
              <a:rPr lang="en-US" altLang="en-US" i="1">
                <a:sym typeface="Mathematica1" pitchFamily="2" charset="2"/>
              </a:rPr>
              <a:t>b</a:t>
            </a:r>
            <a:r>
              <a:rPr lang="en-US" altLang="en-US" i="1" baseline="-25000">
                <a:sym typeface="Mathematica1" pitchFamily="2" charset="2"/>
              </a:rPr>
              <a:t>i</a:t>
            </a:r>
            <a:r>
              <a:rPr lang="en-US" altLang="en-US" baseline="-25000">
                <a:sym typeface="Mathematica1" pitchFamily="2" charset="2"/>
              </a:rPr>
              <a:t> </a:t>
            </a:r>
            <a:r>
              <a:rPr lang="en-US" altLang="en-US">
                <a:sym typeface="Mathematica1" pitchFamily="2" charset="2"/>
              </a:rPr>
              <a:t>and </a:t>
            </a:r>
            <a:r>
              <a:rPr lang="en-US" altLang="en-US" i="1">
                <a:sym typeface="Mathematica1" pitchFamily="2" charset="2"/>
              </a:rPr>
              <a:t>s</a:t>
            </a:r>
            <a:r>
              <a:rPr lang="en-US" altLang="en-US" i="1" baseline="-25000">
                <a:sym typeface="Mathematica1" pitchFamily="2" charset="2"/>
              </a:rPr>
              <a:t>bi</a:t>
            </a:r>
            <a:r>
              <a:rPr lang="en-US" altLang="en-US">
                <a:sym typeface="Mathematica1" pitchFamily="2" charset="2"/>
              </a:rPr>
              <a:t> are obtained from the computer solution.</a:t>
            </a:r>
          </a:p>
        </p:txBody>
      </p:sp>
      <p:sp>
        <p:nvSpPr>
          <p:cNvPr id="50180" name="Text Box 4">
            <a:extLst>
              <a:ext uri="{FF2B5EF4-FFF2-40B4-BE49-F238E27FC236}">
                <a16:creationId xmlns:a16="http://schemas.microsoft.com/office/drawing/2014/main" id="{B785D46A-0053-4425-9DAD-D1AF1E4EDC8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50181" name="Object 2">
            <a:extLst>
              <a:ext uri="{FF2B5EF4-FFF2-40B4-BE49-F238E27FC236}">
                <a16:creationId xmlns:a16="http://schemas.microsoft.com/office/drawing/2014/main" id="{D56800F3-9BBE-4653-90FC-7D383E2939C1}"/>
              </a:ext>
            </a:extLst>
          </p:cNvPr>
          <p:cNvGraphicFramePr>
            <a:graphicFrameLocks noGrp="1" noChangeAspect="1"/>
          </p:cNvGraphicFramePr>
          <p:nvPr>
            <p:ph sz="half" idx="2"/>
          </p:nvPr>
        </p:nvGraphicFramePr>
        <p:xfrm>
          <a:off x="3200400" y="2819400"/>
          <a:ext cx="1828800" cy="762000"/>
        </p:xfrm>
        <a:graphic>
          <a:graphicData uri="http://schemas.openxmlformats.org/presentationml/2006/ole">
            <mc:AlternateContent xmlns:mc="http://schemas.openxmlformats.org/markup-compatibility/2006">
              <mc:Choice xmlns:v="urn:schemas-microsoft-com:vml" Requires="v">
                <p:oleObj name="Equation" r:id="rId2" imgW="609336" imgH="241195" progId="Equation.DSMT4">
                  <p:embed/>
                </p:oleObj>
              </mc:Choice>
              <mc:Fallback>
                <p:oleObj name="Equation" r:id="rId2" imgW="609336" imgH="241195"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1828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D365583-B2A5-4BA3-85C1-3AC1C26F2173}"/>
              </a:ext>
            </a:extLst>
          </p:cNvPr>
          <p:cNvSpPr>
            <a:spLocks noGrp="1" noChangeArrowheads="1"/>
          </p:cNvSpPr>
          <p:nvPr>
            <p:ph type="title"/>
          </p:nvPr>
        </p:nvSpPr>
        <p:spPr/>
        <p:txBody>
          <a:bodyPr/>
          <a:lstStyle/>
          <a:p>
            <a:r>
              <a:rPr lang="en-US" altLang="en-US"/>
              <a:t>Multiple Regression Model</a:t>
            </a:r>
          </a:p>
        </p:txBody>
      </p:sp>
      <p:sp>
        <p:nvSpPr>
          <p:cNvPr id="7171" name="Content Placeholder 2">
            <a:extLst>
              <a:ext uri="{FF2B5EF4-FFF2-40B4-BE49-F238E27FC236}">
                <a16:creationId xmlns:a16="http://schemas.microsoft.com/office/drawing/2014/main" id="{19141295-4238-4DA4-B06D-C9B306086E60}"/>
              </a:ext>
            </a:extLst>
          </p:cNvPr>
          <p:cNvSpPr>
            <a:spLocks noGrp="1" noChangeArrowheads="1"/>
          </p:cNvSpPr>
          <p:nvPr>
            <p:ph idx="1"/>
          </p:nvPr>
        </p:nvSpPr>
        <p:spPr>
          <a:xfrm>
            <a:off x="457200" y="1600200"/>
            <a:ext cx="8610600" cy="4530725"/>
          </a:xfrm>
        </p:spPr>
        <p:txBody>
          <a:bodyPr/>
          <a:lstStyle/>
          <a:p>
            <a:r>
              <a:rPr lang="en-US" altLang="en-US" sz="2400" dirty="0">
                <a:ea typeface="MS PGothic"/>
              </a:rPr>
              <a:t>Objectives include </a:t>
            </a:r>
            <a:endParaRPr lang="en-US" altLang="en-US" sz="2400"/>
          </a:p>
          <a:p>
            <a:pPr lvl="1"/>
            <a:r>
              <a:rPr lang="en-US" altLang="en-US" sz="2000" dirty="0">
                <a:ea typeface="MS PGothic"/>
              </a:rPr>
              <a:t>predicting the dependent or outcome variable, </a:t>
            </a:r>
            <a:endParaRPr lang="en-US" altLang="en-US" sz="2000" dirty="0"/>
          </a:p>
          <a:p>
            <a:pPr lvl="1"/>
            <a:r>
              <a:rPr lang="en-US" altLang="en-US" sz="2000" dirty="0">
                <a:ea typeface="MS PGothic"/>
              </a:rPr>
              <a:t>estimating the marginal effect of each independent variable</a:t>
            </a:r>
          </a:p>
          <a:p>
            <a:r>
              <a:rPr lang="en-US" altLang="en-US" sz="2400" dirty="0">
                <a:ea typeface="MS PGothic"/>
              </a:rPr>
              <a:t>Marginal change is [more] difficult to estimate.</a:t>
            </a:r>
          </a:p>
          <a:p>
            <a:pPr lvl="1"/>
            <a:r>
              <a:rPr lang="en-US" altLang="en-US" sz="2000" dirty="0">
                <a:ea typeface="MS PGothic"/>
              </a:rPr>
              <a:t>The independent variables are related to the dependent variable </a:t>
            </a:r>
            <a:endParaRPr lang="en-US" altLang="en-US" sz="2000" dirty="0"/>
          </a:p>
          <a:p>
            <a:pPr lvl="1"/>
            <a:r>
              <a:rPr lang="en-US" altLang="en-US" sz="2000" dirty="0">
                <a:ea typeface="MS PGothic"/>
              </a:rPr>
              <a:t>The independent variables are also related to each other.</a:t>
            </a:r>
          </a:p>
          <a:p>
            <a:endParaRPr lang="en-US"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B72B1D-DA71-4AA3-BC6D-CB3B3D51768A}"/>
              </a:ext>
            </a:extLst>
          </p:cNvPr>
          <p:cNvSpPr>
            <a:spLocks noGrp="1" noChangeArrowheads="1"/>
          </p:cNvSpPr>
          <p:nvPr>
            <p:ph type="title"/>
          </p:nvPr>
        </p:nvSpPr>
        <p:spPr/>
        <p:txBody>
          <a:bodyPr/>
          <a:lstStyle/>
          <a:p>
            <a:pPr eaLnBrk="1" hangingPunct="1"/>
            <a:r>
              <a:rPr lang="en-US" altLang="en-US" sz="3200"/>
              <a:t>Example 14-3</a:t>
            </a:r>
          </a:p>
        </p:txBody>
      </p:sp>
      <p:sp>
        <p:nvSpPr>
          <p:cNvPr id="51203" name="Rectangle 3">
            <a:extLst>
              <a:ext uri="{FF2B5EF4-FFF2-40B4-BE49-F238E27FC236}">
                <a16:creationId xmlns:a16="http://schemas.microsoft.com/office/drawing/2014/main" id="{F4E4427E-3D29-4883-9C3D-8A101EAF9D35}"/>
              </a:ext>
            </a:extLst>
          </p:cNvPr>
          <p:cNvSpPr>
            <a:spLocks noGrp="1" noChangeArrowheads="1"/>
          </p:cNvSpPr>
          <p:nvPr>
            <p:ph type="body" idx="1"/>
          </p:nvPr>
        </p:nvSpPr>
        <p:spPr>
          <a:xfrm>
            <a:off x="457200" y="1600200"/>
            <a:ext cx="7924800" cy="4114800"/>
          </a:xfrm>
        </p:spPr>
        <p:txBody>
          <a:bodyPr/>
          <a:lstStyle/>
          <a:p>
            <a:pPr algn="just" eaLnBrk="1" hangingPunct="1">
              <a:lnSpc>
                <a:spcPct val="90000"/>
              </a:lnSpc>
              <a:buFont typeface="Tahoma" panose="020B0604030504040204" pitchFamily="34" charset="0"/>
              <a:buChar char=" "/>
            </a:pPr>
            <a:r>
              <a:rPr lang="en-US" altLang="ko-KR">
                <a:ea typeface="Gulim" panose="020B0600000101010101" pitchFamily="34" charset="-127"/>
              </a:rPr>
              <a:t>Determine a 95% confidence interval for </a:t>
            </a:r>
            <a:r>
              <a:rPr lang="en-US" altLang="ko-KR" i="1">
                <a:ea typeface="Gulim" panose="020B0600000101010101" pitchFamily="34" charset="-127"/>
              </a:rPr>
              <a:t>B</a:t>
            </a:r>
            <a:r>
              <a:rPr lang="en-US" altLang="ko-KR" baseline="-25000">
                <a:ea typeface="Gulim" panose="020B0600000101010101" pitchFamily="34" charset="-127"/>
              </a:rPr>
              <a:t>1</a:t>
            </a:r>
            <a:r>
              <a:rPr lang="en-US" altLang="ko-KR">
                <a:ea typeface="Gulim" panose="020B0600000101010101" pitchFamily="34" charset="-127"/>
              </a:rPr>
              <a:t> (the coefficient of experience) for the multiple regression of auto insurance premium on driving experience and the number of driving violations. Use the Excel solution. </a:t>
            </a:r>
            <a:endParaRPr lang="en-US" altLang="en-US"/>
          </a:p>
        </p:txBody>
      </p:sp>
      <p:sp>
        <p:nvSpPr>
          <p:cNvPr id="51204" name="Text Box 4">
            <a:extLst>
              <a:ext uri="{FF2B5EF4-FFF2-40B4-BE49-F238E27FC236}">
                <a16:creationId xmlns:a16="http://schemas.microsoft.com/office/drawing/2014/main" id="{F215056D-A9F6-40B7-9C99-C4E315DA063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EC2A6A-5D3E-4486-A3FC-65B9F33C571E}"/>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defRPr/>
            </a:pPr>
            <a:r>
              <a:rPr lang="en-US" altLang="en-US" sz="3200" kern="0"/>
              <a:t>Example 14-1: Solution</a:t>
            </a:r>
            <a:endParaRPr lang="en-US" altLang="en-US" kern="0"/>
          </a:p>
        </p:txBody>
      </p:sp>
      <p:pic>
        <p:nvPicPr>
          <p:cNvPr id="52227" name="Picture 2">
            <a:extLst>
              <a:ext uri="{FF2B5EF4-FFF2-40B4-BE49-F238E27FC236}">
                <a16:creationId xmlns:a16="http://schemas.microsoft.com/office/drawing/2014/main" id="{BF568E8C-9D96-4C04-819F-660C1312C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17825"/>
            <a:ext cx="8763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4">
            <a:extLst>
              <a:ext uri="{FF2B5EF4-FFF2-40B4-BE49-F238E27FC236}">
                <a16:creationId xmlns:a16="http://schemas.microsoft.com/office/drawing/2014/main" id="{EB83F329-E552-4064-A7ED-DC1006D88D5C}"/>
              </a:ext>
            </a:extLst>
          </p:cNvPr>
          <p:cNvSpPr txBox="1">
            <a:spLocks noChangeArrowheads="1"/>
          </p:cNvSpPr>
          <p:nvPr/>
        </p:nvSpPr>
        <p:spPr bwMode="auto">
          <a:xfrm>
            <a:off x="228600" y="3962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1</a:t>
            </a:r>
            <a:r>
              <a:rPr lang="en-US" altLang="en-US" sz="1800" i="1">
                <a:latin typeface="Times New Roman" panose="02020603050405020304" pitchFamily="18" charset="0"/>
                <a:cs typeface="Times New Roman" panose="02020603050405020304" pitchFamily="18" charset="0"/>
              </a:rPr>
              <a:t> – </a:t>
            </a:r>
            <a:r>
              <a:rPr lang="en-US" altLang="en-US" sz="1800">
                <a:latin typeface="Times New Roman" panose="02020603050405020304" pitchFamily="18" charset="0"/>
                <a:cs typeface="Times New Roman" panose="02020603050405020304" pitchFamily="18" charset="0"/>
              </a:rPr>
              <a:t>coefficient of Driving Experience</a:t>
            </a:r>
          </a:p>
        </p:txBody>
      </p:sp>
      <p:sp>
        <p:nvSpPr>
          <p:cNvPr id="52229" name="TextBox 5">
            <a:extLst>
              <a:ext uri="{FF2B5EF4-FFF2-40B4-BE49-F238E27FC236}">
                <a16:creationId xmlns:a16="http://schemas.microsoft.com/office/drawing/2014/main" id="{1A092DD6-C39A-44EA-8797-78914888A068}"/>
              </a:ext>
            </a:extLst>
          </p:cNvPr>
          <p:cNvSpPr txBox="1">
            <a:spLocks noChangeArrowheads="1"/>
          </p:cNvSpPr>
          <p:nvPr/>
        </p:nvSpPr>
        <p:spPr bwMode="auto">
          <a:xfrm>
            <a:off x="247650" y="1958975"/>
            <a:ext cx="318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i="1">
                <a:latin typeface="Times New Roman" panose="02020603050405020304" pitchFamily="18" charset="0"/>
                <a:cs typeface="Times New Roman" panose="02020603050405020304" pitchFamily="18" charset="0"/>
              </a:rPr>
              <a:t>y</a:t>
            </a:r>
            <a:r>
              <a:rPr lang="en-US" altLang="en-US" sz="1800">
                <a:latin typeface="Times New Roman" panose="02020603050405020304" pitchFamily="18" charset="0"/>
                <a:cs typeface="Times New Roman" panose="02020603050405020304" pitchFamily="18" charset="0"/>
              </a:rPr>
              <a:t>-intercept a.k.a. constant term </a:t>
            </a:r>
            <a:r>
              <a:rPr lang="en-US" altLang="en-US" sz="1800" b="1" i="1">
                <a:latin typeface="Times New Roman" panose="02020603050405020304" pitchFamily="18" charset="0"/>
                <a:cs typeface="Times New Roman" panose="02020603050405020304" pitchFamily="18" charset="0"/>
              </a:rPr>
              <a:t>a</a:t>
            </a:r>
          </a:p>
        </p:txBody>
      </p:sp>
      <p:cxnSp>
        <p:nvCxnSpPr>
          <p:cNvPr id="52230" name="Straight Arrow Connector 6">
            <a:extLst>
              <a:ext uri="{FF2B5EF4-FFF2-40B4-BE49-F238E27FC236}">
                <a16:creationId xmlns:a16="http://schemas.microsoft.com/office/drawing/2014/main" id="{E3E3E22B-F5B1-43C6-AE03-D07A59043656}"/>
              </a:ext>
            </a:extLst>
          </p:cNvPr>
          <p:cNvCxnSpPr>
            <a:cxnSpLocks/>
            <a:stCxn id="52229" idx="2"/>
          </p:cNvCxnSpPr>
          <p:nvPr/>
        </p:nvCxnSpPr>
        <p:spPr bwMode="auto">
          <a:xfrm>
            <a:off x="1838325" y="2328863"/>
            <a:ext cx="838200" cy="9763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2231" name="Straight Arrow Connector 9">
            <a:extLst>
              <a:ext uri="{FF2B5EF4-FFF2-40B4-BE49-F238E27FC236}">
                <a16:creationId xmlns:a16="http://schemas.microsoft.com/office/drawing/2014/main" id="{46A3BDFB-918B-4D72-85AA-8EA5D4A9FE49}"/>
              </a:ext>
            </a:extLst>
          </p:cNvPr>
          <p:cNvCxnSpPr>
            <a:cxnSpLocks/>
          </p:cNvCxnSpPr>
          <p:nvPr/>
        </p:nvCxnSpPr>
        <p:spPr bwMode="auto">
          <a:xfrm flipV="1">
            <a:off x="1247775" y="3495675"/>
            <a:ext cx="1428750" cy="557213"/>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232" name="TextBox 11">
            <a:extLst>
              <a:ext uri="{FF2B5EF4-FFF2-40B4-BE49-F238E27FC236}">
                <a16:creationId xmlns:a16="http://schemas.microsoft.com/office/drawing/2014/main" id="{8AEB6B64-A736-4D9F-8C65-CD11F6E50321}"/>
              </a:ext>
            </a:extLst>
          </p:cNvPr>
          <p:cNvSpPr txBox="1">
            <a:spLocks noChangeArrowheads="1"/>
          </p:cNvSpPr>
          <p:nvPr/>
        </p:nvSpPr>
        <p:spPr bwMode="auto">
          <a:xfrm>
            <a:off x="2066925" y="46736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2</a:t>
            </a:r>
            <a:r>
              <a:rPr lang="en-US" altLang="en-US" sz="1800" i="1">
                <a:latin typeface="Times New Roman" panose="02020603050405020304" pitchFamily="18" charset="0"/>
                <a:cs typeface="Times New Roman" panose="02020603050405020304" pitchFamily="18" charset="0"/>
              </a:rPr>
              <a:t> – </a:t>
            </a:r>
            <a:r>
              <a:rPr lang="en-US" altLang="en-US" sz="1800">
                <a:latin typeface="Times New Roman" panose="02020603050405020304" pitchFamily="18" charset="0"/>
                <a:cs typeface="Times New Roman" panose="02020603050405020304" pitchFamily="18" charset="0"/>
              </a:rPr>
              <a:t>coefficient of  Number of Driving Violations</a:t>
            </a:r>
          </a:p>
        </p:txBody>
      </p:sp>
      <p:sp>
        <p:nvSpPr>
          <p:cNvPr id="52233" name="TextBox 12">
            <a:extLst>
              <a:ext uri="{FF2B5EF4-FFF2-40B4-BE49-F238E27FC236}">
                <a16:creationId xmlns:a16="http://schemas.microsoft.com/office/drawing/2014/main" id="{77DBFE59-2B3B-48E9-A3E3-D99329D9A257}"/>
              </a:ext>
            </a:extLst>
          </p:cNvPr>
          <p:cNvSpPr txBox="1">
            <a:spLocks noChangeArrowheads="1"/>
          </p:cNvSpPr>
          <p:nvPr/>
        </p:nvSpPr>
        <p:spPr bwMode="auto">
          <a:xfrm>
            <a:off x="6334125" y="1482725"/>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Upper limit of 95% confidence interval for </a:t>
            </a:r>
            <a:r>
              <a:rPr lang="en-US" altLang="en-US" sz="1800" b="1">
                <a:latin typeface="Times New Roman" panose="02020603050405020304" pitchFamily="18" charset="0"/>
                <a:cs typeface="Times New Roman" panose="02020603050405020304" pitchFamily="18" charset="0"/>
              </a:rPr>
              <a:t>B</a:t>
            </a:r>
            <a:r>
              <a:rPr lang="en-US" altLang="en-US" sz="1800" b="1" baseline="-25000">
                <a:latin typeface="Times New Roman" panose="02020603050405020304" pitchFamily="18" charset="0"/>
                <a:cs typeface="Times New Roman" panose="02020603050405020304" pitchFamily="18" charset="0"/>
              </a:rPr>
              <a:t>1</a:t>
            </a:r>
          </a:p>
        </p:txBody>
      </p:sp>
      <p:cxnSp>
        <p:nvCxnSpPr>
          <p:cNvPr id="52234" name="Straight Arrow Connector 13">
            <a:extLst>
              <a:ext uri="{FF2B5EF4-FFF2-40B4-BE49-F238E27FC236}">
                <a16:creationId xmlns:a16="http://schemas.microsoft.com/office/drawing/2014/main" id="{797A34E7-8322-4983-971B-6193F0BA7E9B}"/>
              </a:ext>
            </a:extLst>
          </p:cNvPr>
          <p:cNvCxnSpPr>
            <a:cxnSpLocks/>
          </p:cNvCxnSpPr>
          <p:nvPr/>
        </p:nvCxnSpPr>
        <p:spPr bwMode="auto">
          <a:xfrm flipV="1">
            <a:off x="3057525" y="3836988"/>
            <a:ext cx="0" cy="896937"/>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2235" name="Straight Arrow Connector 16">
            <a:extLst>
              <a:ext uri="{FF2B5EF4-FFF2-40B4-BE49-F238E27FC236}">
                <a16:creationId xmlns:a16="http://schemas.microsoft.com/office/drawing/2014/main" id="{E021355D-E313-4BEE-BA87-3D54AA0F9E84}"/>
              </a:ext>
            </a:extLst>
          </p:cNvPr>
          <p:cNvCxnSpPr>
            <a:cxnSpLocks/>
          </p:cNvCxnSpPr>
          <p:nvPr/>
        </p:nvCxnSpPr>
        <p:spPr bwMode="auto">
          <a:xfrm>
            <a:off x="6248400" y="2652713"/>
            <a:ext cx="1219200" cy="8429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2236" name="Straight Arrow Connector 18">
            <a:extLst>
              <a:ext uri="{FF2B5EF4-FFF2-40B4-BE49-F238E27FC236}">
                <a16:creationId xmlns:a16="http://schemas.microsoft.com/office/drawing/2014/main" id="{FD7C723F-8D2A-425F-8B59-048C087C7D65}"/>
              </a:ext>
            </a:extLst>
          </p:cNvPr>
          <p:cNvCxnSpPr>
            <a:cxnSpLocks/>
          </p:cNvCxnSpPr>
          <p:nvPr/>
        </p:nvCxnSpPr>
        <p:spPr bwMode="auto">
          <a:xfrm>
            <a:off x="7467600" y="2074863"/>
            <a:ext cx="838200" cy="142081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237" name="TextBox 20">
            <a:extLst>
              <a:ext uri="{FF2B5EF4-FFF2-40B4-BE49-F238E27FC236}">
                <a16:creationId xmlns:a16="http://schemas.microsoft.com/office/drawing/2014/main" id="{323D6CE5-F634-46D0-AF09-83FE30249C76}"/>
              </a:ext>
            </a:extLst>
          </p:cNvPr>
          <p:cNvSpPr txBox="1">
            <a:spLocks noChangeArrowheads="1"/>
          </p:cNvSpPr>
          <p:nvPr/>
        </p:nvSpPr>
        <p:spPr bwMode="auto">
          <a:xfrm>
            <a:off x="4876800" y="2068513"/>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Lower limit of 95% confidence interval for </a:t>
            </a:r>
            <a:r>
              <a:rPr lang="en-US" altLang="en-US" sz="1800" b="1">
                <a:latin typeface="Times New Roman" panose="02020603050405020304" pitchFamily="18" charset="0"/>
                <a:cs typeface="Times New Roman" panose="02020603050405020304" pitchFamily="18" charset="0"/>
              </a:rPr>
              <a:t>B</a:t>
            </a:r>
            <a:r>
              <a:rPr lang="en-US" altLang="en-US" sz="1800" b="1" baseline="-25000">
                <a:latin typeface="Times New Roman" panose="02020603050405020304" pitchFamily="18" charset="0"/>
                <a:cs typeface="Times New Roman" panose="02020603050405020304" pitchFamily="18" charset="0"/>
              </a:rPr>
              <a:t>1</a:t>
            </a:r>
          </a:p>
        </p:txBody>
      </p:sp>
      <p:cxnSp>
        <p:nvCxnSpPr>
          <p:cNvPr id="52238" name="Straight Arrow Connector 21">
            <a:extLst>
              <a:ext uri="{FF2B5EF4-FFF2-40B4-BE49-F238E27FC236}">
                <a16:creationId xmlns:a16="http://schemas.microsoft.com/office/drawing/2014/main" id="{FBB00691-2877-45F0-9523-66FD64C5478D}"/>
              </a:ext>
            </a:extLst>
          </p:cNvPr>
          <p:cNvCxnSpPr>
            <a:cxnSpLocks/>
          </p:cNvCxnSpPr>
          <p:nvPr/>
        </p:nvCxnSpPr>
        <p:spPr bwMode="auto">
          <a:xfrm>
            <a:off x="3581400" y="2652713"/>
            <a:ext cx="0" cy="817562"/>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239" name="TextBox 23">
            <a:extLst>
              <a:ext uri="{FF2B5EF4-FFF2-40B4-BE49-F238E27FC236}">
                <a16:creationId xmlns:a16="http://schemas.microsoft.com/office/drawing/2014/main" id="{FD27219D-A861-471E-A88F-CD291A1CF3CC}"/>
              </a:ext>
            </a:extLst>
          </p:cNvPr>
          <p:cNvSpPr txBox="1">
            <a:spLocks noChangeArrowheads="1"/>
          </p:cNvSpPr>
          <p:nvPr/>
        </p:nvSpPr>
        <p:spPr bwMode="auto">
          <a:xfrm>
            <a:off x="3376613" y="2357438"/>
            <a:ext cx="52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i="1">
                <a:latin typeface="Times New Roman" panose="02020603050405020304" pitchFamily="18" charset="0"/>
                <a:cs typeface="Times New Roman" panose="02020603050405020304" pitchFamily="18" charset="0"/>
              </a:rPr>
              <a:t>S</a:t>
            </a:r>
            <a:r>
              <a:rPr lang="en-US" altLang="en-US" sz="1800" b="1" i="1" baseline="-25000">
                <a:latin typeface="Times New Roman" panose="02020603050405020304" pitchFamily="18" charset="0"/>
                <a:cs typeface="Times New Roman" panose="02020603050405020304" pitchFamily="18" charset="0"/>
              </a:rPr>
              <a:t>b1</a:t>
            </a:r>
            <a:endParaRPr lang="en-US" altLang="en-US" sz="1800" baseline="-25000">
              <a:latin typeface="Times New Roman" panose="02020603050405020304" pitchFamily="18" charset="0"/>
              <a:cs typeface="Times New Roman" panose="02020603050405020304" pitchFamily="18" charset="0"/>
            </a:endParaRPr>
          </a:p>
        </p:txBody>
      </p:sp>
      <p:cxnSp>
        <p:nvCxnSpPr>
          <p:cNvPr id="52240" name="Straight Arrow Connector 24">
            <a:extLst>
              <a:ext uri="{FF2B5EF4-FFF2-40B4-BE49-F238E27FC236}">
                <a16:creationId xmlns:a16="http://schemas.microsoft.com/office/drawing/2014/main" id="{6C4019A3-983F-4493-92BE-C10D9499C29C}"/>
              </a:ext>
            </a:extLst>
          </p:cNvPr>
          <p:cNvCxnSpPr>
            <a:cxnSpLocks/>
          </p:cNvCxnSpPr>
          <p:nvPr/>
        </p:nvCxnSpPr>
        <p:spPr bwMode="auto">
          <a:xfrm flipV="1">
            <a:off x="4648200" y="3603625"/>
            <a:ext cx="0" cy="511175"/>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241" name="TextBox 26">
            <a:extLst>
              <a:ext uri="{FF2B5EF4-FFF2-40B4-BE49-F238E27FC236}">
                <a16:creationId xmlns:a16="http://schemas.microsoft.com/office/drawing/2014/main" id="{1BD47CBE-71BA-484A-960F-43B274C4B658}"/>
              </a:ext>
            </a:extLst>
          </p:cNvPr>
          <p:cNvSpPr txBox="1">
            <a:spLocks noChangeArrowheads="1"/>
          </p:cNvSpPr>
          <p:nvPr/>
        </p:nvSpPr>
        <p:spPr bwMode="auto">
          <a:xfrm>
            <a:off x="3824288" y="4087813"/>
            <a:ext cx="226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a:latin typeface="Times New Roman" panose="02020603050405020304" pitchFamily="18" charset="0"/>
                <a:cs typeface="Times New Roman" panose="02020603050405020304" pitchFamily="18" charset="0"/>
              </a:rPr>
              <a:t>Test Statistic of a Hypothesis Test of </a:t>
            </a:r>
            <a:r>
              <a:rPr lang="en-US" altLang="en-US" sz="1800" b="1" i="1">
                <a:latin typeface="Times New Roman" panose="02020603050405020304" pitchFamily="18" charset="0"/>
                <a:cs typeface="Times New Roman" panose="02020603050405020304" pitchFamily="18" charset="0"/>
              </a:rPr>
              <a:t>b</a:t>
            </a:r>
            <a:r>
              <a:rPr lang="en-US" altLang="en-US" sz="1800" b="1" i="1" baseline="-25000">
                <a:latin typeface="Times New Roman" panose="02020603050405020304" pitchFamily="18" charset="0"/>
                <a:cs typeface="Times New Roman" panose="02020603050405020304" pitchFamily="18" charset="0"/>
              </a:rPr>
              <a:t>1</a:t>
            </a:r>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0082F4E-A1CA-4E40-A6F7-E609E435CB7B}"/>
              </a:ext>
            </a:extLst>
          </p:cNvPr>
          <p:cNvSpPr>
            <a:spLocks noGrp="1" noChangeArrowheads="1"/>
          </p:cNvSpPr>
          <p:nvPr>
            <p:ph type="title"/>
          </p:nvPr>
        </p:nvSpPr>
        <p:spPr/>
        <p:txBody>
          <a:bodyPr/>
          <a:lstStyle/>
          <a:p>
            <a:pPr eaLnBrk="1" hangingPunct="1"/>
            <a:r>
              <a:rPr lang="en-US" altLang="en-US" sz="3200"/>
              <a:t>Example 14-3: Solution</a:t>
            </a:r>
          </a:p>
        </p:txBody>
      </p:sp>
      <p:sp>
        <p:nvSpPr>
          <p:cNvPr id="53251" name="Rectangle 3">
            <a:extLst>
              <a:ext uri="{FF2B5EF4-FFF2-40B4-BE49-F238E27FC236}">
                <a16:creationId xmlns:a16="http://schemas.microsoft.com/office/drawing/2014/main" id="{C5145D86-A060-489B-BC19-E51FE0BDCB98}"/>
              </a:ext>
            </a:extLst>
          </p:cNvPr>
          <p:cNvSpPr>
            <a:spLocks noGrp="1" noChangeArrowheads="1"/>
          </p:cNvSpPr>
          <p:nvPr>
            <p:ph type="body" idx="1"/>
          </p:nvPr>
        </p:nvSpPr>
        <p:spPr>
          <a:xfrm>
            <a:off x="457200" y="1219200"/>
            <a:ext cx="8153400" cy="4953000"/>
          </a:xfrm>
        </p:spPr>
        <p:txBody>
          <a:bodyPr/>
          <a:lstStyle/>
          <a:p>
            <a:pPr algn="just" eaLnBrk="1" hangingPunct="1">
              <a:lnSpc>
                <a:spcPct val="90000"/>
              </a:lnSpc>
              <a:buFont typeface="Tahoma" panose="020B0604030504040204" pitchFamily="34" charset="0"/>
              <a:buNone/>
            </a:pPr>
            <a:endParaRPr lang="en-US" altLang="en-US" sz="2400"/>
          </a:p>
          <a:p>
            <a:pPr algn="just" eaLnBrk="1" hangingPunct="1">
              <a:lnSpc>
                <a:spcPct val="90000"/>
              </a:lnSpc>
              <a:buFont typeface="Mathematica1" pitchFamily="2" charset="2"/>
              <a:buChar char=""/>
            </a:pPr>
            <a:r>
              <a:rPr lang="en-US" altLang="ko-KR" sz="2400" dirty="0">
                <a:ea typeface="Gulim"/>
              </a:rPr>
              <a:t>To make a confidence interval for </a:t>
            </a:r>
            <a:r>
              <a:rPr lang="en-US" altLang="ko-KR" sz="2400" i="1" dirty="0">
                <a:ea typeface="Gulim"/>
              </a:rPr>
              <a:t>B</a:t>
            </a:r>
            <a:r>
              <a:rPr lang="en-US" altLang="ko-KR" sz="2400" baseline="-25000" dirty="0">
                <a:ea typeface="Gulim"/>
              </a:rPr>
              <a:t>1</a:t>
            </a:r>
            <a:r>
              <a:rPr lang="en-US" altLang="en-US" sz="2400" dirty="0">
                <a:ea typeface="MS PGothic"/>
              </a:rPr>
              <a:t>, we use the Excel solution. </a:t>
            </a:r>
            <a:endParaRPr lang="en-US" altLang="en-US" sz="2400" dirty="0"/>
          </a:p>
          <a:p>
            <a:pPr algn="just" eaLnBrk="1" hangingPunct="1">
              <a:lnSpc>
                <a:spcPct val="90000"/>
              </a:lnSpc>
              <a:buFont typeface="Tahoma" panose="020B0604030504040204" pitchFamily="34" charset="0"/>
              <a:buNone/>
            </a:pPr>
            <a:r>
              <a:rPr lang="en-US" altLang="en-US" sz="2400" i="1" dirty="0">
                <a:ea typeface="MS PGothic"/>
              </a:rPr>
              <a:t>           b</a:t>
            </a:r>
            <a:r>
              <a:rPr lang="en-US" altLang="en-US" sz="2400" baseline="-25000" dirty="0">
                <a:ea typeface="MS PGothic"/>
              </a:rPr>
              <a:t>1</a:t>
            </a:r>
            <a:r>
              <a:rPr lang="en-US" altLang="en-US" sz="2400" dirty="0">
                <a:ea typeface="MS PGothic"/>
              </a:rPr>
              <a:t> = -2.7473   and   </a:t>
            </a:r>
            <a:r>
              <a:rPr lang="en-US" altLang="en-US" sz="2400" i="1" dirty="0">
                <a:ea typeface="MS PGothic"/>
              </a:rPr>
              <a:t>s</a:t>
            </a:r>
            <a:r>
              <a:rPr lang="en-US" altLang="en-US" sz="2400" i="1" baseline="-25000" dirty="0">
                <a:ea typeface="MS PGothic"/>
              </a:rPr>
              <a:t>b</a:t>
            </a:r>
            <a:r>
              <a:rPr lang="en-US" altLang="en-US" sz="2400" baseline="-25000" dirty="0">
                <a:ea typeface="MS PGothic"/>
              </a:rPr>
              <a:t>1</a:t>
            </a:r>
            <a:r>
              <a:rPr lang="en-US" altLang="en-US" sz="2400" dirty="0">
                <a:ea typeface="MS PGothic"/>
              </a:rPr>
              <a:t> = .9770</a:t>
            </a:r>
          </a:p>
          <a:p>
            <a:pPr algn="just" eaLnBrk="1" hangingPunct="1">
              <a:lnSpc>
                <a:spcPct val="90000"/>
              </a:lnSpc>
              <a:buFont typeface="Mathematica1" pitchFamily="2" charset="2"/>
              <a:buChar char=""/>
            </a:pPr>
            <a:r>
              <a:rPr lang="en-US" altLang="en-US" sz="2400" dirty="0">
                <a:ea typeface="MS PGothic"/>
              </a:rPr>
              <a:t>The confidence level = 95%.</a:t>
            </a:r>
          </a:p>
          <a:p>
            <a:pPr algn="just" eaLnBrk="1" hangingPunct="1">
              <a:lnSpc>
                <a:spcPct val="90000"/>
              </a:lnSpc>
              <a:buFont typeface="Mathematica1" pitchFamily="2" charset="2"/>
              <a:buChar char=""/>
            </a:pPr>
            <a:r>
              <a:rPr lang="en-US" altLang="en-US" sz="2400" dirty="0">
                <a:ea typeface="MS PGothic"/>
              </a:rPr>
              <a:t>Area in each tail of the </a:t>
            </a:r>
            <a:r>
              <a:rPr lang="en-US" altLang="en-US" sz="2400" i="1" dirty="0">
                <a:ea typeface="MS PGothic"/>
              </a:rPr>
              <a:t>t</a:t>
            </a:r>
            <a:r>
              <a:rPr lang="en-US" altLang="en-US" sz="2400" dirty="0">
                <a:ea typeface="MS PGothic"/>
              </a:rPr>
              <a:t> distribution </a:t>
            </a:r>
            <a:endParaRPr lang="en-US" altLang="en-US" sz="2400" dirty="0"/>
          </a:p>
          <a:p>
            <a:pPr algn="just" eaLnBrk="1" hangingPunct="1">
              <a:lnSpc>
                <a:spcPct val="90000"/>
              </a:lnSpc>
              <a:buNone/>
            </a:pPr>
            <a:r>
              <a:rPr lang="en-US" altLang="en-US" sz="2400" dirty="0">
                <a:ea typeface="MS PGothic"/>
              </a:rPr>
              <a:t>                 = (1 - .95) / 2 = .025</a:t>
            </a:r>
          </a:p>
          <a:p>
            <a:pPr algn="just" eaLnBrk="1" hangingPunct="1">
              <a:lnSpc>
                <a:spcPct val="90000"/>
              </a:lnSpc>
              <a:buFont typeface="Mathematica1" pitchFamily="2" charset="2"/>
              <a:buChar char=""/>
            </a:pPr>
            <a:r>
              <a:rPr lang="en-US" altLang="en-US" sz="2400" i="1" dirty="0">
                <a:ea typeface="MS PGothic"/>
              </a:rPr>
              <a:t>n = </a:t>
            </a:r>
            <a:r>
              <a:rPr lang="en-US" altLang="en-US" sz="2400" dirty="0">
                <a:ea typeface="MS PGothic"/>
              </a:rPr>
              <a:t>12 and k = 2</a:t>
            </a:r>
          </a:p>
          <a:p>
            <a:pPr algn="just" eaLnBrk="1" hangingPunct="1">
              <a:lnSpc>
                <a:spcPct val="90000"/>
              </a:lnSpc>
              <a:buFont typeface="Mathematica1" pitchFamily="2" charset="2"/>
              <a:buChar char=""/>
            </a:pPr>
            <a:r>
              <a:rPr lang="en-US" altLang="en-US" sz="2400" dirty="0">
                <a:ea typeface="MS PGothic"/>
              </a:rPr>
              <a:t>Degrees of freedom = </a:t>
            </a:r>
            <a:r>
              <a:rPr lang="en-US" altLang="en-US" sz="2400" i="1" dirty="0">
                <a:ea typeface="MS PGothic"/>
              </a:rPr>
              <a:t>n - k – </a:t>
            </a:r>
            <a:r>
              <a:rPr lang="en-US" altLang="en-US" sz="2400" dirty="0">
                <a:ea typeface="MS PGothic"/>
              </a:rPr>
              <a:t>1 = 9</a:t>
            </a:r>
          </a:p>
          <a:p>
            <a:pPr algn="just" eaLnBrk="1" hangingPunct="1">
              <a:lnSpc>
                <a:spcPct val="90000"/>
              </a:lnSpc>
              <a:buFont typeface="Mathematica1" pitchFamily="2" charset="2"/>
              <a:buChar char=""/>
            </a:pPr>
            <a:r>
              <a:rPr lang="en-US" altLang="en-US" sz="2400" dirty="0">
                <a:ea typeface="MS PGothic"/>
              </a:rPr>
              <a:t>From the </a:t>
            </a:r>
            <a:r>
              <a:rPr lang="en-US" altLang="en-US" sz="2400" i="1" dirty="0">
                <a:ea typeface="MS PGothic"/>
              </a:rPr>
              <a:t>t</a:t>
            </a:r>
            <a:r>
              <a:rPr lang="en-US" altLang="en-US" sz="2400" dirty="0">
                <a:ea typeface="MS PGothic"/>
              </a:rPr>
              <a:t> distribution table (Table V), find the value of </a:t>
            </a:r>
            <a:r>
              <a:rPr lang="en-US" altLang="en-US" sz="2400" i="1" dirty="0">
                <a:ea typeface="MS PGothic"/>
              </a:rPr>
              <a:t>t </a:t>
            </a:r>
            <a:r>
              <a:rPr lang="en-US" altLang="en-US" sz="2400" dirty="0">
                <a:ea typeface="MS PGothic"/>
              </a:rPr>
              <a:t>for .025 area in the right tail.</a:t>
            </a:r>
          </a:p>
        </p:txBody>
      </p:sp>
      <p:sp>
        <p:nvSpPr>
          <p:cNvPr id="53252" name="Text Box 4">
            <a:extLst>
              <a:ext uri="{FF2B5EF4-FFF2-40B4-BE49-F238E27FC236}">
                <a16:creationId xmlns:a16="http://schemas.microsoft.com/office/drawing/2014/main" id="{886B0179-8C42-4DAA-95C3-CAAB4488D42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D6D1694-4E71-4374-994E-0A28AD454C0F}"/>
              </a:ext>
            </a:extLst>
          </p:cNvPr>
          <p:cNvSpPr>
            <a:spLocks noGrp="1" noChangeArrowheads="1"/>
          </p:cNvSpPr>
          <p:nvPr>
            <p:ph type="title"/>
          </p:nvPr>
        </p:nvSpPr>
        <p:spPr/>
        <p:txBody>
          <a:bodyPr/>
          <a:lstStyle/>
          <a:p>
            <a:pPr eaLnBrk="1" hangingPunct="1"/>
            <a:r>
              <a:rPr lang="en-US" altLang="en-US" sz="3200"/>
              <a:t>Example 14-3: Solution</a:t>
            </a:r>
          </a:p>
        </p:txBody>
      </p:sp>
      <p:sp>
        <p:nvSpPr>
          <p:cNvPr id="54275" name="Rectangle 3">
            <a:extLst>
              <a:ext uri="{FF2B5EF4-FFF2-40B4-BE49-F238E27FC236}">
                <a16:creationId xmlns:a16="http://schemas.microsoft.com/office/drawing/2014/main" id="{D58CB7CB-7E42-4C27-9A84-4C27E066A81D}"/>
              </a:ext>
            </a:extLst>
          </p:cNvPr>
          <p:cNvSpPr>
            <a:spLocks noGrp="1" noChangeArrowheads="1"/>
          </p:cNvSpPr>
          <p:nvPr>
            <p:ph type="body" idx="1"/>
          </p:nvPr>
        </p:nvSpPr>
        <p:spPr>
          <a:xfrm>
            <a:off x="457200" y="1219200"/>
            <a:ext cx="8153400" cy="5105400"/>
          </a:xfrm>
        </p:spPr>
        <p:txBody>
          <a:bodyPr/>
          <a:lstStyle/>
          <a:p>
            <a:pPr algn="just" eaLnBrk="1" hangingPunct="1">
              <a:lnSpc>
                <a:spcPct val="90000"/>
              </a:lnSpc>
              <a:buFont typeface="Tahoma" panose="020B0604030504040204" pitchFamily="34" charset="0"/>
              <a:buNone/>
            </a:pPr>
            <a:r>
              <a:rPr lang="en-US" altLang="en-US"/>
              <a:t> </a:t>
            </a:r>
          </a:p>
          <a:p>
            <a:pPr algn="just" eaLnBrk="1" hangingPunct="1">
              <a:lnSpc>
                <a:spcPct val="90000"/>
              </a:lnSpc>
              <a:buFont typeface="Mathematica1" pitchFamily="2" charset="2"/>
              <a:buChar char=""/>
            </a:pPr>
            <a:r>
              <a:rPr lang="en-US" altLang="en-US"/>
              <a:t>The 95% confidence interval for B</a:t>
            </a:r>
            <a:r>
              <a:rPr lang="en-US" altLang="en-US" baseline="-25000"/>
              <a:t>1</a:t>
            </a:r>
            <a:r>
              <a:rPr lang="en-US" altLang="en-US"/>
              <a:t> is</a:t>
            </a:r>
          </a:p>
          <a:p>
            <a:pPr algn="just" eaLnBrk="1" hangingPunct="1">
              <a:lnSpc>
                <a:spcPct val="90000"/>
              </a:lnSpc>
              <a:buFont typeface="Mathematica1" pitchFamily="2" charset="2"/>
              <a:buNone/>
            </a:pPr>
            <a:r>
              <a:rPr lang="en-US" altLang="en-US" i="1"/>
              <a:t>       b</a:t>
            </a:r>
            <a:r>
              <a:rPr lang="en-US" altLang="en-US" baseline="-25000"/>
              <a:t>1</a:t>
            </a:r>
            <a:r>
              <a:rPr lang="en-US" altLang="en-US"/>
              <a:t> ±</a:t>
            </a:r>
            <a:r>
              <a:rPr lang="en-US" altLang="en-US">
                <a:sym typeface="Mathematica1" pitchFamily="2" charset="2"/>
              </a:rPr>
              <a:t> t </a:t>
            </a:r>
            <a:r>
              <a:rPr lang="en-US" altLang="en-US" i="1"/>
              <a:t>s</a:t>
            </a:r>
            <a:r>
              <a:rPr lang="en-US" altLang="en-US" i="1" baseline="-25000"/>
              <a:t>b</a:t>
            </a:r>
            <a:r>
              <a:rPr lang="en-US" altLang="en-US" baseline="-25000"/>
              <a:t>1</a:t>
            </a:r>
            <a:r>
              <a:rPr lang="en-US" altLang="en-US"/>
              <a:t> = -2.7473 ± (2.262)(.9770)</a:t>
            </a:r>
          </a:p>
          <a:p>
            <a:pPr algn="just" eaLnBrk="1" hangingPunct="1">
              <a:lnSpc>
                <a:spcPct val="90000"/>
              </a:lnSpc>
              <a:buFont typeface="Mathematica1" pitchFamily="2" charset="2"/>
              <a:buNone/>
            </a:pPr>
            <a:r>
              <a:rPr lang="en-US" altLang="en-US"/>
              <a:t>                     = -2.7473 ± 2.2100</a:t>
            </a:r>
          </a:p>
          <a:p>
            <a:pPr algn="just" eaLnBrk="1" hangingPunct="1">
              <a:lnSpc>
                <a:spcPct val="90000"/>
              </a:lnSpc>
              <a:buFont typeface="Mathematica1" pitchFamily="2" charset="2"/>
              <a:buNone/>
            </a:pPr>
            <a:r>
              <a:rPr lang="en-US" altLang="en-US"/>
              <a:t>                     = </a:t>
            </a:r>
            <a:r>
              <a:rPr lang="en-US" altLang="en-US" b="1"/>
              <a:t>-4.9573 to -.5373</a:t>
            </a:r>
          </a:p>
          <a:p>
            <a:pPr algn="just" eaLnBrk="1" hangingPunct="1">
              <a:lnSpc>
                <a:spcPct val="90000"/>
              </a:lnSpc>
              <a:buFont typeface="Mathematica1" pitchFamily="2" charset="2"/>
              <a:buChar char=""/>
            </a:pPr>
            <a:endParaRPr lang="en-US" altLang="en-US"/>
          </a:p>
          <a:p>
            <a:pPr algn="just" eaLnBrk="1" hangingPunct="1">
              <a:lnSpc>
                <a:spcPct val="90000"/>
              </a:lnSpc>
              <a:buFont typeface="Mathematica1" pitchFamily="2" charset="2"/>
              <a:buChar char=""/>
            </a:pPr>
            <a:r>
              <a:rPr lang="en-US" altLang="ko-KR">
                <a:ea typeface="Gulim" panose="020B0600000101010101" pitchFamily="34" charset="-127"/>
              </a:rPr>
              <a:t>We can state with 95% confidence that for one extra year of driving experience, the monthly auto insurance premium changes by an amount between -$4.96 and -$.54. </a:t>
            </a:r>
            <a:endParaRPr lang="en-US" altLang="en-US"/>
          </a:p>
        </p:txBody>
      </p:sp>
      <p:sp>
        <p:nvSpPr>
          <p:cNvPr id="54276" name="Text Box 4">
            <a:extLst>
              <a:ext uri="{FF2B5EF4-FFF2-40B4-BE49-F238E27FC236}">
                <a16:creationId xmlns:a16="http://schemas.microsoft.com/office/drawing/2014/main" id="{0ABB9FA1-D078-4CE3-8DF8-F5A1AA91C60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F3C045F-6821-412E-BB3B-27534952C1DB}"/>
              </a:ext>
            </a:extLst>
          </p:cNvPr>
          <p:cNvSpPr>
            <a:spLocks noGrp="1" noChangeArrowheads="1"/>
          </p:cNvSpPr>
          <p:nvPr>
            <p:ph type="title"/>
          </p:nvPr>
        </p:nvSpPr>
        <p:spPr/>
        <p:txBody>
          <a:bodyPr/>
          <a:lstStyle/>
          <a:p>
            <a:pPr eaLnBrk="1" hangingPunct="1"/>
            <a:r>
              <a:rPr lang="en-US" altLang="en-US" sz="3200"/>
              <a:t>Test Statistic for </a:t>
            </a:r>
            <a:r>
              <a:rPr lang="en-US" altLang="en-US" sz="3200" i="1"/>
              <a:t>b</a:t>
            </a:r>
            <a:r>
              <a:rPr lang="en-US" altLang="en-US" sz="3200" i="1" baseline="-25000"/>
              <a:t>i</a:t>
            </a:r>
          </a:p>
        </p:txBody>
      </p:sp>
      <p:sp>
        <p:nvSpPr>
          <p:cNvPr id="55299" name="Rectangle 3">
            <a:extLst>
              <a:ext uri="{FF2B5EF4-FFF2-40B4-BE49-F238E27FC236}">
                <a16:creationId xmlns:a16="http://schemas.microsoft.com/office/drawing/2014/main" id="{4F103BD7-B892-43CE-BEE5-2226004322F5}"/>
              </a:ext>
            </a:extLst>
          </p:cNvPr>
          <p:cNvSpPr>
            <a:spLocks noGrp="1" noChangeArrowheads="1"/>
          </p:cNvSpPr>
          <p:nvPr>
            <p:ph type="body" sz="half" idx="1"/>
          </p:nvPr>
        </p:nvSpPr>
        <p:spPr>
          <a:xfrm>
            <a:off x="457200" y="1600200"/>
            <a:ext cx="8077200" cy="4530725"/>
          </a:xfrm>
        </p:spPr>
        <p:txBody>
          <a:bodyPr/>
          <a:lstStyle/>
          <a:p>
            <a:pPr eaLnBrk="1" hangingPunct="1">
              <a:lnSpc>
                <a:spcPct val="90000"/>
              </a:lnSpc>
              <a:buFont typeface="Wingdings" panose="05000000000000000000" pitchFamily="2" charset="2"/>
              <a:buNone/>
            </a:pPr>
            <a:r>
              <a:rPr lang="en-US" altLang="en-US" sz="2400"/>
              <a:t>   </a:t>
            </a:r>
            <a:r>
              <a:rPr lang="en-US" altLang="en-US"/>
              <a:t>The value of the test statistic </a:t>
            </a:r>
            <a:r>
              <a:rPr lang="en-US" altLang="en-US" i="1"/>
              <a:t>t</a:t>
            </a:r>
            <a:r>
              <a:rPr lang="en-US" altLang="en-US"/>
              <a:t> for </a:t>
            </a:r>
            <a:r>
              <a:rPr lang="en-US" altLang="en-US" i="1"/>
              <a:t>b</a:t>
            </a:r>
            <a:r>
              <a:rPr lang="en-US" altLang="en-US" i="1" baseline="-25000"/>
              <a:t>i</a:t>
            </a:r>
            <a:r>
              <a:rPr lang="en-US" altLang="en-US"/>
              <a:t> is calculated as</a:t>
            </a:r>
          </a:p>
          <a:p>
            <a:pPr eaLnBrk="1" hangingPunct="1">
              <a:lnSpc>
                <a:spcPct val="90000"/>
              </a:lnSpc>
              <a:buFont typeface="Wingdings" panose="05000000000000000000" pitchFamily="2" charset="2"/>
              <a:buNone/>
            </a:pPr>
            <a:endParaRPr lang="en-US" altLang="en-US"/>
          </a:p>
          <a:p>
            <a:pPr eaLnBrk="1" hangingPunct="1">
              <a:lnSpc>
                <a:spcPct val="90000"/>
              </a:lnSpc>
              <a:buFont typeface="Wingdings" panose="05000000000000000000" pitchFamily="2" charset="2"/>
              <a:buNone/>
            </a:pPr>
            <a:endParaRPr lang="en-US" altLang="en-US"/>
          </a:p>
          <a:p>
            <a:pPr eaLnBrk="1" hangingPunct="1">
              <a:lnSpc>
                <a:spcPct val="90000"/>
              </a:lnSpc>
              <a:buFont typeface="Wingdings" panose="05000000000000000000" pitchFamily="2" charset="2"/>
              <a:buNone/>
            </a:pPr>
            <a:r>
              <a:rPr lang="en-US" altLang="en-US"/>
              <a:t>  </a:t>
            </a:r>
          </a:p>
          <a:p>
            <a:pPr eaLnBrk="1" hangingPunct="1">
              <a:lnSpc>
                <a:spcPct val="90000"/>
              </a:lnSpc>
              <a:buFont typeface="Wingdings" panose="05000000000000000000" pitchFamily="2" charset="2"/>
              <a:buNone/>
            </a:pPr>
            <a:r>
              <a:rPr lang="en-US" altLang="en-US"/>
              <a:t>   The value of </a:t>
            </a:r>
            <a:r>
              <a:rPr lang="en-US" altLang="en-US" i="1"/>
              <a:t>B</a:t>
            </a:r>
            <a:r>
              <a:rPr lang="en-US" altLang="en-US" i="1" baseline="-25000"/>
              <a:t>i</a:t>
            </a:r>
            <a:r>
              <a:rPr lang="en-US" altLang="en-US"/>
              <a:t> is substituted from the null hypothesis.  </a:t>
            </a:r>
            <a:r>
              <a:rPr lang="en-US" altLang="en-US" b="1">
                <a:solidFill>
                  <a:srgbClr val="FF0000"/>
                </a:solidFill>
              </a:rPr>
              <a:t>Usually</a:t>
            </a:r>
            <a:r>
              <a:rPr lang="en-US" altLang="en-US"/>
              <a:t>, but not always, </a:t>
            </a:r>
            <a:r>
              <a:rPr lang="en-US" altLang="en-US" b="1">
                <a:solidFill>
                  <a:srgbClr val="FF0000"/>
                </a:solidFill>
              </a:rPr>
              <a:t>the null hypothesis is H</a:t>
            </a:r>
            <a:r>
              <a:rPr lang="en-US" altLang="en-US" b="1" baseline="-25000">
                <a:solidFill>
                  <a:srgbClr val="FF0000"/>
                </a:solidFill>
              </a:rPr>
              <a:t>0</a:t>
            </a:r>
            <a:r>
              <a:rPr lang="en-US" altLang="en-US" b="1">
                <a:solidFill>
                  <a:srgbClr val="FF0000"/>
                </a:solidFill>
              </a:rPr>
              <a:t>: </a:t>
            </a:r>
            <a:r>
              <a:rPr lang="en-US" altLang="en-US" b="1" i="1">
                <a:solidFill>
                  <a:srgbClr val="FF0000"/>
                </a:solidFill>
              </a:rPr>
              <a:t>B</a:t>
            </a:r>
            <a:r>
              <a:rPr lang="en-US" altLang="en-US" b="1" i="1" baseline="-25000">
                <a:solidFill>
                  <a:srgbClr val="FF0000"/>
                </a:solidFill>
              </a:rPr>
              <a:t>i</a:t>
            </a:r>
            <a:r>
              <a:rPr lang="en-US" altLang="en-US" b="1">
                <a:solidFill>
                  <a:srgbClr val="FF0000"/>
                </a:solidFill>
              </a:rPr>
              <a:t> = 0</a:t>
            </a:r>
            <a:r>
              <a:rPr lang="en-US" altLang="en-US"/>
              <a:t>.  The Excel solution contains this value of the test statistic (a.k.a. observed value of </a:t>
            </a:r>
            <a:r>
              <a:rPr lang="en-US" altLang="en-US" i="1"/>
              <a:t>t</a:t>
            </a:r>
            <a:r>
              <a:rPr lang="en-US" altLang="en-US"/>
              <a:t>).</a:t>
            </a:r>
            <a:endParaRPr lang="en-US" altLang="en-US" sz="2400"/>
          </a:p>
        </p:txBody>
      </p:sp>
      <p:sp>
        <p:nvSpPr>
          <p:cNvPr id="55300" name="Text Box 4">
            <a:extLst>
              <a:ext uri="{FF2B5EF4-FFF2-40B4-BE49-F238E27FC236}">
                <a16:creationId xmlns:a16="http://schemas.microsoft.com/office/drawing/2014/main" id="{93DAAD92-3D56-44F8-9780-B582E94F34F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55301" name="Object 2">
            <a:extLst>
              <a:ext uri="{FF2B5EF4-FFF2-40B4-BE49-F238E27FC236}">
                <a16:creationId xmlns:a16="http://schemas.microsoft.com/office/drawing/2014/main" id="{24A42B1C-286B-4203-9935-6AF892B44D0B}"/>
              </a:ext>
            </a:extLst>
          </p:cNvPr>
          <p:cNvGraphicFramePr>
            <a:graphicFrameLocks noGrp="1" noChangeAspect="1"/>
          </p:cNvGraphicFramePr>
          <p:nvPr>
            <p:ph sz="half" idx="2"/>
          </p:nvPr>
        </p:nvGraphicFramePr>
        <p:xfrm>
          <a:off x="3124200" y="2514600"/>
          <a:ext cx="2819400" cy="1295400"/>
        </p:xfrm>
        <a:graphic>
          <a:graphicData uri="http://schemas.openxmlformats.org/presentationml/2006/ole">
            <mc:AlternateContent xmlns:mc="http://schemas.openxmlformats.org/markup-compatibility/2006">
              <mc:Choice xmlns:v="urn:schemas-microsoft-com:vml" Requires="v">
                <p:oleObj name="Equation" r:id="rId2" imgW="723586" imgH="457002" progId="Equation.DSMT4">
                  <p:embed/>
                </p:oleObj>
              </mc:Choice>
              <mc:Fallback>
                <p:oleObj name="Equation" r:id="rId2" imgW="723586" imgH="457002"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0"/>
                        <a:ext cx="2819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004666B-485B-4E2D-8BB3-23BEFDA3D732}"/>
              </a:ext>
            </a:extLst>
          </p:cNvPr>
          <p:cNvSpPr>
            <a:spLocks noGrp="1" noChangeArrowheads="1"/>
          </p:cNvSpPr>
          <p:nvPr>
            <p:ph type="title"/>
          </p:nvPr>
        </p:nvSpPr>
        <p:spPr/>
        <p:txBody>
          <a:bodyPr/>
          <a:lstStyle/>
          <a:p>
            <a:pPr eaLnBrk="1" hangingPunct="1"/>
            <a:r>
              <a:rPr lang="en-US" altLang="en-US" sz="3200"/>
              <a:t>Example 14-4</a:t>
            </a:r>
          </a:p>
        </p:txBody>
      </p:sp>
      <p:sp>
        <p:nvSpPr>
          <p:cNvPr id="56323" name="Rectangle 3">
            <a:extLst>
              <a:ext uri="{FF2B5EF4-FFF2-40B4-BE49-F238E27FC236}">
                <a16:creationId xmlns:a16="http://schemas.microsoft.com/office/drawing/2014/main" id="{A66C57C9-922E-4A4C-9753-6437376D131F}"/>
              </a:ext>
            </a:extLst>
          </p:cNvPr>
          <p:cNvSpPr>
            <a:spLocks noGrp="1" noChangeArrowheads="1"/>
          </p:cNvSpPr>
          <p:nvPr>
            <p:ph type="body" idx="1"/>
          </p:nvPr>
        </p:nvSpPr>
        <p:spPr>
          <a:xfrm>
            <a:off x="457200" y="1600200"/>
            <a:ext cx="7924800" cy="4114800"/>
          </a:xfrm>
        </p:spPr>
        <p:txBody>
          <a:bodyPr/>
          <a:lstStyle/>
          <a:p>
            <a:pPr algn="just" eaLnBrk="1" hangingPunct="1">
              <a:lnSpc>
                <a:spcPct val="90000"/>
              </a:lnSpc>
              <a:buFont typeface="Tahoma" panose="020B0604030504040204" pitchFamily="34" charset="0"/>
              <a:buChar char=" "/>
            </a:pPr>
            <a:r>
              <a:rPr lang="en-US" altLang="ko-KR">
                <a:ea typeface="Gulim" panose="020B0600000101010101" pitchFamily="34" charset="-127"/>
              </a:rPr>
              <a:t>Using the 2.5% significance level, can you conclude that the coefficient of the number of years of driving experience in regression model is negative? Use the Excel output.</a:t>
            </a:r>
            <a:endParaRPr lang="en-US" altLang="en-US">
              <a:ea typeface="Gulim" panose="020B0600000101010101" pitchFamily="34" charset="-127"/>
            </a:endParaRPr>
          </a:p>
        </p:txBody>
      </p:sp>
      <p:sp>
        <p:nvSpPr>
          <p:cNvPr id="56324" name="Text Box 4">
            <a:extLst>
              <a:ext uri="{FF2B5EF4-FFF2-40B4-BE49-F238E27FC236}">
                <a16:creationId xmlns:a16="http://schemas.microsoft.com/office/drawing/2014/main" id="{3D73A914-696F-4E88-B5A7-6F5317302C8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E13C55C-EEFD-41CD-A9D6-8029EBC5B15B}"/>
              </a:ext>
            </a:extLst>
          </p:cNvPr>
          <p:cNvSpPr>
            <a:spLocks noGrp="1" noChangeArrowheads="1"/>
          </p:cNvSpPr>
          <p:nvPr>
            <p:ph type="title"/>
          </p:nvPr>
        </p:nvSpPr>
        <p:spPr/>
        <p:txBody>
          <a:bodyPr/>
          <a:lstStyle/>
          <a:p>
            <a:pPr eaLnBrk="1" hangingPunct="1"/>
            <a:r>
              <a:rPr lang="en-US" altLang="en-US" sz="3200"/>
              <a:t>Example 14-4: Solution</a:t>
            </a:r>
          </a:p>
        </p:txBody>
      </p:sp>
      <p:sp>
        <p:nvSpPr>
          <p:cNvPr id="57347" name="Rectangle 3">
            <a:extLst>
              <a:ext uri="{FF2B5EF4-FFF2-40B4-BE49-F238E27FC236}">
                <a16:creationId xmlns:a16="http://schemas.microsoft.com/office/drawing/2014/main" id="{5E141EF1-4147-47EB-B622-3327D5020FAB}"/>
              </a:ext>
            </a:extLst>
          </p:cNvPr>
          <p:cNvSpPr>
            <a:spLocks noGrp="1" noChangeArrowheads="1"/>
          </p:cNvSpPr>
          <p:nvPr>
            <p:ph type="body" idx="1"/>
          </p:nvPr>
        </p:nvSpPr>
        <p:spPr>
          <a:xfrm>
            <a:off x="457200" y="1219200"/>
            <a:ext cx="8153400" cy="5029200"/>
          </a:xfrm>
        </p:spPr>
        <p:txBody>
          <a:bodyPr/>
          <a:lstStyle/>
          <a:p>
            <a:pPr algn="just" eaLnBrk="1" hangingPunct="1">
              <a:buFont typeface="Tahoma" panose="020B0604030504040204" pitchFamily="34" charset="0"/>
              <a:buNone/>
            </a:pPr>
            <a:endParaRPr lang="en-US" altLang="en-US" sz="2400"/>
          </a:p>
          <a:p>
            <a:pPr algn="just" eaLnBrk="1" hangingPunct="1">
              <a:buFont typeface="Mathematica1" pitchFamily="2" charset="2"/>
              <a:buChar char=""/>
            </a:pPr>
            <a:r>
              <a:rPr lang="en-US" altLang="ko-KR" sz="2400">
                <a:ea typeface="Gulim" panose="020B0600000101010101" pitchFamily="34" charset="-127"/>
              </a:rPr>
              <a:t>From Example 14-1, out regression mode (3) is</a:t>
            </a:r>
          </a:p>
          <a:p>
            <a:pPr algn="just" eaLnBrk="1" hangingPunct="1">
              <a:buFont typeface="Mathematica1" pitchFamily="2" charset="2"/>
              <a:buNone/>
            </a:pPr>
            <a:r>
              <a:rPr lang="en-US" altLang="ko-KR" sz="2400">
                <a:ea typeface="Gulim" panose="020B0600000101010101" pitchFamily="34" charset="-127"/>
              </a:rPr>
              <a:t>             y = </a:t>
            </a:r>
            <a:r>
              <a:rPr lang="en-US" altLang="ko-KR" sz="2400" i="1">
                <a:ea typeface="Gulim" panose="020B0600000101010101" pitchFamily="34" charset="-127"/>
              </a:rPr>
              <a:t>A + B</a:t>
            </a:r>
            <a:r>
              <a:rPr lang="en-US" altLang="ko-KR" sz="2400" i="1" baseline="-25000">
                <a:ea typeface="Gulim" panose="020B0600000101010101" pitchFamily="34" charset="-127"/>
              </a:rPr>
              <a:t>1</a:t>
            </a:r>
            <a:r>
              <a:rPr lang="en-US" altLang="ko-KR" sz="2400" i="1">
                <a:ea typeface="Gulim" panose="020B0600000101010101" pitchFamily="34" charset="-127"/>
              </a:rPr>
              <a:t> x</a:t>
            </a:r>
            <a:r>
              <a:rPr lang="en-US" altLang="ko-KR" sz="2400" i="1" baseline="-25000">
                <a:ea typeface="Gulim" panose="020B0600000101010101" pitchFamily="34" charset="-127"/>
              </a:rPr>
              <a:t>1</a:t>
            </a:r>
            <a:r>
              <a:rPr lang="en-US" altLang="ko-KR" sz="2400" i="1">
                <a:ea typeface="Gulim" panose="020B0600000101010101" pitchFamily="34" charset="-127"/>
              </a:rPr>
              <a:t> + B</a:t>
            </a:r>
            <a:r>
              <a:rPr lang="en-US" altLang="ko-KR" sz="2400" i="1" baseline="-25000">
                <a:ea typeface="Gulim" panose="020B0600000101010101" pitchFamily="34" charset="-127"/>
              </a:rPr>
              <a:t>2</a:t>
            </a:r>
            <a:r>
              <a:rPr lang="en-US" altLang="ko-KR" sz="2400" i="1">
                <a:ea typeface="Gulim" panose="020B0600000101010101" pitchFamily="34" charset="-127"/>
              </a:rPr>
              <a:t> x</a:t>
            </a:r>
            <a:r>
              <a:rPr lang="en-US" altLang="ko-KR" sz="2400" i="1" baseline="-25000">
                <a:ea typeface="Gulim" panose="020B0600000101010101" pitchFamily="34" charset="-127"/>
              </a:rPr>
              <a:t>2</a:t>
            </a:r>
            <a:r>
              <a:rPr lang="en-US" altLang="ko-KR" sz="2400" i="1">
                <a:ea typeface="Gulim" panose="020B0600000101010101" pitchFamily="34" charset="-127"/>
              </a:rPr>
              <a:t> + ε</a:t>
            </a:r>
            <a:r>
              <a:rPr lang="en-US" altLang="ko-KR" sz="2400">
                <a:ea typeface="Gulim" panose="020B0600000101010101" pitchFamily="34" charset="-127"/>
              </a:rPr>
              <a:t>     </a:t>
            </a:r>
            <a:endParaRPr lang="en-US" altLang="en-US" sz="2400"/>
          </a:p>
          <a:p>
            <a:pPr algn="just" eaLnBrk="1" hangingPunct="1">
              <a:buFont typeface="Mathematica1" pitchFamily="2" charset="2"/>
              <a:buChar char=""/>
            </a:pPr>
            <a:r>
              <a:rPr lang="en-US" altLang="en-US" sz="2400"/>
              <a:t>From the Excel solution, the estimated regression equation is</a:t>
            </a:r>
          </a:p>
          <a:p>
            <a:pPr algn="just" eaLnBrk="1" hangingPunct="1">
              <a:buFont typeface="Mathematica1" pitchFamily="2" charset="2"/>
              <a:buNone/>
            </a:pPr>
            <a:r>
              <a:rPr lang="en-US" altLang="en-US" sz="2400"/>
              <a:t>             y = 110.28 – 2.7473 </a:t>
            </a:r>
            <a:r>
              <a:rPr lang="en-US" altLang="ko-KR" sz="2400" i="1">
                <a:ea typeface="Gulim" panose="020B0600000101010101" pitchFamily="34" charset="-127"/>
              </a:rPr>
              <a:t>x</a:t>
            </a:r>
            <a:r>
              <a:rPr lang="en-US" altLang="ko-KR" sz="2400" i="1" baseline="-25000">
                <a:ea typeface="Gulim" panose="020B0600000101010101" pitchFamily="34" charset="-127"/>
              </a:rPr>
              <a:t>1</a:t>
            </a:r>
            <a:r>
              <a:rPr lang="en-US" altLang="en-US" sz="2400"/>
              <a:t> + 16.106 </a:t>
            </a:r>
            <a:r>
              <a:rPr lang="en-US" altLang="ko-KR" sz="2400" i="1">
                <a:ea typeface="Gulim" panose="020B0600000101010101" pitchFamily="34" charset="-127"/>
              </a:rPr>
              <a:t>x</a:t>
            </a:r>
            <a:r>
              <a:rPr lang="en-US" altLang="ko-KR" sz="2400" i="1" baseline="-25000">
                <a:ea typeface="Gulim" panose="020B0600000101010101" pitchFamily="34" charset="-127"/>
              </a:rPr>
              <a:t>2</a:t>
            </a:r>
            <a:endParaRPr lang="en-US" altLang="en-US" sz="2400"/>
          </a:p>
          <a:p>
            <a:pPr algn="just" eaLnBrk="1" hangingPunct="1">
              <a:buFont typeface="Mathematica1" pitchFamily="2" charset="2"/>
              <a:buChar char=""/>
            </a:pPr>
            <a:r>
              <a:rPr lang="en-US" altLang="ko-KR" sz="2400">
                <a:ea typeface="Gulim" panose="020B0600000101010101" pitchFamily="34" charset="-127"/>
              </a:rPr>
              <a:t>To conduct a test of hypothesis about </a:t>
            </a:r>
            <a:r>
              <a:rPr lang="en-US" altLang="ko-KR" sz="2400" i="1">
                <a:ea typeface="Gulim" panose="020B0600000101010101" pitchFamily="34" charset="-127"/>
              </a:rPr>
              <a:t>B</a:t>
            </a:r>
            <a:r>
              <a:rPr lang="en-US" altLang="ko-KR" sz="2400" baseline="-25000">
                <a:ea typeface="Gulim" panose="020B0600000101010101" pitchFamily="34" charset="-127"/>
              </a:rPr>
              <a:t>1</a:t>
            </a:r>
            <a:r>
              <a:rPr lang="en-US" altLang="en-US" sz="2400"/>
              <a:t>, we use the Excel solution. </a:t>
            </a:r>
          </a:p>
          <a:p>
            <a:pPr algn="just" eaLnBrk="1" hangingPunct="1">
              <a:buFont typeface="Tahoma" panose="020B0604030504040204" pitchFamily="34" charset="0"/>
              <a:buNone/>
            </a:pPr>
            <a:r>
              <a:rPr lang="en-US" altLang="en-US" sz="2400" i="1"/>
              <a:t>        b</a:t>
            </a:r>
            <a:r>
              <a:rPr lang="en-US" altLang="en-US" sz="2400" baseline="-25000"/>
              <a:t>1</a:t>
            </a:r>
            <a:r>
              <a:rPr lang="en-US" altLang="en-US" sz="2400"/>
              <a:t> = -2.7473 and </a:t>
            </a:r>
            <a:r>
              <a:rPr lang="en-US" altLang="en-US" sz="2400" i="1"/>
              <a:t>s</a:t>
            </a:r>
            <a:r>
              <a:rPr lang="en-US" altLang="en-US" sz="2400" i="1" baseline="-25000"/>
              <a:t>b</a:t>
            </a:r>
            <a:r>
              <a:rPr lang="en-US" altLang="en-US" sz="2400" baseline="-25000"/>
              <a:t>1</a:t>
            </a:r>
            <a:r>
              <a:rPr lang="en-US" altLang="en-US" sz="2400"/>
              <a:t> = .9770</a:t>
            </a:r>
          </a:p>
          <a:p>
            <a:pPr algn="just" eaLnBrk="1" hangingPunct="1">
              <a:buFont typeface="Tahoma" panose="020B0604030504040204" pitchFamily="34" charset="0"/>
              <a:buNone/>
            </a:pPr>
            <a:endParaRPr lang="en-US" altLang="en-US" sz="2400"/>
          </a:p>
        </p:txBody>
      </p:sp>
      <p:sp>
        <p:nvSpPr>
          <p:cNvPr id="57348" name="Text Box 4">
            <a:extLst>
              <a:ext uri="{FF2B5EF4-FFF2-40B4-BE49-F238E27FC236}">
                <a16:creationId xmlns:a16="http://schemas.microsoft.com/office/drawing/2014/main" id="{627612D7-3294-45B2-8A06-2E710C1C4C4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57349" name="Freeform 5">
            <a:extLst>
              <a:ext uri="{FF2B5EF4-FFF2-40B4-BE49-F238E27FC236}">
                <a16:creationId xmlns:a16="http://schemas.microsoft.com/office/drawing/2014/main" id="{299F1ACA-1FA7-48FD-8E40-B588F1CD8E61}"/>
              </a:ext>
            </a:extLst>
          </p:cNvPr>
          <p:cNvSpPr>
            <a:spLocks/>
          </p:cNvSpPr>
          <p:nvPr/>
        </p:nvSpPr>
        <p:spPr bwMode="auto">
          <a:xfrm>
            <a:off x="1925638" y="3297238"/>
            <a:ext cx="228600" cy="228600"/>
          </a:xfrm>
          <a:custGeom>
            <a:avLst/>
            <a:gdLst>
              <a:gd name="T0" fmla="*/ 0 w 240"/>
              <a:gd name="T1" fmla="*/ 2147483646 h 192"/>
              <a:gd name="T2" fmla="*/ 2147483646 w 240"/>
              <a:gd name="T3" fmla="*/ 0 h 192"/>
              <a:gd name="T4" fmla="*/ 2147483646 w 240"/>
              <a:gd name="T5" fmla="*/ 2147483646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192"/>
                </a:moveTo>
                <a:cubicBezTo>
                  <a:pt x="28" y="96"/>
                  <a:pt x="56" y="0"/>
                  <a:pt x="96" y="0"/>
                </a:cubicBezTo>
                <a:cubicBezTo>
                  <a:pt x="136" y="0"/>
                  <a:pt x="240" y="176"/>
                  <a:pt x="240" y="192"/>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F6344FE-433B-42E7-8650-9694B4807B0F}"/>
              </a:ext>
            </a:extLst>
          </p:cNvPr>
          <p:cNvSpPr>
            <a:spLocks noGrp="1" noChangeArrowheads="1"/>
          </p:cNvSpPr>
          <p:nvPr>
            <p:ph type="title"/>
          </p:nvPr>
        </p:nvSpPr>
        <p:spPr/>
        <p:txBody>
          <a:bodyPr/>
          <a:lstStyle/>
          <a:p>
            <a:pPr eaLnBrk="1" hangingPunct="1"/>
            <a:r>
              <a:rPr lang="en-US" altLang="en-US" sz="3200"/>
              <a:t>Example 14-4: Solution</a:t>
            </a:r>
          </a:p>
        </p:txBody>
      </p:sp>
      <p:sp>
        <p:nvSpPr>
          <p:cNvPr id="58371" name="Rectangle 3">
            <a:extLst>
              <a:ext uri="{FF2B5EF4-FFF2-40B4-BE49-F238E27FC236}">
                <a16:creationId xmlns:a16="http://schemas.microsoft.com/office/drawing/2014/main" id="{A9AD3C11-8F82-4AA6-950A-78AE03D34DC9}"/>
              </a:ext>
            </a:extLst>
          </p:cNvPr>
          <p:cNvSpPr>
            <a:spLocks noGrp="1" noChangeArrowheads="1"/>
          </p:cNvSpPr>
          <p:nvPr>
            <p:ph type="body" idx="1"/>
          </p:nvPr>
        </p:nvSpPr>
        <p:spPr>
          <a:xfrm>
            <a:off x="457200" y="1066800"/>
            <a:ext cx="8153400" cy="5105400"/>
          </a:xfrm>
        </p:spPr>
        <p:txBody>
          <a:bodyPr/>
          <a:lstStyle/>
          <a:p>
            <a:pPr algn="just" eaLnBrk="1" hangingPunct="1">
              <a:buFont typeface="Tahoma" panose="020B0604030504040204" pitchFamily="34" charset="0"/>
              <a:buNone/>
            </a:pPr>
            <a:endParaRPr lang="en-US" altLang="en-US"/>
          </a:p>
          <a:p>
            <a:pPr eaLnBrk="1" hangingPunct="1"/>
            <a:r>
              <a:rPr lang="en-US" altLang="en-US"/>
              <a:t>Step 1: </a:t>
            </a:r>
          </a:p>
          <a:p>
            <a:pPr eaLnBrk="1" hangingPunct="1"/>
            <a:r>
              <a:rPr lang="en-US" altLang="en-US" i="1"/>
              <a:t>H</a:t>
            </a:r>
            <a:r>
              <a:rPr lang="en-US" altLang="en-US" baseline="-25000"/>
              <a:t>0</a:t>
            </a:r>
            <a:r>
              <a:rPr lang="en-US" altLang="en-US"/>
              <a:t>: </a:t>
            </a:r>
            <a:r>
              <a:rPr lang="en-US" altLang="en-US" i="1">
                <a:latin typeface="Times New Roman" panose="02020603050405020304" pitchFamily="18" charset="0"/>
              </a:rPr>
              <a:t>B</a:t>
            </a:r>
            <a:r>
              <a:rPr lang="en-US" altLang="en-US" i="1" baseline="-25000">
                <a:latin typeface="Times New Roman" panose="02020603050405020304" pitchFamily="18" charset="0"/>
              </a:rPr>
              <a:t>1</a:t>
            </a:r>
            <a:r>
              <a:rPr lang="en-US" altLang="en-US"/>
              <a:t> = 0     </a:t>
            </a:r>
            <a:r>
              <a:rPr lang="en-US" altLang="en-US" i="1"/>
              <a:t>H</a:t>
            </a:r>
            <a:r>
              <a:rPr lang="en-US" altLang="en-US" baseline="-25000"/>
              <a:t>1</a:t>
            </a:r>
            <a:r>
              <a:rPr lang="en-US" altLang="en-US"/>
              <a:t>: </a:t>
            </a:r>
            <a:r>
              <a:rPr lang="en-US" altLang="en-US" i="1">
                <a:latin typeface="Times New Roman" panose="02020603050405020304" pitchFamily="18" charset="0"/>
              </a:rPr>
              <a:t>B</a:t>
            </a:r>
            <a:r>
              <a:rPr lang="en-US" altLang="en-US" i="1" baseline="-25000">
                <a:latin typeface="Times New Roman" panose="02020603050405020304" pitchFamily="18" charset="0"/>
              </a:rPr>
              <a:t>1</a:t>
            </a:r>
            <a:r>
              <a:rPr lang="en-US" altLang="en-US"/>
              <a:t> &lt; 0 </a:t>
            </a:r>
          </a:p>
          <a:p>
            <a:pPr eaLnBrk="1" hangingPunct="1"/>
            <a:endParaRPr lang="en-US" altLang="en-US"/>
          </a:p>
          <a:p>
            <a:pPr eaLnBrk="1" hangingPunct="1"/>
            <a:r>
              <a:rPr lang="en-US" altLang="en-US"/>
              <a:t>Step 2:</a:t>
            </a:r>
          </a:p>
          <a:p>
            <a:pPr eaLnBrk="1" hangingPunct="1"/>
            <a:r>
              <a:rPr lang="en-US" altLang="en-US"/>
              <a:t>The sample size is small (</a:t>
            </a:r>
            <a:r>
              <a:rPr lang="en-US" altLang="en-US" i="1"/>
              <a:t>n</a:t>
            </a:r>
            <a:r>
              <a:rPr lang="en-US" altLang="en-US"/>
              <a:t> &lt; 30)</a:t>
            </a:r>
          </a:p>
          <a:p>
            <a:pPr eaLnBrk="1" hangingPunct="1"/>
            <a:r>
              <a:rPr lang="en-US" altLang="en-US">
                <a:sym typeface="Mathematica1" pitchFamily="2" charset="2"/>
              </a:rPr>
              <a:t>σ</a:t>
            </a:r>
            <a:r>
              <a:rPr lang="en-US" altLang="en-US" baseline="-25000">
                <a:sym typeface="Mathematica1" pitchFamily="2" charset="2"/>
              </a:rPr>
              <a:t>ε</a:t>
            </a:r>
            <a:r>
              <a:rPr lang="en-US" altLang="en-US">
                <a:sym typeface="Mathematica1" pitchFamily="2" charset="2"/>
              </a:rPr>
              <a:t> is not known</a:t>
            </a:r>
          </a:p>
          <a:p>
            <a:pPr eaLnBrk="1" hangingPunct="1"/>
            <a:r>
              <a:rPr lang="en-US" altLang="en-US"/>
              <a:t>The sampling distribution of </a:t>
            </a:r>
            <a:r>
              <a:rPr lang="en-US" altLang="en-US" i="1"/>
              <a:t>b</a:t>
            </a:r>
            <a:r>
              <a:rPr lang="en-US" altLang="en-US" i="1" baseline="-25000"/>
              <a:t>1</a:t>
            </a:r>
            <a:r>
              <a:rPr lang="en-US" altLang="en-US"/>
              <a:t> is normal</a:t>
            </a:r>
          </a:p>
          <a:p>
            <a:pPr eaLnBrk="1" hangingPunct="1"/>
            <a:r>
              <a:rPr lang="en-US" altLang="en-US"/>
              <a:t>We use the </a:t>
            </a:r>
            <a:r>
              <a:rPr lang="en-US" altLang="en-US" i="1"/>
              <a:t>t </a:t>
            </a:r>
            <a:r>
              <a:rPr lang="en-US" altLang="en-US"/>
              <a:t>distribution to make a test of hypothesis about </a:t>
            </a:r>
            <a:r>
              <a:rPr lang="en-US" altLang="en-US" i="1"/>
              <a:t>B</a:t>
            </a:r>
            <a:r>
              <a:rPr lang="en-US" altLang="en-US" i="1" baseline="-25000"/>
              <a:t>1</a:t>
            </a:r>
          </a:p>
        </p:txBody>
      </p:sp>
      <p:sp>
        <p:nvSpPr>
          <p:cNvPr id="58372" name="Text Box 4">
            <a:extLst>
              <a:ext uri="{FF2B5EF4-FFF2-40B4-BE49-F238E27FC236}">
                <a16:creationId xmlns:a16="http://schemas.microsoft.com/office/drawing/2014/main" id="{C15E45D3-2E27-441A-8BEF-FCA8D2880D0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512DC77-FE64-4E29-AE94-593630D20699}"/>
              </a:ext>
            </a:extLst>
          </p:cNvPr>
          <p:cNvSpPr>
            <a:spLocks noGrp="1" noChangeArrowheads="1"/>
          </p:cNvSpPr>
          <p:nvPr>
            <p:ph type="title"/>
          </p:nvPr>
        </p:nvSpPr>
        <p:spPr/>
        <p:txBody>
          <a:bodyPr/>
          <a:lstStyle/>
          <a:p>
            <a:pPr eaLnBrk="1" hangingPunct="1"/>
            <a:r>
              <a:rPr lang="en-US" altLang="en-US" sz="3200"/>
              <a:t>Example 14-4: Solution</a:t>
            </a:r>
          </a:p>
        </p:txBody>
      </p:sp>
      <p:sp>
        <p:nvSpPr>
          <p:cNvPr id="59395" name="Rectangle 3">
            <a:extLst>
              <a:ext uri="{FF2B5EF4-FFF2-40B4-BE49-F238E27FC236}">
                <a16:creationId xmlns:a16="http://schemas.microsoft.com/office/drawing/2014/main" id="{4CEF3E3D-E261-4986-BFC7-07577AC9C623}"/>
              </a:ext>
            </a:extLst>
          </p:cNvPr>
          <p:cNvSpPr>
            <a:spLocks noGrp="1" noChangeArrowheads="1"/>
          </p:cNvSpPr>
          <p:nvPr>
            <p:ph type="body" idx="1"/>
          </p:nvPr>
        </p:nvSpPr>
        <p:spPr>
          <a:xfrm>
            <a:off x="457200" y="1066800"/>
            <a:ext cx="8153400" cy="5105400"/>
          </a:xfrm>
        </p:spPr>
        <p:txBody>
          <a:bodyPr/>
          <a:lstStyle/>
          <a:p>
            <a:pPr algn="just" eaLnBrk="1" hangingPunct="1">
              <a:buFont typeface="Tahoma" panose="020B0604030504040204" pitchFamily="34" charset="0"/>
              <a:buNone/>
            </a:pPr>
            <a:endParaRPr lang="en-US" altLang="en-US"/>
          </a:p>
          <a:p>
            <a:pPr eaLnBrk="1" hangingPunct="1"/>
            <a:r>
              <a:rPr lang="en-US" altLang="en-US"/>
              <a:t>Step 3: </a:t>
            </a:r>
          </a:p>
          <a:p>
            <a:pPr eaLnBrk="1" hangingPunct="1"/>
            <a:r>
              <a:rPr lang="en-US" altLang="en-US"/>
              <a:t>The significance level = .025</a:t>
            </a:r>
          </a:p>
          <a:p>
            <a:pPr eaLnBrk="1" hangingPunct="1"/>
            <a:r>
              <a:rPr lang="en-US" altLang="en-US"/>
              <a:t>The &lt; sign in the alternative hypothesis indicates that the test is left-tailed</a:t>
            </a:r>
          </a:p>
          <a:p>
            <a:pPr eaLnBrk="1" hangingPunct="1"/>
            <a:r>
              <a:rPr lang="en-US" altLang="en-US"/>
              <a:t>Degree of freedom </a:t>
            </a:r>
          </a:p>
          <a:p>
            <a:pPr eaLnBrk="1" hangingPunct="1">
              <a:buFont typeface="Wingdings" panose="05000000000000000000" pitchFamily="2" charset="2"/>
              <a:buNone/>
            </a:pPr>
            <a:r>
              <a:rPr lang="en-US" altLang="en-US" i="1"/>
              <a:t>      df </a:t>
            </a:r>
            <a:r>
              <a:rPr lang="en-US" altLang="en-US"/>
              <a:t>= </a:t>
            </a:r>
            <a:r>
              <a:rPr lang="en-US" altLang="en-US" i="1"/>
              <a:t>n – k – 1 </a:t>
            </a:r>
            <a:r>
              <a:rPr lang="en-US" altLang="en-US"/>
              <a:t>= 12 – 2 – 1 = 9 </a:t>
            </a:r>
          </a:p>
          <a:p>
            <a:pPr eaLnBrk="1" hangingPunct="1"/>
            <a:r>
              <a:rPr lang="en-US" altLang="en-US"/>
              <a:t>From the </a:t>
            </a:r>
            <a:r>
              <a:rPr lang="en-US" altLang="en-US" i="1"/>
              <a:t>t</a:t>
            </a:r>
            <a:r>
              <a:rPr lang="en-US" altLang="en-US"/>
              <a:t> distribution table (Table V), the critical value of </a:t>
            </a:r>
            <a:r>
              <a:rPr lang="en-US" altLang="en-US" i="1"/>
              <a:t>t</a:t>
            </a:r>
            <a:r>
              <a:rPr lang="en-US" altLang="en-US"/>
              <a:t> for 9 df and .025 area in the left tail is </a:t>
            </a:r>
            <a:r>
              <a:rPr lang="en-US" altLang="en-US" i="1"/>
              <a:t>t</a:t>
            </a:r>
            <a:r>
              <a:rPr lang="en-US" altLang="en-US"/>
              <a:t> = -2.262</a:t>
            </a:r>
            <a:endParaRPr lang="en-US" altLang="en-US" baseline="-25000"/>
          </a:p>
        </p:txBody>
      </p:sp>
      <p:sp>
        <p:nvSpPr>
          <p:cNvPr id="59396" name="Text Box 4">
            <a:extLst>
              <a:ext uri="{FF2B5EF4-FFF2-40B4-BE49-F238E27FC236}">
                <a16:creationId xmlns:a16="http://schemas.microsoft.com/office/drawing/2014/main" id="{9310CEA2-496E-4B75-8F4F-C2F4D17C998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63F9ACE-F7A7-4D5E-94C9-732047570D95}"/>
              </a:ext>
            </a:extLst>
          </p:cNvPr>
          <p:cNvSpPr>
            <a:spLocks noGrp="1" noChangeArrowheads="1"/>
          </p:cNvSpPr>
          <p:nvPr>
            <p:ph type="title"/>
          </p:nvPr>
        </p:nvSpPr>
        <p:spPr/>
        <p:txBody>
          <a:bodyPr/>
          <a:lstStyle/>
          <a:p>
            <a:pPr eaLnBrk="1" hangingPunct="1"/>
            <a:r>
              <a:rPr lang="en-US" altLang="en-US" sz="3200"/>
              <a:t>Figure 14.1</a:t>
            </a:r>
          </a:p>
        </p:txBody>
      </p:sp>
      <p:sp>
        <p:nvSpPr>
          <p:cNvPr id="60419" name="Text Box 4">
            <a:extLst>
              <a:ext uri="{FF2B5EF4-FFF2-40B4-BE49-F238E27FC236}">
                <a16:creationId xmlns:a16="http://schemas.microsoft.com/office/drawing/2014/main" id="{744FF2CA-850E-4F3D-8C47-A0865A97348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60420" name="Picture 6">
            <a:extLst>
              <a:ext uri="{FF2B5EF4-FFF2-40B4-BE49-F238E27FC236}">
                <a16:creationId xmlns:a16="http://schemas.microsoft.com/office/drawing/2014/main" id="{1767DEE0-6921-4189-B889-63727B7F8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22463"/>
            <a:ext cx="57912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9EB0B3-42E5-49B1-8622-E39BAEEF4349}"/>
              </a:ext>
            </a:extLst>
          </p:cNvPr>
          <p:cNvSpPr>
            <a:spLocks noGrp="1" noChangeArrowheads="1"/>
          </p:cNvSpPr>
          <p:nvPr>
            <p:ph type="title"/>
          </p:nvPr>
        </p:nvSpPr>
        <p:spPr/>
        <p:txBody>
          <a:bodyPr/>
          <a:lstStyle/>
          <a:p>
            <a:r>
              <a:rPr lang="en-US" altLang="en-US"/>
              <a:t>Multiple Regression Model</a:t>
            </a:r>
          </a:p>
        </p:txBody>
      </p:sp>
      <p:sp>
        <p:nvSpPr>
          <p:cNvPr id="8195" name="Content Placeholder 2">
            <a:extLst>
              <a:ext uri="{FF2B5EF4-FFF2-40B4-BE49-F238E27FC236}">
                <a16:creationId xmlns:a16="http://schemas.microsoft.com/office/drawing/2014/main" id="{CCD83A22-E37E-4ACE-BB1E-077FBF165E86}"/>
              </a:ext>
            </a:extLst>
          </p:cNvPr>
          <p:cNvSpPr>
            <a:spLocks noGrp="1" noChangeArrowheads="1"/>
          </p:cNvSpPr>
          <p:nvPr>
            <p:ph idx="1"/>
          </p:nvPr>
        </p:nvSpPr>
        <p:spPr>
          <a:xfrm>
            <a:off x="457200" y="1600200"/>
            <a:ext cx="8610600" cy="4530725"/>
          </a:xfrm>
        </p:spPr>
        <p:txBody>
          <a:bodyPr/>
          <a:lstStyle/>
          <a:p>
            <a:r>
              <a:rPr lang="en-US" altLang="en-US" sz="2400"/>
              <a:t>When applying multiple regression, we construct a model to explain variability in the dependent variable. </a:t>
            </a:r>
          </a:p>
          <a:p>
            <a:r>
              <a:rPr lang="en-US" altLang="en-US" sz="2400"/>
              <a:t>In order to do this, we want to include the simultaneous and individual influences of several independent [predictor or exogenous] variables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CCD6116-6816-4DB7-BBA9-D5F983690DF0}"/>
              </a:ext>
            </a:extLst>
          </p:cNvPr>
          <p:cNvSpPr>
            <a:spLocks noGrp="1" noChangeArrowheads="1"/>
          </p:cNvSpPr>
          <p:nvPr>
            <p:ph type="title"/>
          </p:nvPr>
        </p:nvSpPr>
        <p:spPr/>
        <p:txBody>
          <a:bodyPr/>
          <a:lstStyle/>
          <a:p>
            <a:pPr eaLnBrk="1" hangingPunct="1"/>
            <a:r>
              <a:rPr lang="en-US" altLang="en-US" sz="3200"/>
              <a:t>Example 14-4: Solution</a:t>
            </a:r>
          </a:p>
        </p:txBody>
      </p:sp>
      <p:sp>
        <p:nvSpPr>
          <p:cNvPr id="60419" name="Rectangle 3">
            <a:extLst>
              <a:ext uri="{FF2B5EF4-FFF2-40B4-BE49-F238E27FC236}">
                <a16:creationId xmlns:a16="http://schemas.microsoft.com/office/drawing/2014/main" id="{35B478AE-D740-4CE5-8560-E6180A5875EB}"/>
              </a:ext>
            </a:extLst>
          </p:cNvPr>
          <p:cNvSpPr>
            <a:spLocks noGrp="1" noChangeArrowheads="1"/>
          </p:cNvSpPr>
          <p:nvPr>
            <p:ph type="body" sz="half" idx="1"/>
          </p:nvPr>
        </p:nvSpPr>
        <p:spPr>
          <a:xfrm>
            <a:off x="457200" y="1600200"/>
            <a:ext cx="8077200" cy="4530725"/>
          </a:xfrm>
        </p:spPr>
        <p:txBody>
          <a:bodyPr/>
          <a:lstStyle/>
          <a:p>
            <a:pPr algn="just" eaLnBrk="1" hangingPunct="1">
              <a:buFont typeface="Tahoma" panose="020B0604030504040204" pitchFamily="34" charset="0"/>
              <a:buNone/>
              <a:defRPr/>
            </a:pPr>
            <a:endParaRPr lang="en-US" altLang="en-US" sz="2400" dirty="0"/>
          </a:p>
          <a:p>
            <a:pPr eaLnBrk="1" hangingPunct="1">
              <a:defRPr/>
            </a:pPr>
            <a:r>
              <a:rPr lang="en-US" altLang="en-US" sz="2400" dirty="0"/>
              <a:t>Step 4: </a:t>
            </a:r>
          </a:p>
          <a:p>
            <a:pPr eaLnBrk="1" hangingPunct="1">
              <a:defRPr/>
            </a:pPr>
            <a:r>
              <a:rPr lang="en-US" altLang="en-US" sz="2400" dirty="0"/>
              <a:t>The value of the test statistic </a:t>
            </a:r>
            <a:r>
              <a:rPr lang="en-US" altLang="en-US" sz="2400" i="1" dirty="0"/>
              <a:t>t</a:t>
            </a:r>
            <a:r>
              <a:rPr lang="en-US" altLang="en-US" sz="2400" dirty="0"/>
              <a:t> for </a:t>
            </a:r>
            <a:r>
              <a:rPr lang="en-US" altLang="en-US" sz="2400" i="1" dirty="0"/>
              <a:t>b</a:t>
            </a:r>
            <a:r>
              <a:rPr lang="en-US" altLang="en-US" sz="2400" i="1" baseline="-25000" dirty="0"/>
              <a:t>1</a:t>
            </a:r>
            <a:r>
              <a:rPr lang="en-US" altLang="en-US" sz="2400" i="1" dirty="0"/>
              <a:t> </a:t>
            </a:r>
            <a:r>
              <a:rPr lang="en-US" altLang="en-US" sz="2400" dirty="0"/>
              <a:t>can be obtained from the Excel solution.  Thus, the observed value of t is </a:t>
            </a:r>
          </a:p>
          <a:p>
            <a:pPr eaLnBrk="1" hangingPunct="1">
              <a:defRPr/>
            </a:pPr>
            <a:endParaRPr lang="en-US" altLang="en-US" sz="2400" dirty="0"/>
          </a:p>
          <a:p>
            <a:pPr eaLnBrk="1" hangingPunct="1">
              <a:defRPr/>
            </a:pPr>
            <a:endParaRPr lang="en-US" altLang="en-US" sz="2400" dirty="0"/>
          </a:p>
          <a:p>
            <a:pPr marL="0" indent="0" eaLnBrk="1" hangingPunct="1">
              <a:buFont typeface="Wingdings" panose="05000000000000000000" pitchFamily="2" charset="2"/>
              <a:buNone/>
              <a:defRPr/>
            </a:pPr>
            <a:endParaRPr lang="en-US" altLang="en-US" sz="2400" dirty="0"/>
          </a:p>
        </p:txBody>
      </p:sp>
      <p:sp>
        <p:nvSpPr>
          <p:cNvPr id="61444" name="Text Box 4">
            <a:extLst>
              <a:ext uri="{FF2B5EF4-FFF2-40B4-BE49-F238E27FC236}">
                <a16:creationId xmlns:a16="http://schemas.microsoft.com/office/drawing/2014/main" id="{8973863F-47AF-46CC-BF4E-BD21586F0B7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61445" name="Object 2">
            <a:extLst>
              <a:ext uri="{FF2B5EF4-FFF2-40B4-BE49-F238E27FC236}">
                <a16:creationId xmlns:a16="http://schemas.microsoft.com/office/drawing/2014/main" id="{5EC42E86-8864-4CD9-8D41-D66282D50CE3}"/>
              </a:ext>
            </a:extLst>
          </p:cNvPr>
          <p:cNvGraphicFramePr>
            <a:graphicFrameLocks noGrp="1" noChangeAspect="1"/>
          </p:cNvGraphicFramePr>
          <p:nvPr>
            <p:ph sz="half" idx="2"/>
          </p:nvPr>
        </p:nvGraphicFramePr>
        <p:xfrm>
          <a:off x="2057400" y="3810000"/>
          <a:ext cx="3581400" cy="1252538"/>
        </p:xfrm>
        <a:graphic>
          <a:graphicData uri="http://schemas.openxmlformats.org/presentationml/2006/ole">
            <mc:AlternateContent xmlns:mc="http://schemas.openxmlformats.org/markup-compatibility/2006">
              <mc:Choice xmlns:v="urn:schemas-microsoft-com:vml" Requires="v">
                <p:oleObj name="Equation" r:id="rId2" imgW="1244600" imgH="457200" progId="Equation.DSMT4">
                  <p:embed/>
                </p:oleObj>
              </mc:Choice>
              <mc:Fallback>
                <p:oleObj name="Equation" r:id="rId2" imgW="1244600" imgH="4572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358140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AD8A7F2-A676-431E-92BB-40541EE30FE5}"/>
              </a:ext>
            </a:extLst>
          </p:cNvPr>
          <p:cNvSpPr>
            <a:spLocks noGrp="1" noChangeArrowheads="1"/>
          </p:cNvSpPr>
          <p:nvPr>
            <p:ph type="title"/>
          </p:nvPr>
        </p:nvSpPr>
        <p:spPr/>
        <p:txBody>
          <a:bodyPr/>
          <a:lstStyle/>
          <a:p>
            <a:pPr eaLnBrk="1" hangingPunct="1"/>
            <a:r>
              <a:rPr lang="en-US" altLang="en-US" sz="3200"/>
              <a:t>Example 14-4: Solution</a:t>
            </a:r>
          </a:p>
        </p:txBody>
      </p:sp>
      <p:sp>
        <p:nvSpPr>
          <p:cNvPr id="62467" name="Rectangle 3">
            <a:extLst>
              <a:ext uri="{FF2B5EF4-FFF2-40B4-BE49-F238E27FC236}">
                <a16:creationId xmlns:a16="http://schemas.microsoft.com/office/drawing/2014/main" id="{F19063B1-EFBF-4FAA-96BB-30F955CF526B}"/>
              </a:ext>
            </a:extLst>
          </p:cNvPr>
          <p:cNvSpPr>
            <a:spLocks noGrp="1" noChangeArrowheads="1"/>
          </p:cNvSpPr>
          <p:nvPr>
            <p:ph type="body" sz="half" idx="1"/>
          </p:nvPr>
        </p:nvSpPr>
        <p:spPr>
          <a:xfrm>
            <a:off x="457200" y="1600200"/>
            <a:ext cx="8077200" cy="4530725"/>
          </a:xfrm>
        </p:spPr>
        <p:txBody>
          <a:bodyPr/>
          <a:lstStyle/>
          <a:p>
            <a:pPr algn="just" eaLnBrk="1" hangingPunct="1">
              <a:buFont typeface="Tahoma" panose="020B0604030504040204" pitchFamily="34" charset="0"/>
              <a:buNone/>
            </a:pPr>
            <a:endParaRPr lang="en-US" altLang="en-US" sz="2400"/>
          </a:p>
          <a:p>
            <a:pPr eaLnBrk="1" hangingPunct="1"/>
            <a:r>
              <a:rPr lang="en-US" altLang="en-US"/>
              <a:t>Step 5: </a:t>
            </a:r>
          </a:p>
          <a:p>
            <a:pPr eaLnBrk="1" hangingPunct="1"/>
            <a:r>
              <a:rPr lang="en-US" altLang="en-US"/>
              <a:t>The value of the test statistic </a:t>
            </a:r>
            <a:r>
              <a:rPr lang="en-US" altLang="en-US" i="1"/>
              <a:t>t</a:t>
            </a:r>
            <a:r>
              <a:rPr lang="en-US" altLang="en-US"/>
              <a:t> = - 2.81</a:t>
            </a:r>
          </a:p>
          <a:p>
            <a:pPr eaLnBrk="1" hangingPunct="1"/>
            <a:r>
              <a:rPr lang="en-US" altLang="en-US">
                <a:sym typeface="Mathematica1" pitchFamily="2" charset="2"/>
              </a:rPr>
              <a:t>It is less than the critical value </a:t>
            </a:r>
            <a:r>
              <a:rPr lang="en-US" altLang="en-US" i="1">
                <a:sym typeface="Mathematica1" pitchFamily="2" charset="2"/>
              </a:rPr>
              <a:t>t</a:t>
            </a:r>
            <a:r>
              <a:rPr lang="en-US" altLang="en-US">
                <a:sym typeface="Mathematica1" pitchFamily="2" charset="2"/>
              </a:rPr>
              <a:t> </a:t>
            </a:r>
            <a:r>
              <a:rPr lang="en-US" altLang="en-US" sz="2400">
                <a:sym typeface="Mathematica1" pitchFamily="2" charset="2"/>
              </a:rPr>
              <a:t>= -2.262</a:t>
            </a:r>
          </a:p>
          <a:p>
            <a:pPr eaLnBrk="1" hangingPunct="1"/>
            <a:r>
              <a:rPr lang="en-US" altLang="en-US">
                <a:sym typeface="Mathematica1" pitchFamily="2" charset="2"/>
              </a:rPr>
              <a:t>If falls in the rejection region</a:t>
            </a:r>
          </a:p>
          <a:p>
            <a:pPr eaLnBrk="1" hangingPunct="1"/>
            <a:r>
              <a:rPr lang="en-US" altLang="en-US"/>
              <a:t>We reject the null hypothesis</a:t>
            </a:r>
          </a:p>
          <a:p>
            <a:pPr eaLnBrk="1" hangingPunct="1"/>
            <a:r>
              <a:rPr lang="en-US" altLang="en-US"/>
              <a:t>We conclude that the coefficient of </a:t>
            </a:r>
            <a:r>
              <a:rPr lang="en-US" altLang="en-US" i="1"/>
              <a:t>x</a:t>
            </a:r>
            <a:r>
              <a:rPr lang="en-US" altLang="en-US" i="1" baseline="-25000"/>
              <a:t>1</a:t>
            </a:r>
            <a:r>
              <a:rPr lang="en-US" altLang="en-US"/>
              <a:t> in regression mode is negative.</a:t>
            </a:r>
          </a:p>
        </p:txBody>
      </p:sp>
      <p:sp>
        <p:nvSpPr>
          <p:cNvPr id="62468" name="Text Box 4">
            <a:extLst>
              <a:ext uri="{FF2B5EF4-FFF2-40B4-BE49-F238E27FC236}">
                <a16:creationId xmlns:a16="http://schemas.microsoft.com/office/drawing/2014/main" id="{068355BE-DEA0-44A0-97A0-BE10C2BF52C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FE3F3DD5-5200-4ACA-8904-B617C73F2740}"/>
              </a:ext>
            </a:extLst>
          </p:cNvPr>
          <p:cNvSpPr>
            <a:spLocks noGrp="1" noChangeArrowheads="1"/>
          </p:cNvSpPr>
          <p:nvPr>
            <p:ph type="ctrTitle"/>
          </p:nvPr>
        </p:nvSpPr>
        <p:spPr>
          <a:xfrm>
            <a:off x="76200" y="685800"/>
            <a:ext cx="8991600" cy="2127250"/>
          </a:xfrm>
        </p:spPr>
        <p:txBody>
          <a:bodyPr/>
          <a:lstStyle/>
          <a:p>
            <a:r>
              <a:rPr lang="en-US" altLang="en-US"/>
              <a:t>Newbold Chapter 12 Example</a:t>
            </a:r>
          </a:p>
        </p:txBody>
      </p:sp>
      <p:sp>
        <p:nvSpPr>
          <p:cNvPr id="63491" name="Subtitle 2">
            <a:extLst>
              <a:ext uri="{FF2B5EF4-FFF2-40B4-BE49-F238E27FC236}">
                <a16:creationId xmlns:a16="http://schemas.microsoft.com/office/drawing/2014/main" id="{D1BFD8FE-7C92-45F3-8BA6-D1713B5001A2}"/>
              </a:ext>
            </a:extLst>
          </p:cNvPr>
          <p:cNvSpPr>
            <a:spLocks noGrp="1" noChangeArrowheads="1"/>
          </p:cNvSpPr>
          <p:nvPr>
            <p:ph type="subTitle" idx="1"/>
          </p:nvPr>
        </p:nvSpPr>
        <p:spPr/>
        <p:txBody>
          <a:bodyPr/>
          <a:lstStyle/>
          <a:p>
            <a:pPr>
              <a:buFont typeface="Wingdings" panose="05000000000000000000" pitchFamily="2" charset="2"/>
              <a:buNone/>
            </a:pPr>
            <a:r>
              <a:rPr lang="en-US" altLang="en-US"/>
              <a:t>Savings &amp; Loan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5D20777-1EA2-4AD3-ABCE-E2F50CB7C69C}"/>
              </a:ext>
            </a:extLst>
          </p:cNvPr>
          <p:cNvSpPr>
            <a:spLocks noGrp="1" noChangeArrowheads="1"/>
          </p:cNvSpPr>
          <p:nvPr>
            <p:ph type="title"/>
          </p:nvPr>
        </p:nvSpPr>
        <p:spPr/>
        <p:txBody>
          <a:bodyPr/>
          <a:lstStyle/>
          <a:p>
            <a:r>
              <a:rPr lang="en-US" altLang="en-US"/>
              <a:t>Newbold Ch 12 Example</a:t>
            </a:r>
          </a:p>
        </p:txBody>
      </p:sp>
      <p:sp>
        <p:nvSpPr>
          <p:cNvPr id="64515" name="Content Placeholder 2">
            <a:extLst>
              <a:ext uri="{FF2B5EF4-FFF2-40B4-BE49-F238E27FC236}">
                <a16:creationId xmlns:a16="http://schemas.microsoft.com/office/drawing/2014/main" id="{59389F5B-2451-4850-B470-EA5EF64F2507}"/>
              </a:ext>
            </a:extLst>
          </p:cNvPr>
          <p:cNvSpPr>
            <a:spLocks noGrp="1" noChangeArrowheads="1"/>
          </p:cNvSpPr>
          <p:nvPr>
            <p:ph idx="1"/>
          </p:nvPr>
        </p:nvSpPr>
        <p:spPr/>
        <p:txBody>
          <a:bodyPr/>
          <a:lstStyle/>
          <a:p>
            <a:pPr marL="0" indent="0">
              <a:buFont typeface="Wingdings" panose="05000000000000000000" pitchFamily="2" charset="2"/>
              <a:buNone/>
            </a:pPr>
            <a:r>
              <a:rPr lang="en-US" altLang="en-US"/>
              <a:t>Develop a model that would predict the annual profit margin for savings and loan associations using data collected over a period of years. An initial model specification indicated that the annual profit margin was related to the net revenue per deposit dollar and the number of savings and loan offices.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3A99-96C6-4849-8C45-A65B5EDD5973}"/>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a:t>Newbold Ch 12 Example</a:t>
            </a:r>
            <a:endParaRPr lang="en-US" kern="0" dirty="0"/>
          </a:p>
        </p:txBody>
      </p:sp>
      <p:sp>
        <p:nvSpPr>
          <p:cNvPr id="3" name="TextBox 2">
            <a:extLst>
              <a:ext uri="{FF2B5EF4-FFF2-40B4-BE49-F238E27FC236}">
                <a16:creationId xmlns:a16="http://schemas.microsoft.com/office/drawing/2014/main" id="{7EA3CBF8-D63C-4FAC-A0ED-B3AE67B51752}"/>
              </a:ext>
            </a:extLst>
          </p:cNvPr>
          <p:cNvSpPr txBox="1">
            <a:spLocks noRot="1" noChangeAspect="1" noMove="1" noResize="1" noEditPoints="1" noAdjustHandles="1" noChangeArrowheads="1" noChangeShapeType="1" noTextEdit="1"/>
          </p:cNvSpPr>
          <p:nvPr/>
        </p:nvSpPr>
        <p:spPr>
          <a:xfrm>
            <a:off x="2362200" y="2514600"/>
            <a:ext cx="4110805" cy="430887"/>
          </a:xfrm>
          <a:prstGeom prst="rect">
            <a:avLst/>
          </a:prstGeom>
          <a:blipFill>
            <a:blip r:embed="rId2"/>
            <a:stretch>
              <a:fillRect/>
            </a:stretch>
          </a:blipFill>
        </p:spPr>
        <p:txBody>
          <a:bodyPr/>
          <a:lstStyle/>
          <a:p>
            <a:pPr>
              <a:defRPr/>
            </a:pPr>
            <a:r>
              <a:rPr lang="en-US">
                <a:noFill/>
              </a:rPr>
              <a:t> </a:t>
            </a:r>
          </a:p>
        </p:txBody>
      </p:sp>
      <p:sp>
        <p:nvSpPr>
          <p:cNvPr id="65540" name="TextBox 3">
            <a:extLst>
              <a:ext uri="{FF2B5EF4-FFF2-40B4-BE49-F238E27FC236}">
                <a16:creationId xmlns:a16="http://schemas.microsoft.com/office/drawing/2014/main" id="{87EA5307-FEF3-420B-BD55-05B901B30101}"/>
              </a:ext>
            </a:extLst>
          </p:cNvPr>
          <p:cNvSpPr txBox="1">
            <a:spLocks noChangeArrowheads="1"/>
          </p:cNvSpPr>
          <p:nvPr/>
        </p:nvSpPr>
        <p:spPr bwMode="auto">
          <a:xfrm>
            <a:off x="1295400" y="3124200"/>
            <a:ext cx="647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i="1"/>
              <a:t>Y</a:t>
            </a:r>
            <a:r>
              <a:rPr lang="en-US" altLang="en-US" sz="1800"/>
              <a:t>= annual profit margin</a:t>
            </a:r>
          </a:p>
          <a:p>
            <a:pPr>
              <a:spcBef>
                <a:spcPct val="0"/>
              </a:spcBef>
              <a:buClrTx/>
              <a:buSzTx/>
              <a:buFontTx/>
              <a:buNone/>
            </a:pPr>
            <a:r>
              <a:rPr lang="en-US" altLang="en-US" sz="1800" i="1"/>
              <a:t>X</a:t>
            </a:r>
            <a:r>
              <a:rPr lang="en-US" altLang="en-US" sz="1800" i="1" baseline="-25000"/>
              <a:t>1</a:t>
            </a:r>
            <a:r>
              <a:rPr lang="en-US" altLang="en-US" sz="1800"/>
              <a:t> = net annual revenue</a:t>
            </a:r>
          </a:p>
          <a:p>
            <a:pPr>
              <a:spcBef>
                <a:spcPct val="0"/>
              </a:spcBef>
              <a:buClrTx/>
              <a:buSzTx/>
              <a:buFontTx/>
              <a:buNone/>
            </a:pPr>
            <a:r>
              <a:rPr lang="en-US" altLang="en-US" sz="1800" i="1"/>
              <a:t>X</a:t>
            </a:r>
            <a:r>
              <a:rPr lang="en-US" altLang="en-US" sz="1800" i="1" baseline="-25000"/>
              <a:t>2</a:t>
            </a:r>
            <a:r>
              <a:rPr lang="en-US" altLang="en-US" sz="1800"/>
              <a:t> = number of savings and loan offices for that year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AB9C7D3-9F34-4E2A-9F27-3D41B74F77AF}"/>
              </a:ext>
            </a:extLst>
          </p:cNvPr>
          <p:cNvSpPr>
            <a:spLocks noGrp="1" noChangeArrowheads="1"/>
          </p:cNvSpPr>
          <p:nvPr>
            <p:ph type="title"/>
          </p:nvPr>
        </p:nvSpPr>
        <p:spPr/>
        <p:txBody>
          <a:bodyPr/>
          <a:lstStyle/>
          <a:p>
            <a:r>
              <a:rPr lang="en-US" altLang="en-US"/>
              <a:t>Newbold Ch 12 Example</a:t>
            </a:r>
          </a:p>
        </p:txBody>
      </p:sp>
      <p:pic>
        <p:nvPicPr>
          <p:cNvPr id="66563" name="Picture 5">
            <a:extLst>
              <a:ext uri="{FF2B5EF4-FFF2-40B4-BE49-F238E27FC236}">
                <a16:creationId xmlns:a16="http://schemas.microsoft.com/office/drawing/2014/main" id="{08FD95BC-A8F2-49E9-AFEC-C68421BF6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1600200"/>
            <a:ext cx="84963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D37B73F-8A99-401E-BDAD-2D7D5E612A14}"/>
              </a:ext>
            </a:extLst>
          </p:cNvPr>
          <p:cNvSpPr>
            <a:spLocks noGrp="1" noChangeArrowheads="1"/>
          </p:cNvSpPr>
          <p:nvPr>
            <p:ph type="title"/>
          </p:nvPr>
        </p:nvSpPr>
        <p:spPr/>
        <p:txBody>
          <a:bodyPr/>
          <a:lstStyle/>
          <a:p>
            <a:r>
              <a:rPr lang="en-US" altLang="en-US"/>
              <a:t>Newbold Ch 12 Example</a:t>
            </a:r>
          </a:p>
        </p:txBody>
      </p:sp>
      <p:pic>
        <p:nvPicPr>
          <p:cNvPr id="67587" name="Picture 2">
            <a:extLst>
              <a:ext uri="{FF2B5EF4-FFF2-40B4-BE49-F238E27FC236}">
                <a16:creationId xmlns:a16="http://schemas.microsoft.com/office/drawing/2014/main" id="{3C36668F-81A8-4BB5-9ADD-2AA7285DE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32004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0D8C056-24BB-4E7E-962C-BE102E6F4ADB}"/>
              </a:ext>
            </a:extLst>
          </p:cNvPr>
          <p:cNvSpPr>
            <a:spLocks noGrp="1" noChangeArrowheads="1"/>
          </p:cNvSpPr>
          <p:nvPr>
            <p:ph type="title"/>
          </p:nvPr>
        </p:nvSpPr>
        <p:spPr/>
        <p:txBody>
          <a:bodyPr/>
          <a:lstStyle/>
          <a:p>
            <a:r>
              <a:rPr lang="en-US" altLang="en-US"/>
              <a:t>Newbold Ch 12 Example</a:t>
            </a:r>
          </a:p>
        </p:txBody>
      </p:sp>
      <p:pic>
        <p:nvPicPr>
          <p:cNvPr id="68611" name="Picture 3">
            <a:extLst>
              <a:ext uri="{FF2B5EF4-FFF2-40B4-BE49-F238E27FC236}">
                <a16:creationId xmlns:a16="http://schemas.microsoft.com/office/drawing/2014/main" id="{6D6A5F70-400C-4340-BAD5-D3AA1B549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600200"/>
            <a:ext cx="8648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Oval 4">
            <a:extLst>
              <a:ext uri="{FF2B5EF4-FFF2-40B4-BE49-F238E27FC236}">
                <a16:creationId xmlns:a16="http://schemas.microsoft.com/office/drawing/2014/main" id="{3461AFAF-559D-409B-A37D-249C6C0B822E}"/>
              </a:ext>
            </a:extLst>
          </p:cNvPr>
          <p:cNvSpPr>
            <a:spLocks noChangeArrowheads="1"/>
          </p:cNvSpPr>
          <p:nvPr/>
        </p:nvSpPr>
        <p:spPr bwMode="auto">
          <a:xfrm>
            <a:off x="1981200" y="1676400"/>
            <a:ext cx="5334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sp>
        <p:nvSpPr>
          <p:cNvPr id="68613" name="Oval 5">
            <a:extLst>
              <a:ext uri="{FF2B5EF4-FFF2-40B4-BE49-F238E27FC236}">
                <a16:creationId xmlns:a16="http://schemas.microsoft.com/office/drawing/2014/main" id="{ADE37CF8-B58E-4E26-9AA8-B9380D9D2DD2}"/>
              </a:ext>
            </a:extLst>
          </p:cNvPr>
          <p:cNvSpPr>
            <a:spLocks noChangeArrowheads="1"/>
          </p:cNvSpPr>
          <p:nvPr/>
        </p:nvSpPr>
        <p:spPr bwMode="auto">
          <a:xfrm>
            <a:off x="7848600" y="1828800"/>
            <a:ext cx="6096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sp>
        <p:nvSpPr>
          <p:cNvPr id="68614" name="Oval 7">
            <a:extLst>
              <a:ext uri="{FF2B5EF4-FFF2-40B4-BE49-F238E27FC236}">
                <a16:creationId xmlns:a16="http://schemas.microsoft.com/office/drawing/2014/main" id="{EE39D5AC-2793-4A25-996E-B01EC6E92696}"/>
              </a:ext>
            </a:extLst>
          </p:cNvPr>
          <p:cNvSpPr>
            <a:spLocks noChangeArrowheads="1"/>
          </p:cNvSpPr>
          <p:nvPr/>
        </p:nvSpPr>
        <p:spPr bwMode="auto">
          <a:xfrm>
            <a:off x="2743200" y="4648200"/>
            <a:ext cx="609600" cy="3810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221FDD00-16A1-4527-A458-ACB3826DBE27}"/>
              </a:ext>
            </a:extLst>
          </p:cNvPr>
          <p:cNvSpPr>
            <a:spLocks noGrp="1" noChangeArrowheads="1"/>
          </p:cNvSpPr>
          <p:nvPr>
            <p:ph type="title"/>
          </p:nvPr>
        </p:nvSpPr>
        <p:spPr/>
        <p:txBody>
          <a:bodyPr/>
          <a:lstStyle/>
          <a:p>
            <a:r>
              <a:rPr lang="en-US" altLang="en-US"/>
              <a:t>Newbold Ch 12 Example</a:t>
            </a:r>
          </a:p>
        </p:txBody>
      </p:sp>
      <p:pic>
        <p:nvPicPr>
          <p:cNvPr id="69635" name="Picture 2">
            <a:extLst>
              <a:ext uri="{FF2B5EF4-FFF2-40B4-BE49-F238E27FC236}">
                <a16:creationId xmlns:a16="http://schemas.microsoft.com/office/drawing/2014/main" id="{184CADF2-C2D9-45C2-A1CF-00DB9EE54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05155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BB793E-EF27-4A06-A247-8182D4674589}"/>
              </a:ext>
            </a:extLst>
          </p:cNvPr>
          <p:cNvSpPr>
            <a:spLocks noGrp="1" noChangeArrowheads="1"/>
          </p:cNvSpPr>
          <p:nvPr>
            <p:ph type="title"/>
          </p:nvPr>
        </p:nvSpPr>
        <p:spPr/>
        <p:txBody>
          <a:bodyPr/>
          <a:lstStyle/>
          <a:p>
            <a:r>
              <a:rPr lang="en-US" altLang="en-US"/>
              <a:t>Newbold Ch 12 Example</a:t>
            </a:r>
          </a:p>
        </p:txBody>
      </p:sp>
      <p:pic>
        <p:nvPicPr>
          <p:cNvPr id="70659" name="Picture 3">
            <a:extLst>
              <a:ext uri="{FF2B5EF4-FFF2-40B4-BE49-F238E27FC236}">
                <a16:creationId xmlns:a16="http://schemas.microsoft.com/office/drawing/2014/main" id="{D4BD1D99-507C-4F50-BCA2-096F733CC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BF4393-CFCB-4004-9123-2C764330376E}"/>
              </a:ext>
            </a:extLst>
          </p:cNvPr>
          <p:cNvSpPr>
            <a:spLocks noGrp="1" noChangeArrowheads="1"/>
          </p:cNvSpPr>
          <p:nvPr>
            <p:ph type="title"/>
          </p:nvPr>
        </p:nvSpPr>
        <p:spPr/>
        <p:txBody>
          <a:bodyPr/>
          <a:lstStyle/>
          <a:p>
            <a:pPr eaLnBrk="1" hangingPunct="1"/>
            <a:r>
              <a:rPr lang="en-US" altLang="en-US" sz="3600"/>
              <a:t>MULTIPLE REGRESSION ANALYSIS</a:t>
            </a:r>
          </a:p>
        </p:txBody>
      </p:sp>
      <p:sp>
        <p:nvSpPr>
          <p:cNvPr id="9219" name="Rectangle 3">
            <a:extLst>
              <a:ext uri="{FF2B5EF4-FFF2-40B4-BE49-F238E27FC236}">
                <a16:creationId xmlns:a16="http://schemas.microsoft.com/office/drawing/2014/main" id="{7E506F2D-E77F-4D21-941B-BC45DD41DB44}"/>
              </a:ext>
            </a:extLst>
          </p:cNvPr>
          <p:cNvSpPr>
            <a:spLocks noGrp="1" noChangeArrowheads="1"/>
          </p:cNvSpPr>
          <p:nvPr>
            <p:ph type="body" idx="1"/>
          </p:nvPr>
        </p:nvSpPr>
        <p:spPr>
          <a:xfrm>
            <a:off x="457200" y="1600200"/>
            <a:ext cx="8345488" cy="4114800"/>
          </a:xfrm>
        </p:spPr>
        <p:txBody>
          <a:bodyPr/>
          <a:lstStyle/>
          <a:p>
            <a:pPr eaLnBrk="1" hangingPunct="1">
              <a:buFont typeface="Tahoma" panose="020B0604030504040204" pitchFamily="34" charset="0"/>
              <a:buChar char=" "/>
            </a:pPr>
            <a:r>
              <a:rPr lang="en-US" altLang="en-US">
                <a:solidFill>
                  <a:schemeClr val="folHlink"/>
                </a:solidFill>
              </a:rPr>
              <a:t>Definition</a:t>
            </a:r>
          </a:p>
          <a:p>
            <a:pPr eaLnBrk="1" hangingPunct="1">
              <a:buFont typeface="Tahoma" panose="020B0604030504040204" pitchFamily="34" charset="0"/>
              <a:buChar char=" "/>
            </a:pPr>
            <a:r>
              <a:rPr lang="en-US" altLang="en-US"/>
              <a:t>A regression model that includes two or more independent variables is called a multiple regression model. It is written as</a:t>
            </a:r>
          </a:p>
          <a:p>
            <a:pPr eaLnBrk="1" hangingPunct="1">
              <a:buFont typeface="Tahoma" panose="020B0604030504040204" pitchFamily="34" charset="0"/>
              <a:buChar char=" "/>
            </a:pPr>
            <a:r>
              <a:rPr lang="en-US" altLang="en-US"/>
              <a:t> </a:t>
            </a:r>
            <a:r>
              <a:rPr lang="en-US" altLang="en-US" i="1"/>
              <a:t>y = A + B</a:t>
            </a:r>
            <a:r>
              <a:rPr lang="en-US" altLang="en-US" baseline="-25000"/>
              <a:t>1</a:t>
            </a:r>
            <a:r>
              <a:rPr lang="en-US" altLang="en-US" i="1"/>
              <a:t>x</a:t>
            </a:r>
            <a:r>
              <a:rPr lang="en-US" altLang="en-US" baseline="-25000"/>
              <a:t>1</a:t>
            </a:r>
            <a:r>
              <a:rPr lang="en-US" altLang="en-US"/>
              <a:t> + </a:t>
            </a:r>
            <a:r>
              <a:rPr lang="en-US" altLang="en-US" i="1"/>
              <a:t>B</a:t>
            </a:r>
            <a:r>
              <a:rPr lang="en-US" altLang="en-US" baseline="-25000"/>
              <a:t>2</a:t>
            </a:r>
            <a:r>
              <a:rPr lang="en-US" altLang="en-US" i="1"/>
              <a:t>x</a:t>
            </a:r>
            <a:r>
              <a:rPr lang="en-US" altLang="en-US" baseline="-25000"/>
              <a:t>2 </a:t>
            </a:r>
            <a:r>
              <a:rPr lang="en-US" altLang="en-US"/>
              <a:t>+ </a:t>
            </a:r>
            <a:r>
              <a:rPr lang="en-US" altLang="en-US" i="1"/>
              <a:t>B</a:t>
            </a:r>
            <a:r>
              <a:rPr lang="en-US" altLang="en-US" baseline="-25000"/>
              <a:t>3</a:t>
            </a:r>
            <a:r>
              <a:rPr lang="en-US" altLang="en-US" i="1"/>
              <a:t>x</a:t>
            </a:r>
            <a:r>
              <a:rPr lang="en-US" altLang="en-US" baseline="-25000"/>
              <a:t>3</a:t>
            </a:r>
            <a:r>
              <a:rPr lang="en-US" altLang="en-US" i="1"/>
              <a:t>+ … + B</a:t>
            </a:r>
            <a:r>
              <a:rPr lang="en-US" altLang="en-US" i="1" baseline="-25000"/>
              <a:t>k</a:t>
            </a:r>
            <a:r>
              <a:rPr lang="en-US" altLang="en-US" i="1"/>
              <a:t>x</a:t>
            </a:r>
            <a:r>
              <a:rPr lang="en-US" altLang="en-US" baseline="-25000"/>
              <a:t>k</a:t>
            </a:r>
            <a:r>
              <a:rPr lang="en-US" altLang="en-US" i="1"/>
              <a:t> + ε </a:t>
            </a:r>
            <a:r>
              <a:rPr lang="en-US" altLang="en-US"/>
              <a:t> </a:t>
            </a:r>
            <a:r>
              <a:rPr lang="en-US" altLang="en-US" i="1"/>
              <a:t> </a:t>
            </a:r>
          </a:p>
          <a:p>
            <a:pPr eaLnBrk="1" hangingPunct="1">
              <a:buFont typeface="Tahoma" panose="020B0604030504040204" pitchFamily="34" charset="0"/>
              <a:buChar char=" "/>
            </a:pPr>
            <a:r>
              <a:rPr lang="en-US" altLang="en-US"/>
              <a:t>where </a:t>
            </a:r>
            <a:r>
              <a:rPr lang="en-US" altLang="en-US" i="1"/>
              <a:t>y </a:t>
            </a:r>
            <a:r>
              <a:rPr lang="en-US" altLang="en-US"/>
              <a:t>is the dependent variable, </a:t>
            </a:r>
            <a:r>
              <a:rPr lang="en-US" altLang="en-US" i="1"/>
              <a:t>x</a:t>
            </a:r>
            <a:r>
              <a:rPr lang="en-US" altLang="en-US" baseline="-25000"/>
              <a:t>1</a:t>
            </a:r>
            <a:r>
              <a:rPr lang="en-US" altLang="en-US"/>
              <a:t>, </a:t>
            </a:r>
            <a:r>
              <a:rPr lang="en-US" altLang="en-US" i="1"/>
              <a:t>x</a:t>
            </a:r>
            <a:r>
              <a:rPr lang="en-US" altLang="en-US" baseline="-25000"/>
              <a:t>2</a:t>
            </a:r>
            <a:r>
              <a:rPr lang="en-US" altLang="en-US"/>
              <a:t>, </a:t>
            </a:r>
            <a:r>
              <a:rPr lang="en-US" altLang="en-US" i="1"/>
              <a:t>x</a:t>
            </a:r>
            <a:r>
              <a:rPr lang="en-US" altLang="en-US" baseline="-25000"/>
              <a:t>3</a:t>
            </a:r>
            <a:r>
              <a:rPr lang="en-US" altLang="en-US"/>
              <a:t>, …, </a:t>
            </a:r>
            <a:r>
              <a:rPr lang="en-US" altLang="en-US" i="1"/>
              <a:t>x</a:t>
            </a:r>
            <a:r>
              <a:rPr lang="en-US" altLang="en-US" baseline="-25000"/>
              <a:t>k</a:t>
            </a:r>
            <a:r>
              <a:rPr lang="en-US" altLang="en-US"/>
              <a:t> are the </a:t>
            </a:r>
            <a:r>
              <a:rPr lang="en-US" altLang="en-US" i="1"/>
              <a:t>k </a:t>
            </a:r>
            <a:r>
              <a:rPr lang="en-US" altLang="en-US"/>
              <a:t>independent variables, and ε</a:t>
            </a:r>
            <a:r>
              <a:rPr lang="en-US" altLang="en-US" i="1"/>
              <a:t> </a:t>
            </a:r>
            <a:r>
              <a:rPr lang="en-US" altLang="en-US"/>
              <a:t>is the random error term. </a:t>
            </a:r>
          </a:p>
        </p:txBody>
      </p:sp>
      <p:sp>
        <p:nvSpPr>
          <p:cNvPr id="9220" name="Text Box 4">
            <a:extLst>
              <a:ext uri="{FF2B5EF4-FFF2-40B4-BE49-F238E27FC236}">
                <a16:creationId xmlns:a16="http://schemas.microsoft.com/office/drawing/2014/main" id="{656A83BD-89DF-42F2-B362-001F93B7A98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9221" name="Picture 6">
            <a:extLst>
              <a:ext uri="{FF2B5EF4-FFF2-40B4-BE49-F238E27FC236}">
                <a16:creationId xmlns:a16="http://schemas.microsoft.com/office/drawing/2014/main" id="{9DE93DDB-CD5A-47FE-8242-07534D87C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5438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F2FF5C2-0E29-40E7-9818-72C029C2D42B}"/>
              </a:ext>
            </a:extLst>
          </p:cNvPr>
          <p:cNvSpPr>
            <a:spLocks noGrp="1" noChangeArrowheads="1"/>
          </p:cNvSpPr>
          <p:nvPr>
            <p:ph type="title"/>
          </p:nvPr>
        </p:nvSpPr>
        <p:spPr/>
        <p:txBody>
          <a:bodyPr/>
          <a:lstStyle/>
          <a:p>
            <a:r>
              <a:rPr lang="en-US" altLang="en-US"/>
              <a:t>Newbold Ch 12 Example</a:t>
            </a:r>
          </a:p>
        </p:txBody>
      </p:sp>
      <p:sp>
        <p:nvSpPr>
          <p:cNvPr id="71683" name="TextBox 2">
            <a:extLst>
              <a:ext uri="{FF2B5EF4-FFF2-40B4-BE49-F238E27FC236}">
                <a16:creationId xmlns:a16="http://schemas.microsoft.com/office/drawing/2014/main" id="{22FC3503-A3E9-438D-B82B-3C55BEB50D54}"/>
              </a:ext>
            </a:extLst>
          </p:cNvPr>
          <p:cNvSpPr txBox="1">
            <a:spLocks noChangeArrowheads="1"/>
          </p:cNvSpPr>
          <p:nvPr/>
        </p:nvSpPr>
        <p:spPr bwMode="auto">
          <a:xfrm>
            <a:off x="457200" y="1600200"/>
            <a:ext cx="83820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1800"/>
              <a:t>Each unit increase in net revenue per deposit dollar, X</a:t>
            </a:r>
            <a:r>
              <a:rPr lang="en-US" altLang="en-US" sz="1800" baseline="-25000"/>
              <a:t>1</a:t>
            </a:r>
            <a:r>
              <a:rPr lang="en-US" altLang="en-US" sz="1800"/>
              <a:t>, results in a 0.237 increase in profit margin—if the other variable does not change.</a:t>
            </a:r>
          </a:p>
          <a:p>
            <a:pPr>
              <a:lnSpc>
                <a:spcPct val="150000"/>
              </a:lnSpc>
              <a:spcBef>
                <a:spcPct val="0"/>
              </a:spcBef>
              <a:buClrTx/>
              <a:buSzTx/>
              <a:buFont typeface="Wingdings" panose="05000000000000000000" pitchFamily="2" charset="2"/>
              <a:buChar char="q"/>
            </a:pPr>
            <a:r>
              <a:rPr lang="en-US" altLang="en-US" sz="1800"/>
              <a:t>Each unit increase in the number of offices decreases profit margin by 0.000249 —if the other variable does not change.</a:t>
            </a:r>
          </a:p>
          <a:p>
            <a:pPr>
              <a:lnSpc>
                <a:spcPct val="150000"/>
              </a:lnSpc>
              <a:spcBef>
                <a:spcPct val="0"/>
              </a:spcBef>
              <a:buClrTx/>
              <a:buSzTx/>
              <a:buFont typeface="Wingdings" panose="05000000000000000000" pitchFamily="2" charset="2"/>
              <a:buChar char="q"/>
            </a:pPr>
            <a:r>
              <a:rPr lang="en-US" altLang="en-US" sz="1800"/>
              <a:t>For this sample: 86.52% of the variability in the savings and loan association’s profit is explained by the linear relationships with net revenues and number of offices.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FC32801-3D96-4058-89AC-24415E79BDF4}"/>
              </a:ext>
            </a:extLst>
          </p:cNvPr>
          <p:cNvSpPr>
            <a:spLocks noGrp="1" noChangeArrowheads="1"/>
          </p:cNvSpPr>
          <p:nvPr>
            <p:ph type="title"/>
          </p:nvPr>
        </p:nvSpPr>
        <p:spPr/>
        <p:txBody>
          <a:bodyPr/>
          <a:lstStyle/>
          <a:p>
            <a:r>
              <a:rPr lang="en-US" altLang="en-US"/>
              <a:t>Newbold Ch 12 Example</a:t>
            </a:r>
          </a:p>
        </p:txBody>
      </p:sp>
      <p:sp>
        <p:nvSpPr>
          <p:cNvPr id="72707" name="TextBox 4">
            <a:extLst>
              <a:ext uri="{FF2B5EF4-FFF2-40B4-BE49-F238E27FC236}">
                <a16:creationId xmlns:a16="http://schemas.microsoft.com/office/drawing/2014/main" id="{DA4DE1DD-3137-4A53-B258-359862106AA4}"/>
              </a:ext>
            </a:extLst>
          </p:cNvPr>
          <p:cNvSpPr txBox="1">
            <a:spLocks noChangeArrowheads="1"/>
          </p:cNvSpPr>
          <p:nvPr/>
        </p:nvSpPr>
        <p:spPr bwMode="auto">
          <a:xfrm>
            <a:off x="304800" y="1600200"/>
            <a:ext cx="8534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2000"/>
              <a:t>Compare the multiple regression coefficients with two simple linear regression coefficients:</a:t>
            </a:r>
          </a:p>
          <a:p>
            <a:pPr>
              <a:lnSpc>
                <a:spcPct val="150000"/>
              </a:lnSpc>
              <a:spcBef>
                <a:spcPct val="0"/>
              </a:spcBef>
              <a:buClrTx/>
              <a:buSzTx/>
              <a:buFont typeface="Wingdings" panose="05000000000000000000" pitchFamily="2" charset="2"/>
              <a:buChar char="q"/>
            </a:pPr>
            <a:r>
              <a:rPr lang="en-US" altLang="en-US" sz="2000"/>
              <a:t>Profit vs. Revenue</a:t>
            </a:r>
          </a:p>
          <a:p>
            <a:pPr>
              <a:lnSpc>
                <a:spcPct val="150000"/>
              </a:lnSpc>
              <a:spcBef>
                <a:spcPct val="0"/>
              </a:spcBef>
              <a:buClrTx/>
              <a:buSzTx/>
              <a:buFont typeface="Wingdings" panose="05000000000000000000" pitchFamily="2" charset="2"/>
              <a:buChar char="q"/>
            </a:pPr>
            <a:r>
              <a:rPr lang="en-US" altLang="en-US" sz="2000"/>
              <a:t>Profit vs. Offices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352D33F-4C7A-45D8-964B-84F0AC9B92D0}"/>
              </a:ext>
            </a:extLst>
          </p:cNvPr>
          <p:cNvSpPr>
            <a:spLocks noGrp="1" noChangeArrowheads="1"/>
          </p:cNvSpPr>
          <p:nvPr>
            <p:ph type="title"/>
          </p:nvPr>
        </p:nvSpPr>
        <p:spPr/>
        <p:txBody>
          <a:bodyPr/>
          <a:lstStyle/>
          <a:p>
            <a:r>
              <a:rPr lang="en-US" altLang="en-US"/>
              <a:t>Newbold Ch 12 Example</a:t>
            </a:r>
          </a:p>
        </p:txBody>
      </p:sp>
      <p:pic>
        <p:nvPicPr>
          <p:cNvPr id="73731" name="Picture 2">
            <a:extLst>
              <a:ext uri="{FF2B5EF4-FFF2-40B4-BE49-F238E27FC236}">
                <a16:creationId xmlns:a16="http://schemas.microsoft.com/office/drawing/2014/main" id="{FFC6DB5D-E4B5-4A18-9E0E-F95BC05EE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58" y="1905001"/>
            <a:ext cx="8773026" cy="419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a:extLst>
              <a:ext uri="{FF2B5EF4-FFF2-40B4-BE49-F238E27FC236}">
                <a16:creationId xmlns:a16="http://schemas.microsoft.com/office/drawing/2014/main" id="{843DFBCE-5DF7-4660-953B-BBB9AF661804}"/>
              </a:ext>
            </a:extLst>
          </p:cNvPr>
          <p:cNvSpPr txBox="1">
            <a:spLocks noChangeArrowheads="1"/>
          </p:cNvSpPr>
          <p:nvPr/>
        </p:nvSpPr>
        <p:spPr bwMode="auto">
          <a:xfrm>
            <a:off x="571500" y="1524000"/>
            <a:ext cx="537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u="sng"/>
              <a:t>Simple Regression:  Profit vs. Revenue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07479FC-CDD3-4998-B4D4-18A70FC0AD5C}"/>
              </a:ext>
            </a:extLst>
          </p:cNvPr>
          <p:cNvSpPr>
            <a:spLocks noGrp="1" noChangeArrowheads="1"/>
          </p:cNvSpPr>
          <p:nvPr>
            <p:ph type="title"/>
          </p:nvPr>
        </p:nvSpPr>
        <p:spPr/>
        <p:txBody>
          <a:bodyPr/>
          <a:lstStyle/>
          <a:p>
            <a:r>
              <a:rPr lang="en-US" altLang="en-US"/>
              <a:t>Newbold Ch 12 Example</a:t>
            </a:r>
          </a:p>
        </p:txBody>
      </p:sp>
      <p:sp>
        <p:nvSpPr>
          <p:cNvPr id="74755" name="TextBox 3">
            <a:extLst>
              <a:ext uri="{FF2B5EF4-FFF2-40B4-BE49-F238E27FC236}">
                <a16:creationId xmlns:a16="http://schemas.microsoft.com/office/drawing/2014/main" id="{3C638685-769D-4655-BBCE-085203A0EB9C}"/>
              </a:ext>
            </a:extLst>
          </p:cNvPr>
          <p:cNvSpPr txBox="1">
            <a:spLocks noChangeArrowheads="1"/>
          </p:cNvSpPr>
          <p:nvPr/>
        </p:nvSpPr>
        <p:spPr bwMode="auto">
          <a:xfrm>
            <a:off x="571500" y="1524000"/>
            <a:ext cx="537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u="sng"/>
              <a:t>Simple Regression:  Profit vs. Offices</a:t>
            </a:r>
          </a:p>
        </p:txBody>
      </p:sp>
      <p:pic>
        <p:nvPicPr>
          <p:cNvPr id="74756" name="Picture 4">
            <a:extLst>
              <a:ext uri="{FF2B5EF4-FFF2-40B4-BE49-F238E27FC236}">
                <a16:creationId xmlns:a16="http://schemas.microsoft.com/office/drawing/2014/main" id="{839C4B3D-C3C1-49E8-83E1-B7A3FA64D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011363"/>
            <a:ext cx="869632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A291203-5FE1-4122-A24B-42A8478CD93D}"/>
              </a:ext>
            </a:extLst>
          </p:cNvPr>
          <p:cNvSpPr>
            <a:spLocks noGrp="1" noChangeArrowheads="1"/>
          </p:cNvSpPr>
          <p:nvPr>
            <p:ph type="title"/>
          </p:nvPr>
        </p:nvSpPr>
        <p:spPr/>
        <p:txBody>
          <a:bodyPr/>
          <a:lstStyle/>
          <a:p>
            <a:r>
              <a:rPr lang="en-US" altLang="en-US"/>
              <a:t>Newbold Ch 12 Example</a:t>
            </a:r>
          </a:p>
        </p:txBody>
      </p:sp>
      <p:sp>
        <p:nvSpPr>
          <p:cNvPr id="75779" name="TextBox 3">
            <a:extLst>
              <a:ext uri="{FF2B5EF4-FFF2-40B4-BE49-F238E27FC236}">
                <a16:creationId xmlns:a16="http://schemas.microsoft.com/office/drawing/2014/main" id="{B07DDA1B-FBB0-4539-AEA7-AC4DC71A3782}"/>
              </a:ext>
            </a:extLst>
          </p:cNvPr>
          <p:cNvSpPr txBox="1">
            <a:spLocks noChangeArrowheads="1"/>
          </p:cNvSpPr>
          <p:nvPr/>
        </p:nvSpPr>
        <p:spPr bwMode="auto">
          <a:xfrm>
            <a:off x="571500" y="1524000"/>
            <a:ext cx="651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u="sng"/>
              <a:t>Multiple Regression Coefficients compared to the two Simple Regression Coefficients</a:t>
            </a:r>
          </a:p>
        </p:txBody>
      </p:sp>
      <p:pic>
        <p:nvPicPr>
          <p:cNvPr id="75780" name="Picture 5">
            <a:extLst>
              <a:ext uri="{FF2B5EF4-FFF2-40B4-BE49-F238E27FC236}">
                <a16:creationId xmlns:a16="http://schemas.microsoft.com/office/drawing/2014/main" id="{619F9BE3-DB6D-47CC-BEC6-9951E9C23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243138"/>
            <a:ext cx="8020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6">
            <a:extLst>
              <a:ext uri="{FF2B5EF4-FFF2-40B4-BE49-F238E27FC236}">
                <a16:creationId xmlns:a16="http://schemas.microsoft.com/office/drawing/2014/main" id="{6836D4B0-5648-4ACE-B3B3-A37A8807D186}"/>
              </a:ext>
            </a:extLst>
          </p:cNvPr>
          <p:cNvSpPr txBox="1">
            <a:spLocks noChangeArrowheads="1"/>
          </p:cNvSpPr>
          <p:nvPr/>
        </p:nvSpPr>
        <p:spPr bwMode="auto">
          <a:xfrm>
            <a:off x="571500" y="4800600"/>
            <a:ext cx="80200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1800"/>
              <a:t>The multiple regression coefficients are different from the simple regression coefficients.</a:t>
            </a:r>
          </a:p>
          <a:p>
            <a:pPr>
              <a:lnSpc>
                <a:spcPct val="150000"/>
              </a:lnSpc>
              <a:spcBef>
                <a:spcPct val="0"/>
              </a:spcBef>
              <a:buClrTx/>
              <a:buSzTx/>
              <a:buFont typeface="Wingdings" panose="05000000000000000000" pitchFamily="2" charset="2"/>
              <a:buChar char="q"/>
            </a:pPr>
            <a:r>
              <a:rPr lang="en-US" altLang="en-US" sz="1800"/>
              <a:t>This change in coefficients, results from the high correlation between the independent variables.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D6F5AB2-871C-4C62-AAFD-5A14FE51661C}"/>
              </a:ext>
            </a:extLst>
          </p:cNvPr>
          <p:cNvSpPr>
            <a:spLocks noGrp="1" noChangeArrowheads="1"/>
          </p:cNvSpPr>
          <p:nvPr>
            <p:ph type="title"/>
          </p:nvPr>
        </p:nvSpPr>
        <p:spPr/>
        <p:txBody>
          <a:bodyPr/>
          <a:lstStyle/>
          <a:p>
            <a:r>
              <a:rPr lang="en-US" altLang="en-US"/>
              <a:t>Newbold Ch 12 Example Takeaways</a:t>
            </a:r>
          </a:p>
        </p:txBody>
      </p:sp>
      <p:sp>
        <p:nvSpPr>
          <p:cNvPr id="76803" name="TextBox 4">
            <a:extLst>
              <a:ext uri="{FF2B5EF4-FFF2-40B4-BE49-F238E27FC236}">
                <a16:creationId xmlns:a16="http://schemas.microsoft.com/office/drawing/2014/main" id="{B87930E3-5F66-4E64-BA81-500A7CF1BE8E}"/>
              </a:ext>
            </a:extLst>
          </p:cNvPr>
          <p:cNvSpPr txBox="1">
            <a:spLocks noChangeArrowheads="1"/>
          </p:cNvSpPr>
          <p:nvPr/>
        </p:nvSpPr>
        <p:spPr bwMode="auto">
          <a:xfrm>
            <a:off x="304800" y="1417638"/>
            <a:ext cx="85344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nSpc>
                <a:spcPct val="150000"/>
              </a:lnSpc>
              <a:spcBef>
                <a:spcPct val="0"/>
              </a:spcBef>
              <a:buClrTx/>
              <a:buSzTx/>
              <a:buFont typeface="Wingdings" panose="05000000000000000000" pitchFamily="2" charset="2"/>
              <a:buChar char="q"/>
            </a:pPr>
            <a:r>
              <a:rPr lang="en-US" altLang="en-US" sz="1800"/>
              <a:t>The multiple regression coefficients are </a:t>
            </a:r>
            <a:r>
              <a:rPr lang="en-US" altLang="en-US" sz="1800" b="1" i="1"/>
              <a:t>conditional coefficients</a:t>
            </a:r>
            <a:r>
              <a:rPr lang="en-US" altLang="en-US" sz="1800" i="1"/>
              <a:t>:</a:t>
            </a:r>
            <a:r>
              <a:rPr lang="en-US" altLang="en-US" sz="1800"/>
              <a:t> </a:t>
            </a:r>
          </a:p>
          <a:p>
            <a:pPr>
              <a:lnSpc>
                <a:spcPct val="150000"/>
              </a:lnSpc>
              <a:spcBef>
                <a:spcPct val="0"/>
              </a:spcBef>
              <a:buClrTx/>
              <a:buSzTx/>
              <a:buFont typeface="Wingdings" panose="05000000000000000000" pitchFamily="2" charset="2"/>
              <a:buChar char="q"/>
            </a:pPr>
            <a:r>
              <a:rPr lang="en-US" altLang="en-US" sz="1800"/>
              <a:t>The estimated coefficient </a:t>
            </a:r>
            <a:r>
              <a:rPr lang="en-US" altLang="en-US" sz="1800" i="1"/>
              <a:t>b</a:t>
            </a:r>
            <a:r>
              <a:rPr lang="en-US" altLang="en-US" sz="1800" baseline="-25000"/>
              <a:t>1</a:t>
            </a:r>
            <a:r>
              <a:rPr lang="en-US" altLang="en-US" sz="1800"/>
              <a:t> depends on the other independent variables included in the model. </a:t>
            </a:r>
          </a:p>
          <a:p>
            <a:pPr>
              <a:lnSpc>
                <a:spcPct val="150000"/>
              </a:lnSpc>
              <a:spcBef>
                <a:spcPct val="0"/>
              </a:spcBef>
              <a:buClrTx/>
              <a:buSzTx/>
              <a:buFont typeface="Wingdings" panose="05000000000000000000" pitchFamily="2" charset="2"/>
              <a:buChar char="q"/>
            </a:pPr>
            <a:r>
              <a:rPr lang="en-US" altLang="en-US" sz="1800"/>
              <a:t>This will always be the case in multiple regression unless two independent variables have a sample correlation of zero—a very unlikely event.</a:t>
            </a:r>
          </a:p>
          <a:p>
            <a:pPr>
              <a:lnSpc>
                <a:spcPct val="150000"/>
              </a:lnSpc>
              <a:spcBef>
                <a:spcPct val="0"/>
              </a:spcBef>
              <a:buClrTx/>
              <a:buSzTx/>
              <a:buFont typeface="Wingdings" panose="05000000000000000000" pitchFamily="2" charset="2"/>
              <a:buChar char="q"/>
            </a:pPr>
            <a:r>
              <a:rPr lang="en-US" altLang="en-US" sz="1800"/>
              <a:t>Regression coefficient estimates are always conditional on the other predictor variables in the model.</a:t>
            </a:r>
          </a:p>
          <a:p>
            <a:pPr>
              <a:lnSpc>
                <a:spcPct val="150000"/>
              </a:lnSpc>
              <a:spcBef>
                <a:spcPct val="0"/>
              </a:spcBef>
              <a:buClrTx/>
              <a:buSzTx/>
              <a:buFont typeface="Wingdings" panose="05000000000000000000" pitchFamily="2" charset="2"/>
              <a:buChar char="q"/>
            </a:pPr>
            <a:r>
              <a:rPr lang="en-US" altLang="en-US" sz="1800"/>
              <a:t>Proper model specification—that is, choice of predictor variables—is very important. </a:t>
            </a:r>
          </a:p>
          <a:p>
            <a:pPr>
              <a:lnSpc>
                <a:spcPct val="150000"/>
              </a:lnSpc>
              <a:spcBef>
                <a:spcPct val="0"/>
              </a:spcBef>
              <a:buClrTx/>
              <a:buSzTx/>
              <a:buFont typeface="Wingdings" panose="05000000000000000000" pitchFamily="2" charset="2"/>
              <a:buChar char="q"/>
            </a:pPr>
            <a:r>
              <a:rPr lang="en-US" altLang="en-US" sz="1800"/>
              <a:t>Model specification requires an understanding of the problem context and appropriate theory.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AF62F11-CF75-43EE-95C7-29CC1F4ACFF6}"/>
              </a:ext>
            </a:extLst>
          </p:cNvPr>
          <p:cNvSpPr>
            <a:spLocks noGrp="1" noChangeArrowheads="1"/>
          </p:cNvSpPr>
          <p:nvPr>
            <p:ph type="title"/>
          </p:nvPr>
        </p:nvSpPr>
        <p:spPr/>
        <p:txBody>
          <a:bodyPr/>
          <a:lstStyle/>
          <a:p>
            <a:r>
              <a:rPr lang="en-US" altLang="en-US"/>
              <a:t>Newbold Ch 12 Example</a:t>
            </a:r>
          </a:p>
        </p:txBody>
      </p:sp>
      <p:sp>
        <p:nvSpPr>
          <p:cNvPr id="3" name="TextBox 2">
            <a:extLst>
              <a:ext uri="{FF2B5EF4-FFF2-40B4-BE49-F238E27FC236}">
                <a16:creationId xmlns:a16="http://schemas.microsoft.com/office/drawing/2014/main" id="{F32027BF-45BD-42E4-A3CC-64C94DC6B34D}"/>
              </a:ext>
            </a:extLst>
          </p:cNvPr>
          <p:cNvSpPr txBox="1">
            <a:spLocks noRot="1" noChangeAspect="1" noMove="1" noResize="1" noEditPoints="1" noAdjustHandles="1" noChangeArrowheads="1" noChangeShapeType="1" noTextEdit="1"/>
          </p:cNvSpPr>
          <p:nvPr/>
        </p:nvSpPr>
        <p:spPr>
          <a:xfrm>
            <a:off x="1006167" y="1629053"/>
            <a:ext cx="8041047" cy="369332"/>
          </a:xfrm>
          <a:prstGeom prst="rect">
            <a:avLst/>
          </a:prstGeom>
          <a:blipFill>
            <a:blip r:embed="rId2"/>
            <a:stretch>
              <a:fillRect l="-227" t="-14754" b="-29508"/>
            </a:stretch>
          </a:blipFill>
        </p:spPr>
        <p:txBody>
          <a:bodyPr/>
          <a:lstStyle/>
          <a:p>
            <a:pPr>
              <a:defRPr/>
            </a:pPr>
            <a:r>
              <a:rPr lang="en-US">
                <a:noFill/>
              </a:rPr>
              <a:t> </a:t>
            </a:r>
          </a:p>
        </p:txBody>
      </p:sp>
      <p:sp>
        <p:nvSpPr>
          <p:cNvPr id="4" name="TextBox 3">
            <a:extLst>
              <a:ext uri="{FF2B5EF4-FFF2-40B4-BE49-F238E27FC236}">
                <a16:creationId xmlns:a16="http://schemas.microsoft.com/office/drawing/2014/main" id="{BADB6E7A-B198-4AED-A396-5EE5EDF7D41D}"/>
              </a:ext>
            </a:extLst>
          </p:cNvPr>
          <p:cNvSpPr txBox="1">
            <a:spLocks noRot="1" noChangeAspect="1" noMove="1" noResize="1" noEditPoints="1" noAdjustHandles="1" noChangeArrowheads="1" noChangeShapeType="1" noTextEdit="1"/>
          </p:cNvSpPr>
          <p:nvPr/>
        </p:nvSpPr>
        <p:spPr>
          <a:xfrm>
            <a:off x="3352800" y="2223796"/>
            <a:ext cx="1725857" cy="369332"/>
          </a:xfrm>
          <a:prstGeom prst="rect">
            <a:avLst/>
          </a:prstGeom>
          <a:blipFill>
            <a:blip r:embed="rId3"/>
            <a:stretch>
              <a:fillRect l="-2827" r="-2473" b="-3000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701D503-6C6A-43BC-BE88-82CC89AC2AE4}"/>
              </a:ext>
            </a:extLst>
          </p:cNvPr>
          <p:cNvSpPr txBox="1">
            <a:spLocks noRot="1" noChangeAspect="1" noMove="1" noResize="1" noEditPoints="1" noAdjustHandles="1" noChangeArrowheads="1" noChangeShapeType="1" noTextEdit="1"/>
          </p:cNvSpPr>
          <p:nvPr/>
        </p:nvSpPr>
        <p:spPr>
          <a:xfrm>
            <a:off x="747575" y="3200400"/>
            <a:ext cx="7939225" cy="307777"/>
          </a:xfrm>
          <a:prstGeom prst="rect">
            <a:avLst/>
          </a:prstGeom>
          <a:blipFill>
            <a:blip r:embed="rId4"/>
            <a:stretch>
              <a:fillRect l="-307" t="-20000" r="-77" b="-30000"/>
            </a:stretch>
          </a:blipFill>
        </p:spPr>
        <p:txBody>
          <a:bodyPr/>
          <a:lstStyle/>
          <a:p>
            <a:pPr>
              <a:defRPr/>
            </a:pPr>
            <a:r>
              <a:rPr lang="en-US">
                <a:noFill/>
              </a:rPr>
              <a:t> </a:t>
            </a:r>
          </a:p>
        </p:txBody>
      </p:sp>
      <p:sp>
        <p:nvSpPr>
          <p:cNvPr id="7" name="TextBox 6">
            <a:extLst>
              <a:ext uri="{FF2B5EF4-FFF2-40B4-BE49-F238E27FC236}">
                <a16:creationId xmlns:a16="http://schemas.microsoft.com/office/drawing/2014/main" id="{85F45618-A52E-4A0B-97BF-523F4777FCDA}"/>
              </a:ext>
            </a:extLst>
          </p:cNvPr>
          <p:cNvSpPr txBox="1">
            <a:spLocks noRot="1" noChangeAspect="1" noMove="1" noResize="1" noEditPoints="1" noAdjustHandles="1" noChangeArrowheads="1" noChangeShapeType="1" noTextEdit="1"/>
          </p:cNvSpPr>
          <p:nvPr/>
        </p:nvSpPr>
        <p:spPr>
          <a:xfrm>
            <a:off x="747575" y="3781147"/>
            <a:ext cx="6172844" cy="307777"/>
          </a:xfrm>
          <a:prstGeom prst="rect">
            <a:avLst/>
          </a:prstGeom>
          <a:blipFill>
            <a:blip r:embed="rId5"/>
            <a:stretch>
              <a:fillRect l="-494" t="-19608" r="-296" b="-29412"/>
            </a:stretch>
          </a:blipFill>
        </p:spPr>
        <p:txBody>
          <a:bodyPr/>
          <a:lstStyle/>
          <a:p>
            <a:pPr>
              <a:defRPr/>
            </a:pPr>
            <a:r>
              <a:rPr lang="en-US">
                <a:noFill/>
              </a:rPr>
              <a:t> </a:t>
            </a:r>
          </a:p>
        </p:txBody>
      </p:sp>
      <p:sp>
        <p:nvSpPr>
          <p:cNvPr id="8" name="TextBox 7">
            <a:extLst>
              <a:ext uri="{FF2B5EF4-FFF2-40B4-BE49-F238E27FC236}">
                <a16:creationId xmlns:a16="http://schemas.microsoft.com/office/drawing/2014/main" id="{76AD6291-7291-4BC5-B9BF-2E24D278C3CD}"/>
              </a:ext>
            </a:extLst>
          </p:cNvPr>
          <p:cNvSpPr txBox="1">
            <a:spLocks noRot="1" noChangeAspect="1" noMove="1" noResize="1" noEditPoints="1" noAdjustHandles="1" noChangeArrowheads="1" noChangeShapeType="1" noTextEdit="1"/>
          </p:cNvSpPr>
          <p:nvPr/>
        </p:nvSpPr>
        <p:spPr>
          <a:xfrm>
            <a:off x="747575" y="4361894"/>
            <a:ext cx="1367682" cy="307777"/>
          </a:xfrm>
          <a:prstGeom prst="rect">
            <a:avLst/>
          </a:prstGeom>
          <a:blipFill>
            <a:blip r:embed="rId6"/>
            <a:stretch>
              <a:fillRect l="-4018" t="-22000" r="-2679" b="-30000"/>
            </a:stretch>
          </a:blipFill>
        </p:spPr>
        <p:txBody>
          <a:bodyPr/>
          <a:lstStyle/>
          <a:p>
            <a:pPr>
              <a:defRPr/>
            </a:pPr>
            <a:r>
              <a:rPr lang="en-US">
                <a:noFill/>
              </a:rPr>
              <a:t> </a:t>
            </a:r>
          </a:p>
        </p:txBody>
      </p:sp>
      <p:sp>
        <p:nvSpPr>
          <p:cNvPr id="77832" name="TextBox 8">
            <a:extLst>
              <a:ext uri="{FF2B5EF4-FFF2-40B4-BE49-F238E27FC236}">
                <a16:creationId xmlns:a16="http://schemas.microsoft.com/office/drawing/2014/main" id="{3C6F92DD-A9DB-49D3-99E2-A483CFEB425A}"/>
              </a:ext>
            </a:extLst>
          </p:cNvPr>
          <p:cNvSpPr txBox="1">
            <a:spLocks noChangeArrowheads="1"/>
          </p:cNvSpPr>
          <p:nvPr/>
        </p:nvSpPr>
        <p:spPr bwMode="auto">
          <a:xfrm>
            <a:off x="747713" y="2743200"/>
            <a:ext cx="793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800" b="1"/>
              <a:t>Predict the revenue if </a:t>
            </a:r>
            <a:r>
              <a:rPr lang="en-US" altLang="en-US" sz="1800" b="1" i="1"/>
              <a:t>X</a:t>
            </a:r>
            <a:r>
              <a:rPr lang="en-US" altLang="en-US" sz="1800" b="1" i="1" baseline="-25000"/>
              <a:t>1</a:t>
            </a:r>
            <a:r>
              <a:rPr lang="en-US" altLang="en-US" sz="1800" b="1"/>
              <a:t> is 3.92 and </a:t>
            </a:r>
            <a:r>
              <a:rPr lang="en-US" altLang="en-US" sz="1800" b="1" i="1"/>
              <a:t>X</a:t>
            </a:r>
            <a:r>
              <a:rPr lang="en-US" altLang="en-US" sz="1800" b="1" i="1" baseline="-25000"/>
              <a:t>2</a:t>
            </a:r>
            <a:r>
              <a:rPr lang="en-US" altLang="en-US" sz="1800" b="1"/>
              <a:t> is 7,298</a:t>
            </a:r>
          </a:p>
        </p:txBody>
      </p:sp>
      <p:sp>
        <p:nvSpPr>
          <p:cNvPr id="77833" name="TextBox 9">
            <a:extLst>
              <a:ext uri="{FF2B5EF4-FFF2-40B4-BE49-F238E27FC236}">
                <a16:creationId xmlns:a16="http://schemas.microsoft.com/office/drawing/2014/main" id="{9AB464DC-F945-464A-952A-9E6AA21387B9}"/>
              </a:ext>
            </a:extLst>
          </p:cNvPr>
          <p:cNvSpPr txBox="1">
            <a:spLocks noChangeArrowheads="1"/>
          </p:cNvSpPr>
          <p:nvPr/>
        </p:nvSpPr>
        <p:spPr bwMode="auto">
          <a:xfrm>
            <a:off x="2078038" y="4362450"/>
            <a:ext cx="671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a:t>Rounded to three decimals (to be consistent with the Newbold textbook)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F004-3C25-4E8C-B1BB-42B4BF0850B1}"/>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a:t>Newbold Ch 12 Example</a:t>
            </a:r>
            <a:endParaRPr lang="en-US" kern="0" dirty="0"/>
          </a:p>
        </p:txBody>
      </p:sp>
      <p:pic>
        <p:nvPicPr>
          <p:cNvPr id="78851" name="Picture 2">
            <a:extLst>
              <a:ext uri="{FF2B5EF4-FFF2-40B4-BE49-F238E27FC236}">
                <a16:creationId xmlns:a16="http://schemas.microsoft.com/office/drawing/2014/main" id="{EC81C074-C6D5-4295-8BEC-71FE09DA4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17638"/>
            <a:ext cx="5551488"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F004-3C25-4E8C-B1BB-42B4BF0850B1}"/>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a:defRPr/>
            </a:pPr>
            <a:r>
              <a:rPr lang="en-US" kern="0" dirty="0"/>
              <a:t>Newbold Ch 12 Example Takeaway</a:t>
            </a:r>
          </a:p>
        </p:txBody>
      </p:sp>
      <p:sp>
        <p:nvSpPr>
          <p:cNvPr id="4" name="TextBox 3">
            <a:extLst>
              <a:ext uri="{FF2B5EF4-FFF2-40B4-BE49-F238E27FC236}">
                <a16:creationId xmlns:a16="http://schemas.microsoft.com/office/drawing/2014/main" id="{36952D9B-825A-466E-8AD0-3EFE9CCE9C30}"/>
              </a:ext>
            </a:extLst>
          </p:cNvPr>
          <p:cNvSpPr txBox="1"/>
          <p:nvPr/>
        </p:nvSpPr>
        <p:spPr>
          <a:xfrm>
            <a:off x="457200" y="1600200"/>
            <a:ext cx="8229600" cy="4191000"/>
          </a:xfrm>
          <a:prstGeom prst="rect">
            <a:avLst/>
          </a:prstGeom>
          <a:noFill/>
        </p:spPr>
        <p:txBody>
          <a:bodyPr>
            <a:spAutoFit/>
          </a:bodyPr>
          <a:lstStyle/>
          <a:p>
            <a:pPr marL="285750" indent="-285750">
              <a:lnSpc>
                <a:spcPct val="150000"/>
              </a:lnSpc>
              <a:buFont typeface="Wingdings" panose="05000000000000000000" pitchFamily="2" charset="2"/>
              <a:buChar char="q"/>
              <a:defRPr/>
            </a:pPr>
            <a:r>
              <a:rPr lang="en-US" dirty="0"/>
              <a:t>Coefficient of Determination = 86.52%</a:t>
            </a:r>
          </a:p>
          <a:p>
            <a:pPr marL="285750" indent="-285750">
              <a:lnSpc>
                <a:spcPct val="150000"/>
              </a:lnSpc>
              <a:buFont typeface="Wingdings" panose="05000000000000000000" pitchFamily="2" charset="2"/>
              <a:buChar char="q"/>
              <a:defRPr/>
            </a:pPr>
            <a:r>
              <a:rPr lang="en-US" dirty="0"/>
              <a:t>Adjusted Coefficient of Determination = 85.31%</a:t>
            </a:r>
          </a:p>
          <a:p>
            <a:pPr marL="285750" indent="-285750">
              <a:lnSpc>
                <a:spcPct val="150000"/>
              </a:lnSpc>
              <a:buFont typeface="Wingdings" panose="05000000000000000000" pitchFamily="2" charset="2"/>
              <a:buChar char="q"/>
              <a:defRPr/>
            </a:pPr>
            <a:r>
              <a:rPr lang="en-US" dirty="0"/>
              <a:t>In this example the difference between </a:t>
            </a:r>
            <a:r>
              <a:rPr lang="en-US" b="1" i="1" dirty="0"/>
              <a:t>R</a:t>
            </a:r>
            <a:r>
              <a:rPr lang="en-US" b="1" i="1" baseline="30000" dirty="0"/>
              <a:t>2</a:t>
            </a:r>
            <a:r>
              <a:rPr lang="en-US" dirty="0"/>
              <a:t> and </a:t>
            </a:r>
            <a:r>
              <a:rPr lang="en-US" i="1" dirty="0"/>
              <a:t>Adjusted</a:t>
            </a:r>
            <a:r>
              <a:rPr lang="en-US" dirty="0"/>
              <a:t> </a:t>
            </a:r>
            <a:r>
              <a:rPr lang="en-US" b="1" i="1" dirty="0"/>
              <a:t>R</a:t>
            </a:r>
            <a:r>
              <a:rPr lang="en-US" b="1" baseline="30000" dirty="0"/>
              <a:t>2</a:t>
            </a:r>
            <a:r>
              <a:rPr lang="en-US" b="1" dirty="0"/>
              <a:t> </a:t>
            </a:r>
            <a:r>
              <a:rPr lang="en-US" dirty="0"/>
              <a:t>is not very large.</a:t>
            </a:r>
          </a:p>
          <a:p>
            <a:pPr marL="285750" indent="-285750">
              <a:lnSpc>
                <a:spcPct val="150000"/>
              </a:lnSpc>
              <a:buFont typeface="Wingdings" panose="05000000000000000000" pitchFamily="2" charset="2"/>
              <a:buChar char="q"/>
              <a:defRPr/>
            </a:pPr>
            <a:r>
              <a:rPr lang="en-US" dirty="0"/>
              <a:t>This example’s model did not include unimportant independent variables. </a:t>
            </a:r>
          </a:p>
          <a:p>
            <a:pPr marL="285750" indent="-285750">
              <a:lnSpc>
                <a:spcPct val="150000"/>
              </a:lnSpc>
              <a:buFont typeface="Wingdings" panose="05000000000000000000" pitchFamily="2" charset="2"/>
              <a:buChar char="q"/>
              <a:defRPr/>
            </a:pPr>
            <a:r>
              <a:rPr lang="en-US" dirty="0"/>
              <a:t>However, if the regression model had contained a number of independent variables that were not important conditional predictors, then the difference would be substantial.</a:t>
            </a:r>
          </a:p>
          <a:p>
            <a:pPr>
              <a:lnSpc>
                <a:spcPct val="150000"/>
              </a:lnSpc>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AF24FE-DB77-47CD-9A17-75E180590D10}"/>
              </a:ext>
            </a:extLst>
          </p:cNvPr>
          <p:cNvSpPr txBox="1">
            <a:spLocks noChangeArrowheads="1"/>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a:lstStyle>
          <a:p>
            <a:pPr eaLnBrk="1" hangingPunct="1">
              <a:defRPr/>
            </a:pPr>
            <a:r>
              <a:rPr lang="en-US" altLang="en-US" sz="3600" kern="0" dirty="0"/>
              <a:t>SAME MULTIPLE REGRESSION EQUATION:  Differently stated</a:t>
            </a:r>
          </a:p>
        </p:txBody>
      </p:sp>
      <p:sp>
        <p:nvSpPr>
          <p:cNvPr id="3" name="TextBox 2">
            <a:extLst>
              <a:ext uri="{FF2B5EF4-FFF2-40B4-BE49-F238E27FC236}">
                <a16:creationId xmlns:a16="http://schemas.microsoft.com/office/drawing/2014/main" id="{01B5D008-86EC-428F-8060-E7645059FB88}"/>
              </a:ext>
            </a:extLst>
          </p:cNvPr>
          <p:cNvSpPr txBox="1">
            <a:spLocks noRot="1" noChangeAspect="1" noMove="1" noResize="1" noEditPoints="1" noAdjustHandles="1" noChangeArrowheads="1" noChangeShapeType="1" noTextEdit="1"/>
          </p:cNvSpPr>
          <p:nvPr/>
        </p:nvSpPr>
        <p:spPr>
          <a:xfrm>
            <a:off x="813022" y="2133600"/>
            <a:ext cx="6970691" cy="492443"/>
          </a:xfrm>
          <a:prstGeom prst="rect">
            <a:avLst/>
          </a:prstGeom>
          <a:blipFill>
            <a:blip r:embed="rId2"/>
            <a:stretch>
              <a:fillRect/>
            </a:stretch>
          </a:blipFill>
        </p:spPr>
        <p:txBody>
          <a:bodyPr/>
          <a:lstStyle/>
          <a:p>
            <a:pPr>
              <a:defRPr/>
            </a:pPr>
            <a:r>
              <a:rPr lang="en-US">
                <a:noFill/>
              </a:rPr>
              <a:t> </a:t>
            </a:r>
          </a:p>
        </p:txBody>
      </p:sp>
      <p:sp>
        <p:nvSpPr>
          <p:cNvPr id="4" name="TextBox 3">
            <a:extLst>
              <a:ext uri="{FF2B5EF4-FFF2-40B4-BE49-F238E27FC236}">
                <a16:creationId xmlns:a16="http://schemas.microsoft.com/office/drawing/2014/main" id="{D2712462-06F9-44CF-B640-486AF430B361}"/>
              </a:ext>
            </a:extLst>
          </p:cNvPr>
          <p:cNvSpPr txBox="1">
            <a:spLocks noRot="1" noChangeAspect="1" noMove="1" noResize="1" noEditPoints="1" noAdjustHandles="1" noChangeArrowheads="1" noChangeShapeType="1" noTextEdit="1"/>
          </p:cNvSpPr>
          <p:nvPr/>
        </p:nvSpPr>
        <p:spPr>
          <a:xfrm>
            <a:off x="962999" y="4970549"/>
            <a:ext cx="7231082" cy="492443"/>
          </a:xfrm>
          <a:prstGeom prst="rect">
            <a:avLst/>
          </a:prstGeom>
          <a:blipFill>
            <a:blip r:embed="rId3"/>
            <a:stretch>
              <a:fillRect/>
            </a:stretch>
          </a:blipFill>
        </p:spPr>
        <p:txBody>
          <a:bodyPr/>
          <a:lstStyle/>
          <a:p>
            <a:pPr>
              <a:defRPr/>
            </a:pPr>
            <a:r>
              <a:rPr lang="en-US">
                <a:noFill/>
              </a:rPr>
              <a:t> </a:t>
            </a:r>
          </a:p>
        </p:txBody>
      </p:sp>
      <p:sp>
        <p:nvSpPr>
          <p:cNvPr id="10245" name="TextBox 4">
            <a:extLst>
              <a:ext uri="{FF2B5EF4-FFF2-40B4-BE49-F238E27FC236}">
                <a16:creationId xmlns:a16="http://schemas.microsoft.com/office/drawing/2014/main" id="{06E4D188-8A78-4E4C-AC08-882D5769028F}"/>
              </a:ext>
            </a:extLst>
          </p:cNvPr>
          <p:cNvSpPr txBox="1">
            <a:spLocks noChangeArrowheads="1"/>
          </p:cNvSpPr>
          <p:nvPr/>
        </p:nvSpPr>
        <p:spPr bwMode="auto">
          <a:xfrm>
            <a:off x="217488" y="3276600"/>
            <a:ext cx="1646237" cy="127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latin typeface="Times New Roman" panose="02020603050405020304" pitchFamily="18" charset="0"/>
                <a:cs typeface="Times New Roman" panose="02020603050405020304" pitchFamily="18" charset="0"/>
              </a:rPr>
              <a:t>Y intercept or the Constant Term</a:t>
            </a:r>
          </a:p>
        </p:txBody>
      </p:sp>
      <p:sp>
        <p:nvSpPr>
          <p:cNvPr id="10246" name="TextBox 5">
            <a:extLst>
              <a:ext uri="{FF2B5EF4-FFF2-40B4-BE49-F238E27FC236}">
                <a16:creationId xmlns:a16="http://schemas.microsoft.com/office/drawing/2014/main" id="{4B444131-F6E2-48C3-96D7-113A8DADD2E0}"/>
              </a:ext>
            </a:extLst>
          </p:cNvPr>
          <p:cNvSpPr txBox="1">
            <a:spLocks noChangeArrowheads="1"/>
          </p:cNvSpPr>
          <p:nvPr/>
        </p:nvSpPr>
        <p:spPr bwMode="auto">
          <a:xfrm>
            <a:off x="1951038" y="3276600"/>
            <a:ext cx="1646237" cy="127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latin typeface="Times New Roman" panose="02020603050405020304" pitchFamily="18" charset="0"/>
                <a:cs typeface="Times New Roman" panose="02020603050405020304" pitchFamily="18" charset="0"/>
              </a:rPr>
              <a:t>Coefficient of the first independent variable</a:t>
            </a:r>
          </a:p>
        </p:txBody>
      </p:sp>
      <p:sp>
        <p:nvSpPr>
          <p:cNvPr id="10247" name="TextBox 6">
            <a:extLst>
              <a:ext uri="{FF2B5EF4-FFF2-40B4-BE49-F238E27FC236}">
                <a16:creationId xmlns:a16="http://schemas.microsoft.com/office/drawing/2014/main" id="{96DA18F1-92B8-4C92-8706-61924BF14452}"/>
              </a:ext>
            </a:extLst>
          </p:cNvPr>
          <p:cNvSpPr txBox="1">
            <a:spLocks noChangeArrowheads="1"/>
          </p:cNvSpPr>
          <p:nvPr/>
        </p:nvSpPr>
        <p:spPr bwMode="auto">
          <a:xfrm>
            <a:off x="3749675" y="3267075"/>
            <a:ext cx="1644650"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latin typeface="Times New Roman" panose="02020603050405020304" pitchFamily="18" charset="0"/>
                <a:cs typeface="Times New Roman" panose="02020603050405020304" pitchFamily="18" charset="0"/>
              </a:rPr>
              <a:t>Coefficient of the second independent variable</a:t>
            </a:r>
          </a:p>
        </p:txBody>
      </p:sp>
      <p:sp>
        <p:nvSpPr>
          <p:cNvPr id="10248" name="TextBox 7">
            <a:extLst>
              <a:ext uri="{FF2B5EF4-FFF2-40B4-BE49-F238E27FC236}">
                <a16:creationId xmlns:a16="http://schemas.microsoft.com/office/drawing/2014/main" id="{41FB2811-7411-4D7F-8459-F396308F12C3}"/>
              </a:ext>
            </a:extLst>
          </p:cNvPr>
          <p:cNvSpPr txBox="1">
            <a:spLocks noChangeArrowheads="1"/>
          </p:cNvSpPr>
          <p:nvPr/>
        </p:nvSpPr>
        <p:spPr bwMode="auto">
          <a:xfrm>
            <a:off x="5570538" y="3267075"/>
            <a:ext cx="1646237"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latin typeface="Times New Roman" panose="02020603050405020304" pitchFamily="18" charset="0"/>
                <a:cs typeface="Times New Roman" panose="02020603050405020304" pitchFamily="18" charset="0"/>
              </a:rPr>
              <a:t>Coefficient of the </a:t>
            </a:r>
            <a:r>
              <a:rPr lang="en-US" altLang="en-US" sz="1800" i="1">
                <a:latin typeface="Times New Roman" panose="02020603050405020304" pitchFamily="18" charset="0"/>
                <a:cs typeface="Times New Roman" panose="02020603050405020304" pitchFamily="18" charset="0"/>
              </a:rPr>
              <a:t>k</a:t>
            </a:r>
            <a:r>
              <a:rPr lang="en-US" altLang="en-US" sz="1800" baseline="30000">
                <a:latin typeface="Times New Roman" panose="02020603050405020304" pitchFamily="18" charset="0"/>
                <a:cs typeface="Times New Roman" panose="02020603050405020304" pitchFamily="18" charset="0"/>
              </a:rPr>
              <a:t>th</a:t>
            </a:r>
            <a:r>
              <a:rPr lang="en-US" altLang="en-US" sz="1800">
                <a:latin typeface="Times New Roman" panose="02020603050405020304" pitchFamily="18" charset="0"/>
                <a:cs typeface="Times New Roman" panose="02020603050405020304" pitchFamily="18" charset="0"/>
              </a:rPr>
              <a:t> independent variable</a:t>
            </a:r>
          </a:p>
        </p:txBody>
      </p:sp>
      <p:sp>
        <p:nvSpPr>
          <p:cNvPr id="10249" name="TextBox 8">
            <a:extLst>
              <a:ext uri="{FF2B5EF4-FFF2-40B4-BE49-F238E27FC236}">
                <a16:creationId xmlns:a16="http://schemas.microsoft.com/office/drawing/2014/main" id="{B246BC58-621B-487D-BB11-125F9CE82561}"/>
              </a:ext>
            </a:extLst>
          </p:cNvPr>
          <p:cNvSpPr txBox="1">
            <a:spLocks noChangeArrowheads="1"/>
          </p:cNvSpPr>
          <p:nvPr/>
        </p:nvSpPr>
        <p:spPr bwMode="auto">
          <a:xfrm>
            <a:off x="7392988" y="3267075"/>
            <a:ext cx="1646237" cy="128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latin typeface="Times New Roman" panose="02020603050405020304" pitchFamily="18" charset="0"/>
                <a:cs typeface="Times New Roman" panose="02020603050405020304" pitchFamily="18" charset="0"/>
              </a:rPr>
              <a:t>Random Error</a:t>
            </a:r>
          </a:p>
        </p:txBody>
      </p:sp>
      <p:cxnSp>
        <p:nvCxnSpPr>
          <p:cNvPr id="10250" name="Straight Arrow Connector 10">
            <a:extLst>
              <a:ext uri="{FF2B5EF4-FFF2-40B4-BE49-F238E27FC236}">
                <a16:creationId xmlns:a16="http://schemas.microsoft.com/office/drawing/2014/main" id="{DD9FEAC9-93CD-48D3-9F6C-71B632882D84}"/>
              </a:ext>
            </a:extLst>
          </p:cNvPr>
          <p:cNvCxnSpPr>
            <a:cxnSpLocks noChangeShapeType="1"/>
            <a:stCxn id="10245" idx="0"/>
          </p:cNvCxnSpPr>
          <p:nvPr/>
        </p:nvCxnSpPr>
        <p:spPr bwMode="auto">
          <a:xfrm flipV="1">
            <a:off x="1039813" y="2625725"/>
            <a:ext cx="823912" cy="6508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1" name="Straight Arrow Connector 11">
            <a:extLst>
              <a:ext uri="{FF2B5EF4-FFF2-40B4-BE49-F238E27FC236}">
                <a16:creationId xmlns:a16="http://schemas.microsoft.com/office/drawing/2014/main" id="{CAD6EC1B-023B-46F6-A144-F1B26AFAEBB0}"/>
              </a:ext>
            </a:extLst>
          </p:cNvPr>
          <p:cNvCxnSpPr>
            <a:cxnSpLocks/>
            <a:stCxn id="10246" idx="0"/>
          </p:cNvCxnSpPr>
          <p:nvPr/>
        </p:nvCxnSpPr>
        <p:spPr bwMode="auto">
          <a:xfrm flipV="1">
            <a:off x="2774950" y="2620963"/>
            <a:ext cx="0" cy="655637"/>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2" name="Straight Arrow Connector 13">
            <a:extLst>
              <a:ext uri="{FF2B5EF4-FFF2-40B4-BE49-F238E27FC236}">
                <a16:creationId xmlns:a16="http://schemas.microsoft.com/office/drawing/2014/main" id="{6BC55913-D8D1-4FFB-AEB1-A6943C0BAF75}"/>
              </a:ext>
            </a:extLst>
          </p:cNvPr>
          <p:cNvCxnSpPr>
            <a:cxnSpLocks/>
            <a:stCxn id="10247" idx="0"/>
          </p:cNvCxnSpPr>
          <p:nvPr/>
        </p:nvCxnSpPr>
        <p:spPr bwMode="auto">
          <a:xfrm flipH="1" flipV="1">
            <a:off x="4038600" y="2514600"/>
            <a:ext cx="533400" cy="7524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 name="Straight Arrow Connector 16">
            <a:extLst>
              <a:ext uri="{FF2B5EF4-FFF2-40B4-BE49-F238E27FC236}">
                <a16:creationId xmlns:a16="http://schemas.microsoft.com/office/drawing/2014/main" id="{0B9C71D4-1813-4CFA-A893-027C59A55FB6}"/>
              </a:ext>
            </a:extLst>
          </p:cNvPr>
          <p:cNvCxnSpPr>
            <a:cxnSpLocks/>
            <a:stCxn id="10248" idx="0"/>
          </p:cNvCxnSpPr>
          <p:nvPr/>
        </p:nvCxnSpPr>
        <p:spPr bwMode="auto">
          <a:xfrm flipH="1" flipV="1">
            <a:off x="6102350" y="2565400"/>
            <a:ext cx="292100" cy="7016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4" name="Straight Arrow Connector 18">
            <a:extLst>
              <a:ext uri="{FF2B5EF4-FFF2-40B4-BE49-F238E27FC236}">
                <a16:creationId xmlns:a16="http://schemas.microsoft.com/office/drawing/2014/main" id="{A2B07EB0-A594-4E53-8AE7-2CFD537DD1B6}"/>
              </a:ext>
            </a:extLst>
          </p:cNvPr>
          <p:cNvCxnSpPr>
            <a:cxnSpLocks/>
            <a:stCxn id="10249" idx="0"/>
          </p:cNvCxnSpPr>
          <p:nvPr/>
        </p:nvCxnSpPr>
        <p:spPr bwMode="auto">
          <a:xfrm flipH="1" flipV="1">
            <a:off x="7458075" y="2574925"/>
            <a:ext cx="758825" cy="69215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5" name="Straight Arrow Connector 20">
            <a:extLst>
              <a:ext uri="{FF2B5EF4-FFF2-40B4-BE49-F238E27FC236}">
                <a16:creationId xmlns:a16="http://schemas.microsoft.com/office/drawing/2014/main" id="{694557AE-EF03-4047-B76B-4C047686F213}"/>
              </a:ext>
            </a:extLst>
          </p:cNvPr>
          <p:cNvCxnSpPr>
            <a:cxnSpLocks/>
            <a:stCxn id="10249" idx="2"/>
          </p:cNvCxnSpPr>
          <p:nvPr/>
        </p:nvCxnSpPr>
        <p:spPr bwMode="auto">
          <a:xfrm flipH="1">
            <a:off x="8001000" y="4548188"/>
            <a:ext cx="215900" cy="56832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6" name="Straight Arrow Connector 23">
            <a:extLst>
              <a:ext uri="{FF2B5EF4-FFF2-40B4-BE49-F238E27FC236}">
                <a16:creationId xmlns:a16="http://schemas.microsoft.com/office/drawing/2014/main" id="{A5C59130-24EE-4299-9A21-793A215B427C}"/>
              </a:ext>
            </a:extLst>
          </p:cNvPr>
          <p:cNvCxnSpPr>
            <a:cxnSpLocks/>
            <a:stCxn id="10248" idx="2"/>
          </p:cNvCxnSpPr>
          <p:nvPr/>
        </p:nvCxnSpPr>
        <p:spPr bwMode="auto">
          <a:xfrm>
            <a:off x="6394450" y="4548188"/>
            <a:ext cx="176213" cy="56832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7" name="Straight Arrow Connector 26">
            <a:extLst>
              <a:ext uri="{FF2B5EF4-FFF2-40B4-BE49-F238E27FC236}">
                <a16:creationId xmlns:a16="http://schemas.microsoft.com/office/drawing/2014/main" id="{BF9E6316-8EAA-4D45-B1F6-00460CAF6CD5}"/>
              </a:ext>
            </a:extLst>
          </p:cNvPr>
          <p:cNvCxnSpPr>
            <a:cxnSpLocks/>
            <a:stCxn id="10247" idx="2"/>
          </p:cNvCxnSpPr>
          <p:nvPr/>
        </p:nvCxnSpPr>
        <p:spPr bwMode="auto">
          <a:xfrm flipH="1">
            <a:off x="4333875" y="4548188"/>
            <a:ext cx="238125" cy="52705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8" name="Straight Arrow Connector 28">
            <a:extLst>
              <a:ext uri="{FF2B5EF4-FFF2-40B4-BE49-F238E27FC236}">
                <a16:creationId xmlns:a16="http://schemas.microsoft.com/office/drawing/2014/main" id="{D056C74C-9FA7-4F07-B2FD-C610C682456E}"/>
              </a:ext>
            </a:extLst>
          </p:cNvPr>
          <p:cNvCxnSpPr>
            <a:cxnSpLocks/>
            <a:stCxn id="10246" idx="2"/>
          </p:cNvCxnSpPr>
          <p:nvPr/>
        </p:nvCxnSpPr>
        <p:spPr bwMode="auto">
          <a:xfrm>
            <a:off x="2774950" y="4556125"/>
            <a:ext cx="87313" cy="51911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9" name="Straight Arrow Connector 31">
            <a:extLst>
              <a:ext uri="{FF2B5EF4-FFF2-40B4-BE49-F238E27FC236}">
                <a16:creationId xmlns:a16="http://schemas.microsoft.com/office/drawing/2014/main" id="{619580C1-9C56-4CDF-92F9-355827693F0A}"/>
              </a:ext>
            </a:extLst>
          </p:cNvPr>
          <p:cNvCxnSpPr>
            <a:cxnSpLocks/>
            <a:stCxn id="10245" idx="2"/>
          </p:cNvCxnSpPr>
          <p:nvPr/>
        </p:nvCxnSpPr>
        <p:spPr bwMode="auto">
          <a:xfrm>
            <a:off x="1039813" y="4556125"/>
            <a:ext cx="1000125" cy="519113"/>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537D49-B9F3-4D47-8289-DFCB3ADB2387}"/>
              </a:ext>
            </a:extLst>
          </p:cNvPr>
          <p:cNvSpPr>
            <a:spLocks noGrp="1" noChangeArrowheads="1"/>
          </p:cNvSpPr>
          <p:nvPr>
            <p:ph type="title"/>
          </p:nvPr>
        </p:nvSpPr>
        <p:spPr/>
        <p:txBody>
          <a:bodyPr/>
          <a:lstStyle/>
          <a:p>
            <a:pPr eaLnBrk="1" hangingPunct="1"/>
            <a:r>
              <a:rPr lang="en-US" altLang="en-US" sz="3600"/>
              <a:t>MULTIPLE REGRESSION ANALYSIS</a:t>
            </a:r>
          </a:p>
        </p:txBody>
      </p:sp>
      <p:sp>
        <p:nvSpPr>
          <p:cNvPr id="11267" name="Rectangle 3">
            <a:extLst>
              <a:ext uri="{FF2B5EF4-FFF2-40B4-BE49-F238E27FC236}">
                <a16:creationId xmlns:a16="http://schemas.microsoft.com/office/drawing/2014/main" id="{D887EB0F-F097-497A-B90C-3C7E4EFAD94E}"/>
              </a:ext>
            </a:extLst>
          </p:cNvPr>
          <p:cNvSpPr>
            <a:spLocks noGrp="1" noChangeArrowheads="1"/>
          </p:cNvSpPr>
          <p:nvPr>
            <p:ph type="body" idx="1"/>
          </p:nvPr>
        </p:nvSpPr>
        <p:spPr>
          <a:xfrm>
            <a:off x="457200" y="1600200"/>
            <a:ext cx="8345488" cy="4114800"/>
          </a:xfrm>
        </p:spPr>
        <p:txBody>
          <a:bodyPr/>
          <a:lstStyle/>
          <a:p>
            <a:pPr eaLnBrk="1" hangingPunct="1">
              <a:buFont typeface="Tahoma" panose="020B0604030504040204" pitchFamily="34" charset="0"/>
              <a:buChar char=" "/>
            </a:pPr>
            <a:r>
              <a:rPr lang="en-US" altLang="en-US"/>
              <a:t>When each of the </a:t>
            </a:r>
            <a:r>
              <a:rPr lang="en-US" altLang="en-US" i="1"/>
              <a:t>x</a:t>
            </a:r>
            <a:r>
              <a:rPr lang="en-US" altLang="en-US" i="1" baseline="-25000"/>
              <a:t>i</a:t>
            </a:r>
            <a:r>
              <a:rPr lang="en-US" altLang="en-US" i="1"/>
              <a:t> </a:t>
            </a:r>
            <a:r>
              <a:rPr lang="en-US" altLang="en-US"/>
              <a:t>variables represents a single variable raised to the first power as in the above model, this model is referred to as a </a:t>
            </a:r>
            <a:r>
              <a:rPr lang="en-US" altLang="en-US" b="1" i="1" u="sng">
                <a:solidFill>
                  <a:schemeClr val="hlink"/>
                </a:solidFill>
              </a:rPr>
              <a:t>first-order multiple regression model</a:t>
            </a:r>
            <a:r>
              <a:rPr lang="en-US" altLang="en-US"/>
              <a:t>.  For such a model with a </a:t>
            </a:r>
            <a:r>
              <a:rPr lang="en-US" altLang="en-US" b="1">
                <a:solidFill>
                  <a:srgbClr val="FF0000"/>
                </a:solidFill>
              </a:rPr>
              <a:t>sample size of </a:t>
            </a:r>
            <a:r>
              <a:rPr lang="en-US" altLang="en-US" b="1" i="1">
                <a:solidFill>
                  <a:srgbClr val="FF0000"/>
                </a:solidFill>
              </a:rPr>
              <a:t>n </a:t>
            </a:r>
            <a:r>
              <a:rPr lang="en-US" altLang="en-US"/>
              <a:t>and </a:t>
            </a:r>
            <a:r>
              <a:rPr lang="en-US" altLang="en-US" b="1" i="1">
                <a:solidFill>
                  <a:srgbClr val="FF0000"/>
                </a:solidFill>
              </a:rPr>
              <a:t>k </a:t>
            </a:r>
            <a:r>
              <a:rPr lang="en-US" altLang="en-US" b="1">
                <a:solidFill>
                  <a:srgbClr val="FF0000"/>
                </a:solidFill>
              </a:rPr>
              <a:t>independent variables</a:t>
            </a:r>
            <a:r>
              <a:rPr lang="en-US" altLang="en-US"/>
              <a:t>, the degrees of freedom are: </a:t>
            </a:r>
            <a:r>
              <a:rPr lang="en-US" altLang="en-US" b="1" i="1">
                <a:solidFill>
                  <a:srgbClr val="FF0000"/>
                </a:solidFill>
              </a:rPr>
              <a:t>df = n -</a:t>
            </a:r>
            <a:r>
              <a:rPr lang="en-US" altLang="en-US" b="1">
                <a:solidFill>
                  <a:srgbClr val="FF0000"/>
                </a:solidFill>
              </a:rPr>
              <a:t> </a:t>
            </a:r>
            <a:r>
              <a:rPr lang="en-US" altLang="en-US" b="1" i="1">
                <a:solidFill>
                  <a:srgbClr val="FF0000"/>
                </a:solidFill>
              </a:rPr>
              <a:t>k -</a:t>
            </a:r>
            <a:r>
              <a:rPr lang="en-US" altLang="en-US" b="1">
                <a:solidFill>
                  <a:srgbClr val="FF0000"/>
                </a:solidFill>
              </a:rPr>
              <a:t> 1</a:t>
            </a:r>
            <a:endParaRPr lang="en-US" altLang="en-US" sz="3200" b="1">
              <a:solidFill>
                <a:srgbClr val="FF0000"/>
              </a:solidFill>
            </a:endParaRPr>
          </a:p>
        </p:txBody>
      </p:sp>
      <p:sp>
        <p:nvSpPr>
          <p:cNvPr id="11268" name="Text Box 4">
            <a:extLst>
              <a:ext uri="{FF2B5EF4-FFF2-40B4-BE49-F238E27FC236}">
                <a16:creationId xmlns:a16="http://schemas.microsoft.com/office/drawing/2014/main" id="{FF0FF3DD-3CF7-40FF-B3D5-50FB8DFEBC3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2487</TotalTime>
  <Words>4342</Words>
  <Application>Microsoft Office PowerPoint</Application>
  <PresentationFormat>On-screen Show (4:3)</PresentationFormat>
  <Paragraphs>361</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Level</vt:lpstr>
      <vt:lpstr>MANN CHAPTER 14 NEWBOLD CHAPTER 12</vt:lpstr>
      <vt:lpstr>Multiple Regression</vt:lpstr>
      <vt:lpstr>Translation</vt:lpstr>
      <vt:lpstr>Multiple Regression Model</vt:lpstr>
      <vt:lpstr>Multiple Regression Model</vt:lpstr>
      <vt:lpstr>Multiple Regression Model</vt:lpstr>
      <vt:lpstr>MULTIPLE REGRESSION ANALYSIS</vt:lpstr>
      <vt:lpstr>PowerPoint Presentation</vt:lpstr>
      <vt:lpstr>MULTIPLE REGRESSION ANALYSIS</vt:lpstr>
      <vt:lpstr>MULTIPLE REGRESSION ANALYSIS USING THE LEAST SQUARES METHOD</vt:lpstr>
      <vt:lpstr>ASSUMPTIONS OF THE MULTIPLE REGRESSION MODEL</vt:lpstr>
      <vt:lpstr>ASSUMPTIONS OF THE MULTIPLE REGRESSION MODEL</vt:lpstr>
      <vt:lpstr>ASSUMPTIONS OF THE MULTIPLE REGRESSION MODEL</vt:lpstr>
      <vt:lpstr>STANDARD DEVIATION OF ERRORS</vt:lpstr>
      <vt:lpstr>STANDARD DEVIATION OF ERRORS</vt:lpstr>
      <vt:lpstr>COEFFICIENT OF MULTIPLE DETERMINATION</vt:lpstr>
      <vt:lpstr>COEFFICIENT OF MULTIPLE DETERMINATION</vt:lpstr>
      <vt:lpstr>COEFFICIENT OF MULTIPLE DETERMINATION</vt:lpstr>
      <vt:lpstr>PowerPoint Presentation</vt:lpstr>
      <vt:lpstr>PowerPoint Presentation</vt:lpstr>
      <vt:lpstr>Characteristics of R2</vt:lpstr>
      <vt:lpstr>Characteristics of the Adjusted Coefficient of Multiple Determination</vt:lpstr>
      <vt:lpstr>Characteristics of the Adjusted Coefficient of Multiple Determination</vt:lpstr>
      <vt:lpstr>Characteristics of the Adjusted Coefficient of Multiple Determination</vt:lpstr>
      <vt:lpstr>PowerPoint Presentation</vt:lpstr>
      <vt:lpstr>PowerPoint Presentation</vt:lpstr>
      <vt:lpstr>COMPUTER SOLUTION OF MULTIPLE REGRESSION</vt:lpstr>
      <vt:lpstr>Example 14-1</vt:lpstr>
      <vt:lpstr>Example 14-1</vt:lpstr>
      <vt:lpstr>Table 14.1</vt:lpstr>
      <vt:lpstr>Example 14-1: Solution</vt:lpstr>
      <vt:lpstr>Example 14-1: Solution</vt:lpstr>
      <vt:lpstr>Example 14-1: Solution</vt:lpstr>
      <vt:lpstr>Example 14-1: Solution</vt:lpstr>
      <vt:lpstr>Example 14-1: Solution</vt:lpstr>
      <vt:lpstr>Example 14-1: Solution</vt:lpstr>
      <vt:lpstr>Example 14-1: Solution (this part is frequently skipped)</vt:lpstr>
      <vt:lpstr>PowerPoint Presentation</vt:lpstr>
      <vt:lpstr>Example 14-2</vt:lpstr>
      <vt:lpstr>Example 14-2</vt:lpstr>
      <vt:lpstr>Example 14-2: Solution</vt:lpstr>
      <vt:lpstr>Example 14-2: Solution</vt:lpstr>
      <vt:lpstr>Example 14-2: Solution</vt:lpstr>
      <vt:lpstr>Example 14-2: Solution</vt:lpstr>
      <vt:lpstr>Example 14-2: Solution</vt:lpstr>
      <vt:lpstr>Example 14-2: Solution</vt:lpstr>
      <vt:lpstr>Example 14-2: Solution</vt:lpstr>
      <vt:lpstr>Example 14-2: Solution</vt:lpstr>
      <vt:lpstr>Confidence Interval for an Individual Coefficient</vt:lpstr>
      <vt:lpstr>Example 14-3</vt:lpstr>
      <vt:lpstr>PowerPoint Presentation</vt:lpstr>
      <vt:lpstr>Example 14-3: Solution</vt:lpstr>
      <vt:lpstr>Example 14-3: Solution</vt:lpstr>
      <vt:lpstr>Test Statistic for bi</vt:lpstr>
      <vt:lpstr>Example 14-4</vt:lpstr>
      <vt:lpstr>Example 14-4: Solution</vt:lpstr>
      <vt:lpstr>Example 14-4: Solution</vt:lpstr>
      <vt:lpstr>Example 14-4: Solution</vt:lpstr>
      <vt:lpstr>Figure 14.1</vt:lpstr>
      <vt:lpstr>Example 14-4: Solution</vt:lpstr>
      <vt:lpstr>Example 14-4: Solution</vt:lpstr>
      <vt:lpstr>Newbold Chapter 12 Example</vt:lpstr>
      <vt:lpstr>Newbold Ch 12 Example</vt:lpstr>
      <vt:lpstr>PowerPoint Presentation</vt:lpstr>
      <vt:lpstr>Newbold Ch 12 Example</vt:lpstr>
      <vt:lpstr>Newbold Ch 12 Example</vt:lpstr>
      <vt:lpstr>Newbold Ch 12 Example</vt:lpstr>
      <vt:lpstr>Newbold Ch 12 Example</vt:lpstr>
      <vt:lpstr>Newbold Ch 12 Example</vt:lpstr>
      <vt:lpstr>Newbold Ch 12 Example</vt:lpstr>
      <vt:lpstr>Newbold Ch 12 Example</vt:lpstr>
      <vt:lpstr>Newbold Ch 12 Example</vt:lpstr>
      <vt:lpstr>Newbold Ch 12 Example</vt:lpstr>
      <vt:lpstr>Newbold Ch 12 Example</vt:lpstr>
      <vt:lpstr>Newbold Ch 12 Example Takeaways</vt:lpstr>
      <vt:lpstr>Newbold Ch 12 Example</vt:lpstr>
      <vt:lpstr>PowerPoint Presentation</vt:lpstr>
      <vt:lpstr>PowerPoint Presentation</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hoonkim</dc:creator>
  <cp:lastModifiedBy>Shah Iftekhar Hossain</cp:lastModifiedBy>
  <cp:revision>170</cp:revision>
  <dcterms:created xsi:type="dcterms:W3CDTF">2009-12-09T07:22:06Z</dcterms:created>
  <dcterms:modified xsi:type="dcterms:W3CDTF">2022-08-13T02:44:40Z</dcterms:modified>
</cp:coreProperties>
</file>