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35"/>
  </p:notesMasterIdLst>
  <p:sldIdLst>
    <p:sldId id="257" r:id="rId2"/>
    <p:sldId id="258" r:id="rId3"/>
    <p:sldId id="259" r:id="rId4"/>
    <p:sldId id="260" r:id="rId5"/>
    <p:sldId id="261" r:id="rId6"/>
    <p:sldId id="373"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460" r:id="rId24"/>
    <p:sldId id="464" r:id="rId25"/>
    <p:sldId id="279" r:id="rId26"/>
    <p:sldId id="470" r:id="rId27"/>
    <p:sldId id="471" r:id="rId28"/>
    <p:sldId id="472" r:id="rId29"/>
    <p:sldId id="473" r:id="rId30"/>
    <p:sldId id="474" r:id="rId31"/>
    <p:sldId id="475" r:id="rId32"/>
    <p:sldId id="476" r:id="rId33"/>
    <p:sldId id="477" r:id="rId34"/>
    <p:sldId id="478" r:id="rId35"/>
    <p:sldId id="479" r:id="rId36"/>
    <p:sldId id="480" r:id="rId37"/>
    <p:sldId id="376" r:id="rId38"/>
    <p:sldId id="377" r:id="rId39"/>
    <p:sldId id="378" r:id="rId40"/>
    <p:sldId id="379" r:id="rId41"/>
    <p:sldId id="283" r:id="rId42"/>
    <p:sldId id="403" r:id="rId43"/>
    <p:sldId id="404" r:id="rId44"/>
    <p:sldId id="405" r:id="rId45"/>
    <p:sldId id="406" r:id="rId46"/>
    <p:sldId id="322" r:id="rId47"/>
    <p:sldId id="430" r:id="rId48"/>
    <p:sldId id="468" r:id="rId49"/>
    <p:sldId id="344" r:id="rId50"/>
    <p:sldId id="467" r:id="rId51"/>
    <p:sldId id="374" r:id="rId52"/>
    <p:sldId id="375" r:id="rId53"/>
    <p:sldId id="458" r:id="rId54"/>
    <p:sldId id="285" r:id="rId55"/>
    <p:sldId id="281" r:id="rId56"/>
    <p:sldId id="465" r:id="rId57"/>
    <p:sldId id="282" r:id="rId58"/>
    <p:sldId id="459" r:id="rId59"/>
    <p:sldId id="299" r:id="rId60"/>
    <p:sldId id="466" r:id="rId61"/>
    <p:sldId id="469" r:id="rId62"/>
    <p:sldId id="380" r:id="rId63"/>
    <p:sldId id="382" r:id="rId64"/>
    <p:sldId id="384" r:id="rId65"/>
    <p:sldId id="386" r:id="rId66"/>
    <p:sldId id="385" r:id="rId67"/>
    <p:sldId id="286" r:id="rId68"/>
    <p:sldId id="387" r:id="rId69"/>
    <p:sldId id="388" r:id="rId70"/>
    <p:sldId id="389" r:id="rId71"/>
    <p:sldId id="390" r:id="rId72"/>
    <p:sldId id="298" r:id="rId73"/>
    <p:sldId id="300" r:id="rId74"/>
    <p:sldId id="302" r:id="rId75"/>
    <p:sldId id="303" r:id="rId76"/>
    <p:sldId id="392" r:id="rId77"/>
    <p:sldId id="394" r:id="rId78"/>
    <p:sldId id="391" r:id="rId79"/>
    <p:sldId id="395" r:id="rId80"/>
    <p:sldId id="308" r:id="rId81"/>
    <p:sldId id="396" r:id="rId82"/>
    <p:sldId id="397" r:id="rId83"/>
    <p:sldId id="398" r:id="rId84"/>
    <p:sldId id="400" r:id="rId85"/>
    <p:sldId id="401" r:id="rId86"/>
    <p:sldId id="323" r:id="rId87"/>
    <p:sldId id="407" r:id="rId88"/>
    <p:sldId id="412" r:id="rId89"/>
    <p:sldId id="461" r:id="rId90"/>
    <p:sldId id="409" r:id="rId91"/>
    <p:sldId id="411" r:id="rId92"/>
    <p:sldId id="330" r:id="rId93"/>
    <p:sldId id="413" r:id="rId94"/>
    <p:sldId id="414" r:id="rId95"/>
    <p:sldId id="462" r:id="rId96"/>
    <p:sldId id="463" r:id="rId97"/>
    <p:sldId id="415" r:id="rId98"/>
    <p:sldId id="418" r:id="rId99"/>
    <p:sldId id="419" r:id="rId100"/>
    <p:sldId id="423" r:id="rId101"/>
    <p:sldId id="424" r:id="rId102"/>
    <p:sldId id="420" r:id="rId103"/>
    <p:sldId id="336" r:id="rId104"/>
    <p:sldId id="337" r:id="rId105"/>
    <p:sldId id="425" r:id="rId106"/>
    <p:sldId id="426" r:id="rId107"/>
    <p:sldId id="427" r:id="rId108"/>
    <p:sldId id="428" r:id="rId109"/>
    <p:sldId id="437" r:id="rId110"/>
    <p:sldId id="431" r:id="rId111"/>
    <p:sldId id="433" r:id="rId112"/>
    <p:sldId id="438" r:id="rId113"/>
    <p:sldId id="439" r:id="rId114"/>
    <p:sldId id="440" r:id="rId115"/>
    <p:sldId id="353" r:id="rId116"/>
    <p:sldId id="354" r:id="rId117"/>
    <p:sldId id="355" r:id="rId118"/>
    <p:sldId id="441" r:id="rId119"/>
    <p:sldId id="442" r:id="rId120"/>
    <p:sldId id="443" r:id="rId121"/>
    <p:sldId id="444" r:id="rId122"/>
    <p:sldId id="445" r:id="rId123"/>
    <p:sldId id="446" r:id="rId124"/>
    <p:sldId id="450" r:id="rId125"/>
    <p:sldId id="451" r:id="rId126"/>
    <p:sldId id="447" r:id="rId127"/>
    <p:sldId id="452" r:id="rId128"/>
    <p:sldId id="360" r:id="rId129"/>
    <p:sldId id="453" r:id="rId130"/>
    <p:sldId id="454" r:id="rId131"/>
    <p:sldId id="455" r:id="rId132"/>
    <p:sldId id="456" r:id="rId133"/>
    <p:sldId id="457" r:id="rId1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C9E91AE-1ABB-42C5-AFBE-48702948DC2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4099" name="Rectangle 3">
            <a:extLst>
              <a:ext uri="{FF2B5EF4-FFF2-40B4-BE49-F238E27FC236}">
                <a16:creationId xmlns:a16="http://schemas.microsoft.com/office/drawing/2014/main" id="{AFC07437-FA81-47F0-9EAC-C81A89E8449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endParaRPr lang="en-US"/>
          </a:p>
        </p:txBody>
      </p:sp>
      <p:sp>
        <p:nvSpPr>
          <p:cNvPr id="3076" name="Rectangle 4">
            <a:extLst>
              <a:ext uri="{FF2B5EF4-FFF2-40B4-BE49-F238E27FC236}">
                <a16:creationId xmlns:a16="http://schemas.microsoft.com/office/drawing/2014/main" id="{0CBA3E5F-21D7-47E8-9A3B-E2D1C2155D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41B1AE3-0F91-40BF-B81D-7A0AA5D27A5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88C19EA-1D30-4FE7-95E8-2A00968C716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4103" name="Rectangle 7">
            <a:extLst>
              <a:ext uri="{FF2B5EF4-FFF2-40B4-BE49-F238E27FC236}">
                <a16:creationId xmlns:a16="http://schemas.microsoft.com/office/drawing/2014/main" id="{7D0E1039-76FF-43B3-9D5D-70E2A1485CB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650AE4B-309E-4FD1-AEBB-8DCFEB97D75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2E2768D-BA4B-4327-8165-3A4EC795E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4422DC-BD01-44D1-B127-4C7C01AC88EC}"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6B01B2E3-0F67-4D65-8FB8-02939EAE131A}"/>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7957650D-D1F4-4FCC-A219-414A98481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470A10D-983D-49CD-977B-1A1FDEAD96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131A98-7403-4022-8B66-AA1485412C7D}"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F1C1DD80-9E5C-44A6-B313-2E84C2CE1A9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A229EC6-7B5D-4B54-BC82-231BB010DB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399F868-3BC5-45D2-A8B2-2AAF54ED9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E905A3-BC4C-4B65-93DE-D65C5B372190}"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2685A55E-14DD-462A-BFAB-96408717FA8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70C6D54-6F63-4609-8543-85B04533A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465C3E3-5F74-4384-81A8-FDF7C81F57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35771C-06FD-46E1-A91A-C97FAA757042}"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679EA2ED-C5A9-4D49-9FDE-8D6E6C458A2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E1DA0B9-59EE-48D8-8115-361D7A917C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B8F2EF2-1105-4B27-81BA-9937FBEE7A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3A6B13-7C39-4215-B03B-CEC2E79376EE}"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4D0CD30E-2F60-4253-AED1-5F2A45A592D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B020497-B79E-401C-A04C-E95465D77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CAC08A4-4488-490A-94AA-D0D60F74AD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27BA989-2D0D-41BE-9993-A3AEF8A4ABA7}"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BC006687-7A2E-40E5-A7E5-EDEACCA9F51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714ECA1-DB2C-46C1-93A4-75617941BE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EFF3F63-B196-4F11-823E-F3653ECD73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B505BC-B8A4-45D3-9210-FDC5CF5D3B37}"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E583CEE3-A995-4F60-B3C5-156FE110736E}"/>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C7BDE47-68A3-4445-91A8-710E0AD07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4A6A86C-B59A-4B18-9612-0B218537D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79689FA-A951-4E0B-8E97-AC33390CDD5B}"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E6CBFBEE-EA7B-412E-8448-4CCE8259AD2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C46525F-C1D5-4876-AE49-E9782709A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01A8108-6D81-497A-B7BA-862112F252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D80AD8-8A07-4EBE-AC44-E85F41C11DB3}" type="slidenum">
              <a:rPr lang="en-US" altLang="en-US">
                <a:latin typeface="Arial" panose="020B0604020202020204" pitchFamily="34" charset="0"/>
              </a:rPr>
              <a:pPr/>
              <a:t>18</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83E142DB-02D4-4E7D-8AFE-C3F90FE18A7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C4AC744-F13B-49A1-B56B-C57740048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2C05093-6888-497A-8C54-31AFB4C6A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3B9268-3A05-4954-BB6E-ED4B7E624600}"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D6151C94-243D-42BD-A2EE-D1E5D476FF4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B801DB9-6B8C-4BF2-9009-455CAAA86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8E47E80-8F36-48F8-80E0-9051EA039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B60E3F5-FB4C-4703-A9FC-D9B9C5F3AB7B}"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A640E174-1228-4520-964D-77C3AC201B8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716CB12-A7C4-48C7-8826-A99784903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68C37AD-D1F7-4E14-BF49-534E5AFEC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429AEA2-51DA-417E-B105-C244A0FE087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D0F65546-91B2-4507-908B-4A2606823F7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4C0C7E5-FA6C-4719-BDA7-F4C1CEC4BB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807B369-25DC-4CD7-A652-646C4C2D5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47788F-2B83-4BF1-82CD-CE8651E2F484}"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5AC12BF0-A62F-4B45-A4CF-8FE1686517C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B976B60-45CB-4BDA-9F9B-EAA705C07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F1F7082-312A-4539-9B19-2FD52EA15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336E23-4C2B-4FE2-AC95-ADF16BCC0B06}"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8E1F96EB-C458-4DC7-A523-DC9783EB059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9CCB5A9-A560-4A7D-8F80-B89737553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673141D-F014-4F48-B133-953983C045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9CC795C-A3EF-4FB7-96D2-D4374616F077}"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94FB335F-42ED-4965-B48D-F196F760A81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F5489FFC-1A09-4F38-B971-5BACD70885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5334B7F-71F7-46F3-A54D-E752F17BEA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8357C9-CDDE-43BB-BBED-11FFD1132863}"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8490D4E8-E6C2-4423-B130-AF65C9E81F4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7C57AB18-2A57-4950-8D23-F95B32C56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32255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BE0925E-5350-46B3-9EA9-49204B3AE7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6B0B8A-5C5B-4BD3-B8CF-6560536E28B3}"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6C898F66-592D-4F0E-A909-BB8603A8489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39F8611-5576-48B3-90F1-0535C04EB3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88030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5B3DF2F-D24E-4560-9DA1-B9FF41A4DE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A86553-950B-4F38-BF20-8452787BEC43}" type="slidenum">
              <a:rPr lang="en-US" altLang="en-US">
                <a:latin typeface="Arial" panose="020B0604020202020204" pitchFamily="34" charset="0"/>
              </a:rPr>
              <a:pPr/>
              <a:t>54</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9732B3E4-66A2-4F18-BE01-CB08E7D52F22}"/>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565AADD9-2DD0-41B7-883C-8FC85879D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DE45438-C90B-4298-99F7-E6AAF2EB9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9A1A44-E7DC-477F-9F20-D928CE2B805F}"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15C4FC52-4807-4CF2-8F61-E6D5A2A6D4C4}"/>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C95FDD4-88E3-4A6D-84AE-6CC015661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1931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3E49A11-2E2D-4D41-8364-CBE137768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FD47EDC-D3C9-4B66-894C-9EF2C88FB0EA}" type="slidenum">
              <a:rPr lang="en-US" altLang="en-US">
                <a:latin typeface="Arial" panose="020B0604020202020204" pitchFamily="34" charset="0"/>
              </a:rPr>
              <a:pPr/>
              <a:t>56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4C55CA4F-F0DA-49E9-A6F1-A90F4359A67E}"/>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E617D2D-2E93-4FA4-B835-2B3EC06B63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66350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FA70548-3824-4A92-B0F2-4E21FCDF8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192073-50F1-439B-9022-F50D2BEFE539}" type="slidenum">
              <a:rPr lang="en-US" altLang="en-US">
                <a:latin typeface="Arial" panose="020B0604020202020204" pitchFamily="34" charset="0"/>
              </a:rPr>
              <a:pPr/>
              <a:t>57</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40C0DAAF-A2A4-4747-9CD2-FB4E6BE0BD6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FC47C6D-95AB-4945-841E-7E0A019A3A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8889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A659FE5-6DBD-4BA4-8FB7-B6335452A3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6396A0B-E02D-46CE-B7A4-4C22B14D0835}" type="slidenum">
              <a:rPr lang="en-US" altLang="en-US">
                <a:latin typeface="Arial" panose="020B0604020202020204" pitchFamily="34" charset="0"/>
              </a:rPr>
              <a:pPr/>
              <a:t>62</a:t>
            </a:fld>
            <a:endParaRPr lang="en-US" altLang="en-US">
              <a:latin typeface="Arial" panose="020B0604020202020204" pitchFamily="34" charset="0"/>
            </a:endParaRPr>
          </a:p>
        </p:txBody>
      </p:sp>
      <p:sp>
        <p:nvSpPr>
          <p:cNvPr id="72707" name="Rectangle 2">
            <a:extLst>
              <a:ext uri="{FF2B5EF4-FFF2-40B4-BE49-F238E27FC236}">
                <a16:creationId xmlns:a16="http://schemas.microsoft.com/office/drawing/2014/main" id="{4CC05653-1D6E-4FC4-8A77-B6F7EDA289A9}"/>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B66D78FC-4206-485F-AF00-0D63F47F30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C75BBD0-3226-4DCA-8AA1-4A87DE1646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923E43-02E1-46E0-A2E2-48FFF43CC7F6}"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0E0D89A4-FDFE-4271-BBF0-FFD83E32262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B4D9547-03CC-4E6C-AE61-266DE94508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DEFDD2D-E5E6-4727-912C-10A9312A68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08693E-EA92-4195-9D0C-98CFC3E0AE74}" type="slidenum">
              <a:rPr lang="en-US" altLang="en-US">
                <a:latin typeface="Arial" panose="020B0604020202020204" pitchFamily="34" charset="0"/>
              </a:rPr>
              <a:pPr/>
              <a:t>63</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E597D625-90A2-4957-BAC0-FC371C40D49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0EA4A30-5E66-41B7-A3E2-4131F29BF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3B0C7CB-5FB8-474E-B6BE-03C6C95CBC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B96641-D3F7-4E61-8A66-34217A72C5C2}" type="slidenum">
              <a:rPr lang="en-US" altLang="en-US">
                <a:latin typeface="Arial" panose="020B0604020202020204" pitchFamily="34" charset="0"/>
              </a:rPr>
              <a:pPr/>
              <a:t>64</a:t>
            </a:fld>
            <a:endParaRPr lang="en-US" altLang="en-US">
              <a:latin typeface="Arial" panose="020B0604020202020204" pitchFamily="34" charset="0"/>
            </a:endParaRPr>
          </a:p>
        </p:txBody>
      </p:sp>
      <p:sp>
        <p:nvSpPr>
          <p:cNvPr id="76803" name="Rectangle 2">
            <a:extLst>
              <a:ext uri="{FF2B5EF4-FFF2-40B4-BE49-F238E27FC236}">
                <a16:creationId xmlns:a16="http://schemas.microsoft.com/office/drawing/2014/main" id="{620B8A15-31C8-404C-89DC-5ACCDF303BF5}"/>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352A89F-AF84-4B24-AC53-EE88F6EA8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ECE85B3-A083-4889-82D5-F6FC1AE193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349C2F-74C3-4BA2-9401-CF34668793D4}" type="slidenum">
              <a:rPr lang="en-US" altLang="en-US">
                <a:latin typeface="Arial" panose="020B0604020202020204" pitchFamily="34" charset="0"/>
              </a:rPr>
              <a:pPr/>
              <a:t>65</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48C28CB6-FE2B-40CC-8996-81D96D1A66E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6D6D3CB2-AFF6-4823-8124-22B574335F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23D3BF4-AC03-442A-9640-FCB0779C1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74B773-87E1-4567-AC70-9304A4489EB3}" type="slidenum">
              <a:rPr lang="en-US" altLang="en-US">
                <a:latin typeface="Arial" panose="020B0604020202020204" pitchFamily="34" charset="0"/>
              </a:rPr>
              <a:pPr/>
              <a:t>66</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4F9628FB-26A9-41D1-BDE4-EC8903F21D5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9784BCB9-C85A-478F-ACDD-98ADF4165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C2A53C9-02E1-4EF3-A40F-0E3F529AD6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6D1673-74D1-4B63-834B-05A6811CFAFD}" type="slidenum">
              <a:rPr lang="en-US" altLang="en-US">
                <a:latin typeface="Arial" panose="020B0604020202020204" pitchFamily="34" charset="0"/>
              </a:rPr>
              <a:pPr/>
              <a:t>67</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C1B50CC4-96F3-4CAE-AC7C-2479FE2479F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1868982-A9F3-4E8A-A090-7D9F3B925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595B9C7F-F6D6-483C-8847-ACFC5D989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D6C3722-62CE-47FD-9541-D7A985B9829D}" type="slidenum">
              <a:rPr lang="en-US" altLang="en-US">
                <a:latin typeface="Arial" panose="020B0604020202020204" pitchFamily="34" charset="0"/>
              </a:rPr>
              <a:pPr/>
              <a:t>68</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12BAA1FB-CB45-4ABD-B011-B77E28C42ED9}"/>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88B30474-671A-4CA2-B16C-3178EFC421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AA6B670-1840-4ADC-96D4-98B20A6F0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3163653-1701-4974-89B8-FFCB0D81D9D4}" type="slidenum">
              <a:rPr lang="en-US" altLang="en-US">
                <a:latin typeface="Arial" panose="020B0604020202020204" pitchFamily="34" charset="0"/>
              </a:rPr>
              <a:pPr/>
              <a:t>69</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2331DB2B-516D-46F1-A870-756BA047739F}"/>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0754CD5-0FD6-43C3-A724-DB366580AF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0C3A7B2-7B9D-44E5-B56A-76D23E85B5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CDA9073-944E-4ABA-91AC-6544F64BB74C}" type="slidenum">
              <a:rPr lang="en-US" altLang="en-US">
                <a:latin typeface="Arial" panose="020B0604020202020204" pitchFamily="34" charset="0"/>
              </a:rPr>
              <a:pPr/>
              <a:t>70</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C22CE6F4-BA1C-47BF-8D0B-C28A0395C78F}"/>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66F03676-2FCD-45BD-A93D-A139F57DC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46BFC5F-CDF4-4E6E-BD68-2B07B1A6F2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E60E3F-2109-4911-A7A0-2D1E17960150}" type="slidenum">
              <a:rPr lang="en-US" altLang="en-US">
                <a:latin typeface="Arial" panose="020B0604020202020204" pitchFamily="34" charset="0"/>
              </a:rPr>
              <a:pPr/>
              <a:t>71</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7D8B1AE4-EAF2-45AA-9F3D-B9050BCA346B}"/>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C6623330-E525-43A7-A1A4-6BE400916D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9DB6E6D9-7C60-405C-9FCF-0B2E02A5F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CC5BDFB-818A-4B31-A5A1-61C2B9D4E21D}" type="slidenum">
              <a:rPr lang="en-US" altLang="en-US">
                <a:latin typeface="Arial" panose="020B0604020202020204" pitchFamily="34" charset="0"/>
              </a:rPr>
              <a:pPr/>
              <a:t>77</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83135AC9-C12F-4AD2-90B5-F7E0EC7D8D94}"/>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89C0A65E-A03B-4BC1-8D1E-AF0C4A932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1D7490B-FDB2-4207-9695-F5DF271512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F0B23E7-7874-4960-9E6D-5F273E9C6C38}"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679ED206-3F06-4D49-9A42-D1FCACACC7C9}"/>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B3D9950B-67A7-4E69-974A-6F008B6EFB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37E2E348-1455-4713-B6AB-789756066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7A8E93C-11AC-4C8D-8B41-76DA8F282288}" type="slidenum">
              <a:rPr lang="en-US" altLang="en-US">
                <a:latin typeface="Arial" panose="020B0604020202020204" pitchFamily="34" charset="0"/>
              </a:rPr>
              <a:pPr/>
              <a:t>79</a:t>
            </a:fld>
            <a:endParaRPr lang="en-US" altLang="en-US">
              <a:latin typeface="Arial" panose="020B0604020202020204" pitchFamily="34" charset="0"/>
            </a:endParaRPr>
          </a:p>
        </p:txBody>
      </p:sp>
      <p:sp>
        <p:nvSpPr>
          <p:cNvPr id="103427" name="Rectangle 2">
            <a:extLst>
              <a:ext uri="{FF2B5EF4-FFF2-40B4-BE49-F238E27FC236}">
                <a16:creationId xmlns:a16="http://schemas.microsoft.com/office/drawing/2014/main" id="{C8A8B7C6-C8DD-4579-8A62-35660340D75A}"/>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CBA0B2A1-FD75-4C1B-B9DF-C8663D749E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6A36B09-0058-407B-B536-252EB77E5C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22FC93B-F44B-4312-990E-28BFA17B55A6}" type="slidenum">
              <a:rPr lang="en-US" altLang="en-US">
                <a:latin typeface="Arial" panose="020B0604020202020204" pitchFamily="34" charset="0"/>
              </a:rPr>
              <a:pPr/>
              <a:t>85</a:t>
            </a:fld>
            <a:endParaRPr lang="en-US" altLang="en-US">
              <a:latin typeface="Arial" panose="020B0604020202020204" pitchFamily="34" charset="0"/>
            </a:endParaRPr>
          </a:p>
        </p:txBody>
      </p:sp>
      <p:sp>
        <p:nvSpPr>
          <p:cNvPr id="110595" name="Rectangle 2">
            <a:extLst>
              <a:ext uri="{FF2B5EF4-FFF2-40B4-BE49-F238E27FC236}">
                <a16:creationId xmlns:a16="http://schemas.microsoft.com/office/drawing/2014/main" id="{CBE70254-375C-4AAE-8B07-930EC6F673D1}"/>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52529E72-2DE1-4E33-9ABF-28ECEE65B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D3CCE08-8E18-4FEE-9007-9EB748F3F5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5A5D70-66B9-4607-BBC0-AE4233C36E5F}" type="slidenum">
              <a:rPr lang="en-US" altLang="en-US">
                <a:latin typeface="Arial" panose="020B0604020202020204" pitchFamily="34" charset="0"/>
              </a:rPr>
              <a:pPr/>
              <a:t>91</a:t>
            </a:fld>
            <a:endParaRPr lang="en-US" altLang="en-US">
              <a:latin typeface="Arial" panose="020B0604020202020204" pitchFamily="34" charset="0"/>
            </a:endParaRPr>
          </a:p>
        </p:txBody>
      </p:sp>
      <p:sp>
        <p:nvSpPr>
          <p:cNvPr id="122883" name="Rectangle 2">
            <a:extLst>
              <a:ext uri="{FF2B5EF4-FFF2-40B4-BE49-F238E27FC236}">
                <a16:creationId xmlns:a16="http://schemas.microsoft.com/office/drawing/2014/main" id="{C13D8571-8A19-410F-BE1E-B4347A003748}"/>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7F4CBD5F-6515-4BE3-9BB0-E6C020975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5DA9542-AFB0-4A99-A371-63455EA641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B71C00-40DF-42D6-914C-230D3DF7B784}"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0758A09E-9C0E-4B89-ADE6-9DA664CE19B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62DD681B-7E1B-4CCD-AC73-CB772C9984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2AFB679-B96B-4EE4-B97F-F077795E6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E26E77-D8FB-4E9D-AFED-40E0F065D00A}"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F54EAB4C-619E-4A93-83E0-7CD8EBC4DE8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95D6835-D506-46B5-9192-0D5A573E93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5CE099E-CD20-4EF9-A8CC-FCA6114C7C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AAEE540-60F8-442B-84B0-6F497D8297F2}"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F7BD5B37-3CBF-48A2-B0EC-281E6EE2F1D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F67CD38-6ACC-40C0-8D80-71DCAB4B74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06FECCC-A0F2-41CB-B924-9F38E37F1E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49860D0-6695-4217-B1B6-E50948698769}"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E7E54024-2F4A-4AD3-99A4-0CD5F96AFA4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03EAF2E-96AF-4B21-88B9-775B4D122E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C2EA5E2-E36E-4AEA-A533-2E108EB2E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46F4BD-0C3C-4D5B-A176-E6F71711F0CC}"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839B32DC-9DE5-40E3-B2CB-B52322D5D92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B981743-14A3-49D3-890E-9BD3D76A7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D1012314-E2FE-4324-8181-5D0FB6678597}"/>
              </a:ext>
            </a:extLst>
          </p:cNvPr>
          <p:cNvGrpSpPr>
            <a:grpSpLocks/>
          </p:cNvGrpSpPr>
          <p:nvPr/>
        </p:nvGrpSpPr>
        <p:grpSpPr bwMode="auto">
          <a:xfrm>
            <a:off x="228600" y="2889250"/>
            <a:ext cx="8610600" cy="201613"/>
            <a:chOff x="144" y="1680"/>
            <a:chExt cx="5424" cy="144"/>
          </a:xfrm>
        </p:grpSpPr>
        <p:sp>
          <p:nvSpPr>
            <p:cNvPr id="5" name="Rectangle 8">
              <a:extLst>
                <a:ext uri="{FF2B5EF4-FFF2-40B4-BE49-F238E27FC236}">
                  <a16:creationId xmlns:a16="http://schemas.microsoft.com/office/drawing/2014/main" id="{CD9EBAB7-9391-418E-BFDB-2AEEF59EF3C2}"/>
                </a:ext>
              </a:extLst>
            </p:cNvPr>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defRPr/>
              </a:pPr>
              <a:endParaRPr lang="en-US" altLang="en-US"/>
            </a:p>
          </p:txBody>
        </p:sp>
        <p:sp>
          <p:nvSpPr>
            <p:cNvPr id="6" name="Rectangle 9">
              <a:extLst>
                <a:ext uri="{FF2B5EF4-FFF2-40B4-BE49-F238E27FC236}">
                  <a16:creationId xmlns:a16="http://schemas.microsoft.com/office/drawing/2014/main" id="{1DFD5A51-2AE3-4C15-8153-8501DD9B9BE3}"/>
                </a:ext>
              </a:extLst>
            </p:cNvPr>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defRPr/>
              </a:pPr>
              <a:endParaRPr lang="en-US" altLang="en-US"/>
            </a:p>
          </p:txBody>
        </p:sp>
        <p:sp>
          <p:nvSpPr>
            <p:cNvPr id="7" name="Rectangle 10">
              <a:extLst>
                <a:ext uri="{FF2B5EF4-FFF2-40B4-BE49-F238E27FC236}">
                  <a16:creationId xmlns:a16="http://schemas.microsoft.com/office/drawing/2014/main" id="{CB6BCD07-24F6-4929-B009-619BA7A130D9}"/>
                </a:ext>
              </a:extLst>
            </p:cNvPr>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defRPr/>
              </a:pPr>
              <a:endParaRPr lang="en-US" altLang="en-US"/>
            </a:p>
          </p:txBody>
        </p:sp>
      </p:grpSp>
      <p:sp>
        <p:nvSpPr>
          <p:cNvPr id="153602"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53603" name="Rectangle 3"/>
          <p:cNvSpPr>
            <a:spLocks noGrp="1" noChangeArrowheads="1"/>
          </p:cNvSpPr>
          <p:nvPr>
            <p:ph type="subTitle" idx="1"/>
          </p:nvPr>
        </p:nvSpPr>
        <p:spPr>
          <a:xfrm>
            <a:off x="1371600" y="3270250"/>
            <a:ext cx="6400800" cy="2209800"/>
          </a:xfrm>
        </p:spPr>
        <p:txBody>
          <a:bodyPr/>
          <a:lstStyle>
            <a:lvl1pPr marL="0" indent="0" algn="ctr">
              <a:buFont typeface="Wingdings" charset="2"/>
              <a:buNone/>
              <a:defRPr sz="3000"/>
            </a:lvl1pPr>
          </a:lstStyle>
          <a:p>
            <a:r>
              <a:rPr lang="en-US"/>
              <a:t>Click to edit Master subtitle style</a:t>
            </a:r>
          </a:p>
        </p:txBody>
      </p:sp>
      <p:sp>
        <p:nvSpPr>
          <p:cNvPr id="8" name="Rectangle 4">
            <a:extLst>
              <a:ext uri="{FF2B5EF4-FFF2-40B4-BE49-F238E27FC236}">
                <a16:creationId xmlns:a16="http://schemas.microsoft.com/office/drawing/2014/main" id="{97CDBDF5-C136-4FF5-B1F2-B6D13CD4C77B}"/>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5712C641-3363-452F-BC8E-631B67FFD7E0}"/>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A96C8388-3BE8-4F91-8E6D-0159CAB92F52}"/>
              </a:ext>
            </a:extLst>
          </p:cNvPr>
          <p:cNvSpPr>
            <a:spLocks noGrp="1" noChangeArrowheads="1"/>
          </p:cNvSpPr>
          <p:nvPr>
            <p:ph type="sldNum" sz="quarter" idx="12"/>
          </p:nvPr>
        </p:nvSpPr>
        <p:spPr/>
        <p:txBody>
          <a:bodyPr/>
          <a:lstStyle>
            <a:lvl1pPr>
              <a:defRPr/>
            </a:lvl1pPr>
          </a:lstStyle>
          <a:p>
            <a:fld id="{7AE76C17-6C87-4F55-AA24-D873EB117228}" type="slidenum">
              <a:rPr lang="en-US" altLang="en-US"/>
              <a:pPr/>
              <a:t>‹#›</a:t>
            </a:fld>
            <a:endParaRPr lang="en-US" altLang="en-US"/>
          </a:p>
        </p:txBody>
      </p:sp>
    </p:spTree>
    <p:extLst>
      <p:ext uri="{BB962C8B-B14F-4D97-AF65-F5344CB8AC3E}">
        <p14:creationId xmlns:p14="http://schemas.microsoft.com/office/powerpoint/2010/main" val="162437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98C25F-AEC4-48BD-8AB8-358B0159C6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26E9E6-1864-462B-9317-37980E4ABD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EF640F-B7CF-4DEA-8698-0C7A7572347A}"/>
              </a:ext>
            </a:extLst>
          </p:cNvPr>
          <p:cNvSpPr>
            <a:spLocks noGrp="1" noChangeArrowheads="1"/>
          </p:cNvSpPr>
          <p:nvPr>
            <p:ph type="sldNum" sz="quarter" idx="12"/>
          </p:nvPr>
        </p:nvSpPr>
        <p:spPr>
          <a:ln/>
        </p:spPr>
        <p:txBody>
          <a:bodyPr/>
          <a:lstStyle>
            <a:lvl1pPr>
              <a:defRPr/>
            </a:lvl1pPr>
          </a:lstStyle>
          <a:p>
            <a:fld id="{A71FD1AB-BC9F-4396-B1B7-E408AE05B9CA}" type="slidenum">
              <a:rPr lang="en-US" altLang="en-US"/>
              <a:pPr/>
              <a:t>‹#›</a:t>
            </a:fld>
            <a:endParaRPr lang="en-US" altLang="en-US"/>
          </a:p>
        </p:txBody>
      </p:sp>
    </p:spTree>
    <p:extLst>
      <p:ext uri="{BB962C8B-B14F-4D97-AF65-F5344CB8AC3E}">
        <p14:creationId xmlns:p14="http://schemas.microsoft.com/office/powerpoint/2010/main" val="210326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E76FE4-D253-4110-943E-1BB9D86F67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D314A9-3918-4AC7-9A67-8A34D1A85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434629-015A-4BA6-B126-B35A9327F63D}"/>
              </a:ext>
            </a:extLst>
          </p:cNvPr>
          <p:cNvSpPr>
            <a:spLocks noGrp="1" noChangeArrowheads="1"/>
          </p:cNvSpPr>
          <p:nvPr>
            <p:ph type="sldNum" sz="quarter" idx="12"/>
          </p:nvPr>
        </p:nvSpPr>
        <p:spPr>
          <a:ln/>
        </p:spPr>
        <p:txBody>
          <a:bodyPr/>
          <a:lstStyle>
            <a:lvl1pPr>
              <a:defRPr/>
            </a:lvl1pPr>
          </a:lstStyle>
          <a:p>
            <a:fld id="{0AAE13ED-DE7F-4329-9019-47EB5BC658D1}" type="slidenum">
              <a:rPr lang="en-US" altLang="en-US"/>
              <a:pPr/>
              <a:t>‹#›</a:t>
            </a:fld>
            <a:endParaRPr lang="en-US" altLang="en-US"/>
          </a:p>
        </p:txBody>
      </p:sp>
    </p:spTree>
    <p:extLst>
      <p:ext uri="{BB962C8B-B14F-4D97-AF65-F5344CB8AC3E}">
        <p14:creationId xmlns:p14="http://schemas.microsoft.com/office/powerpoint/2010/main" val="162074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E454613-1F9C-4D32-8378-7B4D912B75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5EDE92-6753-450A-89D6-F06155528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806835-4461-48EC-9A02-53B26362311B}"/>
              </a:ext>
            </a:extLst>
          </p:cNvPr>
          <p:cNvSpPr>
            <a:spLocks noGrp="1" noChangeArrowheads="1"/>
          </p:cNvSpPr>
          <p:nvPr>
            <p:ph type="sldNum" sz="quarter" idx="12"/>
          </p:nvPr>
        </p:nvSpPr>
        <p:spPr>
          <a:ln/>
        </p:spPr>
        <p:txBody>
          <a:bodyPr/>
          <a:lstStyle>
            <a:lvl1pPr>
              <a:defRPr/>
            </a:lvl1pPr>
          </a:lstStyle>
          <a:p>
            <a:fld id="{FAE319B5-414D-4CC5-8ED8-73BE2767C497}" type="slidenum">
              <a:rPr lang="en-US" altLang="en-US"/>
              <a:pPr/>
              <a:t>‹#›</a:t>
            </a:fld>
            <a:endParaRPr lang="en-US" altLang="en-US"/>
          </a:p>
        </p:txBody>
      </p:sp>
    </p:spTree>
    <p:extLst>
      <p:ext uri="{BB962C8B-B14F-4D97-AF65-F5344CB8AC3E}">
        <p14:creationId xmlns:p14="http://schemas.microsoft.com/office/powerpoint/2010/main" val="393841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C9E8951-1EF2-4FEC-B2F5-6DD38F411A1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45016EF-3A6B-4525-B35D-B05193010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9E3273A-1BBD-4F77-8646-473C7BBB6C35}"/>
              </a:ext>
            </a:extLst>
          </p:cNvPr>
          <p:cNvSpPr>
            <a:spLocks noGrp="1" noChangeArrowheads="1"/>
          </p:cNvSpPr>
          <p:nvPr>
            <p:ph type="sldNum" sz="quarter" idx="12"/>
          </p:nvPr>
        </p:nvSpPr>
        <p:spPr>
          <a:ln/>
        </p:spPr>
        <p:txBody>
          <a:bodyPr/>
          <a:lstStyle>
            <a:lvl1pPr>
              <a:defRPr/>
            </a:lvl1pPr>
          </a:lstStyle>
          <a:p>
            <a:fld id="{AADC9322-3E36-402D-9835-7B57573CE0B1}" type="slidenum">
              <a:rPr lang="en-US" altLang="en-US"/>
              <a:pPr/>
              <a:t>‹#›</a:t>
            </a:fld>
            <a:endParaRPr lang="en-US" altLang="en-US"/>
          </a:p>
        </p:txBody>
      </p:sp>
    </p:spTree>
    <p:extLst>
      <p:ext uri="{BB962C8B-B14F-4D97-AF65-F5344CB8AC3E}">
        <p14:creationId xmlns:p14="http://schemas.microsoft.com/office/powerpoint/2010/main" val="260004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34DAF-150B-44FB-9A34-45836F35E4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F5F457-B8A8-4531-8C4A-F99DFD138D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0A3D9D-2158-40DB-B2F0-BC0119D83FDB}"/>
              </a:ext>
            </a:extLst>
          </p:cNvPr>
          <p:cNvSpPr>
            <a:spLocks noGrp="1" noChangeArrowheads="1"/>
          </p:cNvSpPr>
          <p:nvPr>
            <p:ph type="sldNum" sz="quarter" idx="12"/>
          </p:nvPr>
        </p:nvSpPr>
        <p:spPr>
          <a:ln/>
        </p:spPr>
        <p:txBody>
          <a:bodyPr/>
          <a:lstStyle>
            <a:lvl1pPr>
              <a:defRPr/>
            </a:lvl1pPr>
          </a:lstStyle>
          <a:p>
            <a:fld id="{D70B8004-283E-491A-9ACB-D929AA69378D}" type="slidenum">
              <a:rPr lang="en-US" altLang="en-US"/>
              <a:pPr/>
              <a:t>‹#›</a:t>
            </a:fld>
            <a:endParaRPr lang="en-US" altLang="en-US"/>
          </a:p>
        </p:txBody>
      </p:sp>
    </p:spTree>
    <p:extLst>
      <p:ext uri="{BB962C8B-B14F-4D97-AF65-F5344CB8AC3E}">
        <p14:creationId xmlns:p14="http://schemas.microsoft.com/office/powerpoint/2010/main" val="328391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5A8B606-7BF9-4C13-BBED-A92324BD22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B89AFC-F0FC-49F0-810F-77C75B6BF4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C68091-98BB-4112-ADD7-53DC3C090F7E}"/>
              </a:ext>
            </a:extLst>
          </p:cNvPr>
          <p:cNvSpPr>
            <a:spLocks noGrp="1" noChangeArrowheads="1"/>
          </p:cNvSpPr>
          <p:nvPr>
            <p:ph type="sldNum" sz="quarter" idx="12"/>
          </p:nvPr>
        </p:nvSpPr>
        <p:spPr>
          <a:ln/>
        </p:spPr>
        <p:txBody>
          <a:bodyPr/>
          <a:lstStyle>
            <a:lvl1pPr>
              <a:defRPr/>
            </a:lvl1pPr>
          </a:lstStyle>
          <a:p>
            <a:fld id="{01E5FC49-8EB3-46E2-8DC4-8DE350007942}" type="slidenum">
              <a:rPr lang="en-US" altLang="en-US"/>
              <a:pPr/>
              <a:t>‹#›</a:t>
            </a:fld>
            <a:endParaRPr lang="en-US" altLang="en-US"/>
          </a:p>
        </p:txBody>
      </p:sp>
    </p:spTree>
    <p:extLst>
      <p:ext uri="{BB962C8B-B14F-4D97-AF65-F5344CB8AC3E}">
        <p14:creationId xmlns:p14="http://schemas.microsoft.com/office/powerpoint/2010/main" val="258327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88C7EB-1E11-49CF-B1DA-E6DEEFD563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9AAD10-B8EB-4A73-AAA4-C015B01C0E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3E7C8A-F83D-46B7-B3D0-7803808A325C}"/>
              </a:ext>
            </a:extLst>
          </p:cNvPr>
          <p:cNvSpPr>
            <a:spLocks noGrp="1" noChangeArrowheads="1"/>
          </p:cNvSpPr>
          <p:nvPr>
            <p:ph type="sldNum" sz="quarter" idx="12"/>
          </p:nvPr>
        </p:nvSpPr>
        <p:spPr>
          <a:ln/>
        </p:spPr>
        <p:txBody>
          <a:bodyPr/>
          <a:lstStyle>
            <a:lvl1pPr>
              <a:defRPr/>
            </a:lvl1pPr>
          </a:lstStyle>
          <a:p>
            <a:fld id="{70A9960F-5D6B-4E72-B0C2-43CAE3B509B1}" type="slidenum">
              <a:rPr lang="en-US" altLang="en-US"/>
              <a:pPr/>
              <a:t>‹#›</a:t>
            </a:fld>
            <a:endParaRPr lang="en-US" altLang="en-US"/>
          </a:p>
        </p:txBody>
      </p:sp>
    </p:spTree>
    <p:extLst>
      <p:ext uri="{BB962C8B-B14F-4D97-AF65-F5344CB8AC3E}">
        <p14:creationId xmlns:p14="http://schemas.microsoft.com/office/powerpoint/2010/main" val="281971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7F24A3-1240-48B1-BDB1-17169CC8D3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4098347-286C-4777-8F29-1075B4A5C1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9B9D3E-CA88-4E1E-8AB2-CBF0267C9722}"/>
              </a:ext>
            </a:extLst>
          </p:cNvPr>
          <p:cNvSpPr>
            <a:spLocks noGrp="1" noChangeArrowheads="1"/>
          </p:cNvSpPr>
          <p:nvPr>
            <p:ph type="sldNum" sz="quarter" idx="12"/>
          </p:nvPr>
        </p:nvSpPr>
        <p:spPr>
          <a:ln/>
        </p:spPr>
        <p:txBody>
          <a:bodyPr/>
          <a:lstStyle>
            <a:lvl1pPr>
              <a:defRPr/>
            </a:lvl1pPr>
          </a:lstStyle>
          <a:p>
            <a:fld id="{7E95A496-374B-42BB-A46B-BE52C0E75C0B}" type="slidenum">
              <a:rPr lang="en-US" altLang="en-US"/>
              <a:pPr/>
              <a:t>‹#›</a:t>
            </a:fld>
            <a:endParaRPr lang="en-US" altLang="en-US"/>
          </a:p>
        </p:txBody>
      </p:sp>
    </p:spTree>
    <p:extLst>
      <p:ext uri="{BB962C8B-B14F-4D97-AF65-F5344CB8AC3E}">
        <p14:creationId xmlns:p14="http://schemas.microsoft.com/office/powerpoint/2010/main" val="425466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E203DA-E03C-463E-83F1-242A96C8F3D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890EFBE-B3FA-430F-972C-790711298B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5DBA5B-330C-4F01-8FBB-E11DEED89AB0}"/>
              </a:ext>
            </a:extLst>
          </p:cNvPr>
          <p:cNvSpPr>
            <a:spLocks noGrp="1" noChangeArrowheads="1"/>
          </p:cNvSpPr>
          <p:nvPr>
            <p:ph type="sldNum" sz="quarter" idx="12"/>
          </p:nvPr>
        </p:nvSpPr>
        <p:spPr>
          <a:ln/>
        </p:spPr>
        <p:txBody>
          <a:bodyPr/>
          <a:lstStyle>
            <a:lvl1pPr>
              <a:defRPr/>
            </a:lvl1pPr>
          </a:lstStyle>
          <a:p>
            <a:fld id="{EB4A4D4E-763F-4DDD-B8F8-8A67403A0F9D}" type="slidenum">
              <a:rPr lang="en-US" altLang="en-US"/>
              <a:pPr/>
              <a:t>‹#›</a:t>
            </a:fld>
            <a:endParaRPr lang="en-US" altLang="en-US"/>
          </a:p>
        </p:txBody>
      </p:sp>
    </p:spTree>
    <p:extLst>
      <p:ext uri="{BB962C8B-B14F-4D97-AF65-F5344CB8AC3E}">
        <p14:creationId xmlns:p14="http://schemas.microsoft.com/office/powerpoint/2010/main" val="328491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9A7539-190C-425E-82D3-F1226BFD70A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6961436-1E83-4819-B74A-962862DDC8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253BA31-E146-4694-BE3E-796F68781482}"/>
              </a:ext>
            </a:extLst>
          </p:cNvPr>
          <p:cNvSpPr>
            <a:spLocks noGrp="1" noChangeArrowheads="1"/>
          </p:cNvSpPr>
          <p:nvPr>
            <p:ph type="sldNum" sz="quarter" idx="12"/>
          </p:nvPr>
        </p:nvSpPr>
        <p:spPr>
          <a:ln/>
        </p:spPr>
        <p:txBody>
          <a:bodyPr/>
          <a:lstStyle>
            <a:lvl1pPr>
              <a:defRPr/>
            </a:lvl1pPr>
          </a:lstStyle>
          <a:p>
            <a:fld id="{7B2ADA32-6DC9-4400-A0FD-2D55C2DAF680}" type="slidenum">
              <a:rPr lang="en-US" altLang="en-US"/>
              <a:pPr/>
              <a:t>‹#›</a:t>
            </a:fld>
            <a:endParaRPr lang="en-US" altLang="en-US"/>
          </a:p>
        </p:txBody>
      </p:sp>
    </p:spTree>
    <p:extLst>
      <p:ext uri="{BB962C8B-B14F-4D97-AF65-F5344CB8AC3E}">
        <p14:creationId xmlns:p14="http://schemas.microsoft.com/office/powerpoint/2010/main" val="228019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C99E4C-3D5E-4EE9-91D9-8CBDF1A314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83A748-7E9D-4BA7-A6E6-7D3183FB61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C32EEB-ABAE-425B-BDF8-3F2023878131}"/>
              </a:ext>
            </a:extLst>
          </p:cNvPr>
          <p:cNvSpPr>
            <a:spLocks noGrp="1" noChangeArrowheads="1"/>
          </p:cNvSpPr>
          <p:nvPr>
            <p:ph type="sldNum" sz="quarter" idx="12"/>
          </p:nvPr>
        </p:nvSpPr>
        <p:spPr>
          <a:ln/>
        </p:spPr>
        <p:txBody>
          <a:bodyPr/>
          <a:lstStyle>
            <a:lvl1pPr>
              <a:defRPr/>
            </a:lvl1pPr>
          </a:lstStyle>
          <a:p>
            <a:fld id="{47F28124-E402-4E5C-A62F-55474BADCF1E}" type="slidenum">
              <a:rPr lang="en-US" altLang="en-US"/>
              <a:pPr/>
              <a:t>‹#›</a:t>
            </a:fld>
            <a:endParaRPr lang="en-US" altLang="en-US"/>
          </a:p>
        </p:txBody>
      </p:sp>
    </p:spTree>
    <p:extLst>
      <p:ext uri="{BB962C8B-B14F-4D97-AF65-F5344CB8AC3E}">
        <p14:creationId xmlns:p14="http://schemas.microsoft.com/office/powerpoint/2010/main" val="306808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E07D68-D338-42D6-B4DB-1D52BC9DE3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D69F00-88B2-498A-8578-5CABEF3EF5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8B8B82-0F2E-47E2-A494-DAB127B49A88}"/>
              </a:ext>
            </a:extLst>
          </p:cNvPr>
          <p:cNvSpPr>
            <a:spLocks noGrp="1" noChangeArrowheads="1"/>
          </p:cNvSpPr>
          <p:nvPr>
            <p:ph type="sldNum" sz="quarter" idx="12"/>
          </p:nvPr>
        </p:nvSpPr>
        <p:spPr>
          <a:ln/>
        </p:spPr>
        <p:txBody>
          <a:bodyPr/>
          <a:lstStyle>
            <a:lvl1pPr>
              <a:defRPr/>
            </a:lvl1pPr>
          </a:lstStyle>
          <a:p>
            <a:fld id="{8A3B932D-3007-4CA9-B2DC-978309FD8B5E}" type="slidenum">
              <a:rPr lang="en-US" altLang="en-US"/>
              <a:pPr/>
              <a:t>‹#›</a:t>
            </a:fld>
            <a:endParaRPr lang="en-US" altLang="en-US"/>
          </a:p>
        </p:txBody>
      </p:sp>
    </p:spTree>
    <p:extLst>
      <p:ext uri="{BB962C8B-B14F-4D97-AF65-F5344CB8AC3E}">
        <p14:creationId xmlns:p14="http://schemas.microsoft.com/office/powerpoint/2010/main" val="304830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47C57A-DA31-4889-8884-9A9E1A9C2443}"/>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DF248F-D60D-45B7-80C8-06729001A87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580" name="Rectangle 4">
            <a:extLst>
              <a:ext uri="{FF2B5EF4-FFF2-40B4-BE49-F238E27FC236}">
                <a16:creationId xmlns:a16="http://schemas.microsoft.com/office/drawing/2014/main" id="{3205619A-D3CE-4779-A5D0-BCA5559E659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charset="0"/>
                <a:ea typeface="ＭＳ Ｐゴシック" charset="-128"/>
                <a:cs typeface="+mn-cs"/>
              </a:defRPr>
            </a:lvl1pPr>
          </a:lstStyle>
          <a:p>
            <a:pPr>
              <a:defRPr/>
            </a:pPr>
            <a:endParaRPr lang="en-US"/>
          </a:p>
        </p:txBody>
      </p:sp>
      <p:sp>
        <p:nvSpPr>
          <p:cNvPr id="152581" name="Rectangle 5">
            <a:extLst>
              <a:ext uri="{FF2B5EF4-FFF2-40B4-BE49-F238E27FC236}">
                <a16:creationId xmlns:a16="http://schemas.microsoft.com/office/drawing/2014/main" id="{E19D5D78-38BA-4134-AC3D-29A0169D64A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Verdana" charset="0"/>
                <a:ea typeface="ＭＳ Ｐゴシック" charset="-128"/>
                <a:cs typeface="+mn-cs"/>
              </a:defRPr>
            </a:lvl1pPr>
          </a:lstStyle>
          <a:p>
            <a:pPr>
              <a:defRPr/>
            </a:pPr>
            <a:endParaRPr lang="en-US"/>
          </a:p>
        </p:txBody>
      </p:sp>
      <p:sp>
        <p:nvSpPr>
          <p:cNvPr id="152582" name="Rectangle 6">
            <a:extLst>
              <a:ext uri="{FF2B5EF4-FFF2-40B4-BE49-F238E27FC236}">
                <a16:creationId xmlns:a16="http://schemas.microsoft.com/office/drawing/2014/main" id="{DBBBF7C4-49AC-411E-A7E8-09492C761B3D}"/>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E451C2E-D785-4D86-B003-F43523591B2A}" type="slidenum">
              <a:rPr lang="en-US" altLang="en-US"/>
              <a:pPr/>
              <a:t>‹#›</a:t>
            </a:fld>
            <a:endParaRPr lang="en-US" altLang="en-US"/>
          </a:p>
        </p:txBody>
      </p:sp>
      <p:sp>
        <p:nvSpPr>
          <p:cNvPr id="1031" name="Rectangle 7">
            <a:extLst>
              <a:ext uri="{FF2B5EF4-FFF2-40B4-BE49-F238E27FC236}">
                <a16:creationId xmlns:a16="http://schemas.microsoft.com/office/drawing/2014/main" id="{D25D7173-D235-48C0-BB51-9AD45A917386}"/>
              </a:ext>
            </a:extLst>
          </p:cNvPr>
          <p:cNvSpPr>
            <a:spLocks noChangeArrowheads="1"/>
          </p:cNvSpPr>
          <p:nvPr/>
        </p:nvSpPr>
        <p:spPr bwMode="auto">
          <a:xfrm>
            <a:off x="0" y="0"/>
            <a:ext cx="228600" cy="2286000"/>
          </a:xfrm>
          <a:prstGeom prst="rect">
            <a:avLst/>
          </a:prstGeom>
          <a:solidFill>
            <a:schemeClr val="bg2"/>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Line 8">
            <a:extLst>
              <a:ext uri="{FF2B5EF4-FFF2-40B4-BE49-F238E27FC236}">
                <a16:creationId xmlns:a16="http://schemas.microsoft.com/office/drawing/2014/main" id="{EC4AF4F6-62FA-444E-B81F-F7895D529CAB}"/>
              </a:ext>
            </a:extLst>
          </p:cNvPr>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a:extLst>
              <a:ext uri="{FF2B5EF4-FFF2-40B4-BE49-F238E27FC236}">
                <a16:creationId xmlns:a16="http://schemas.microsoft.com/office/drawing/2014/main" id="{F9B27FC8-C87C-485F-A1E9-A02F6B319194}"/>
              </a:ext>
            </a:extLst>
          </p:cNvPr>
          <p:cNvSpPr>
            <a:spLocks noChangeArrowheads="1"/>
          </p:cNvSpPr>
          <p:nvPr/>
        </p:nvSpPr>
        <p:spPr bwMode="auto">
          <a:xfrm>
            <a:off x="0" y="2286000"/>
            <a:ext cx="228600" cy="2286000"/>
          </a:xfrm>
          <a:prstGeom prst="rect">
            <a:avLst/>
          </a:prstGeom>
          <a:solidFill>
            <a:schemeClr val="accent2"/>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4" name="Rectangle 10">
            <a:extLst>
              <a:ext uri="{FF2B5EF4-FFF2-40B4-BE49-F238E27FC236}">
                <a16:creationId xmlns:a16="http://schemas.microsoft.com/office/drawing/2014/main" id="{0BD4B63E-5062-40CF-8622-74D07B24C457}"/>
              </a:ext>
            </a:extLst>
          </p:cNvPr>
          <p:cNvSpPr>
            <a:spLocks noChangeArrowheads="1"/>
          </p:cNvSpPr>
          <p:nvPr/>
        </p:nvSpPr>
        <p:spPr bwMode="auto">
          <a:xfrm>
            <a:off x="0" y="4572000"/>
            <a:ext cx="228600" cy="2286000"/>
          </a:xfrm>
          <a:prstGeom prst="rect">
            <a:avLst/>
          </a:prstGeom>
          <a:solidFill>
            <a:schemeClr val="tx2"/>
          </a:solidFill>
          <a:ln>
            <a:noFill/>
          </a:ln>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096"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a:solidFill>
            <a:schemeClr val="tx2"/>
          </a:solidFill>
          <a:latin typeface="Garamond" charset="0"/>
          <a:ea typeface="MS PGothic" panose="020B0600070205080204" pitchFamily="34" charset="-128"/>
          <a:cs typeface="MS PGothic" charset="0"/>
        </a:defRPr>
      </a:lvl2pPr>
      <a:lvl3pPr algn="l" rtl="0" eaLnBrk="0" fontAlgn="base" hangingPunct="0">
        <a:spcBef>
          <a:spcPct val="0"/>
        </a:spcBef>
        <a:spcAft>
          <a:spcPct val="0"/>
        </a:spcAft>
        <a:defRPr sz="4400">
          <a:solidFill>
            <a:schemeClr val="tx2"/>
          </a:solidFill>
          <a:latin typeface="Garamond" charset="0"/>
          <a:ea typeface="MS PGothic" panose="020B0600070205080204" pitchFamily="34" charset="-128"/>
          <a:cs typeface="MS PGothic" charset="0"/>
        </a:defRPr>
      </a:lvl3pPr>
      <a:lvl4pPr algn="l" rtl="0" eaLnBrk="0" fontAlgn="base" hangingPunct="0">
        <a:spcBef>
          <a:spcPct val="0"/>
        </a:spcBef>
        <a:spcAft>
          <a:spcPct val="0"/>
        </a:spcAft>
        <a:defRPr sz="4400">
          <a:solidFill>
            <a:schemeClr val="tx2"/>
          </a:solidFill>
          <a:latin typeface="Garamond" charset="0"/>
          <a:ea typeface="MS PGothic" panose="020B0600070205080204" pitchFamily="34" charset="-128"/>
          <a:cs typeface="MS PGothic" charset="0"/>
        </a:defRPr>
      </a:lvl4pPr>
      <a:lvl5pPr algn="l" rtl="0" eaLnBrk="0" fontAlgn="base" hangingPunct="0">
        <a:spcBef>
          <a:spcPct val="0"/>
        </a:spcBef>
        <a:spcAft>
          <a:spcPct val="0"/>
        </a:spcAft>
        <a:defRPr sz="4400">
          <a:solidFill>
            <a:schemeClr val="tx2"/>
          </a:solidFill>
          <a:latin typeface="Garamond"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Garamond" charset="0"/>
        </a:defRPr>
      </a:lvl6pPr>
      <a:lvl7pPr marL="914400" algn="l" rtl="0" fontAlgn="base">
        <a:spcBef>
          <a:spcPct val="0"/>
        </a:spcBef>
        <a:spcAft>
          <a:spcPct val="0"/>
        </a:spcAft>
        <a:defRPr sz="4400">
          <a:solidFill>
            <a:schemeClr val="tx2"/>
          </a:solidFill>
          <a:latin typeface="Garamond" charset="0"/>
        </a:defRPr>
      </a:lvl7pPr>
      <a:lvl8pPr marL="1371600" algn="l" rtl="0" fontAlgn="base">
        <a:spcBef>
          <a:spcPct val="0"/>
        </a:spcBef>
        <a:spcAft>
          <a:spcPct val="0"/>
        </a:spcAft>
        <a:defRPr sz="4400">
          <a:solidFill>
            <a:schemeClr val="tx2"/>
          </a:solidFill>
          <a:latin typeface="Garamond" charset="0"/>
        </a:defRPr>
      </a:lvl8pPr>
      <a:lvl9pPr marL="1828800" algn="l" rtl="0" fontAlgn="base">
        <a:spcBef>
          <a:spcPct val="0"/>
        </a:spcBef>
        <a:spcAft>
          <a:spcPct val="0"/>
        </a:spcAft>
        <a:defRPr sz="4400">
          <a:solidFill>
            <a:schemeClr val="tx2"/>
          </a:solidFill>
          <a:latin typeface="Garamond"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2"/>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33.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40.wmf"/></Relationships>
</file>

<file path=ppt/slides/_rels/slide11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42.wmf"/></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40.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46.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ity-data.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32.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54A7E4-8A49-4E29-B624-7B07A73E2B20}"/>
              </a:ext>
            </a:extLst>
          </p:cNvPr>
          <p:cNvSpPr>
            <a:spLocks noGrp="1" noChangeArrowheads="1"/>
          </p:cNvSpPr>
          <p:nvPr>
            <p:ph type="ctrTitle"/>
          </p:nvPr>
        </p:nvSpPr>
        <p:spPr>
          <a:xfrm>
            <a:off x="720725" y="684213"/>
            <a:ext cx="7704138" cy="2068512"/>
          </a:xfrm>
        </p:spPr>
        <p:txBody>
          <a:bodyPr/>
          <a:lstStyle/>
          <a:p>
            <a:pPr eaLnBrk="1" hangingPunct="1"/>
            <a:r>
              <a:rPr lang="en-GB" altLang="en-US"/>
              <a:t>CHAPTER 9</a:t>
            </a:r>
            <a:endParaRPr lang="en-US" altLang="en-US"/>
          </a:p>
        </p:txBody>
      </p:sp>
      <p:sp>
        <p:nvSpPr>
          <p:cNvPr id="4099" name="Rectangle 3">
            <a:extLst>
              <a:ext uri="{FF2B5EF4-FFF2-40B4-BE49-F238E27FC236}">
                <a16:creationId xmlns:a16="http://schemas.microsoft.com/office/drawing/2014/main" id="{E9508AB4-3CD3-4568-A580-85BA8A261930}"/>
              </a:ext>
            </a:extLst>
          </p:cNvPr>
          <p:cNvSpPr>
            <a:spLocks noGrp="1" noChangeArrowheads="1"/>
          </p:cNvSpPr>
          <p:nvPr>
            <p:ph type="subTitle" idx="1"/>
          </p:nvPr>
        </p:nvSpPr>
        <p:spPr>
          <a:xfrm>
            <a:off x="1371600" y="3270250"/>
            <a:ext cx="6400800" cy="2444750"/>
          </a:xfrm>
        </p:spPr>
        <p:txBody>
          <a:bodyPr/>
          <a:lstStyle/>
          <a:p>
            <a:pPr eaLnBrk="1" hangingPunct="1">
              <a:buFont typeface="Wingdings" panose="05000000000000000000" pitchFamily="2" charset="2"/>
              <a:buNone/>
            </a:pPr>
            <a:r>
              <a:rPr lang="en-GB" altLang="en-US" sz="3600" b="1" dirty="0"/>
              <a:t>HYPOTHESIS TESTS ABOUT THE MEAN AND PROPORTION:  </a:t>
            </a:r>
          </a:p>
          <a:p>
            <a:pPr eaLnBrk="1" hangingPunct="1">
              <a:buFont typeface="Wingdings" panose="05000000000000000000" pitchFamily="2" charset="2"/>
              <a:buNone/>
            </a:pPr>
            <a:r>
              <a:rPr lang="en-GB" altLang="en-US" sz="3600" b="1" dirty="0"/>
              <a:t>SINGLE POPULATION</a:t>
            </a:r>
            <a:endParaRPr lang="en-US" altLang="en-US" sz="3600" b="1" dirty="0"/>
          </a:p>
        </p:txBody>
      </p:sp>
      <p:sp>
        <p:nvSpPr>
          <p:cNvPr id="4100" name="Text Box 4">
            <a:extLst>
              <a:ext uri="{FF2B5EF4-FFF2-40B4-BE49-F238E27FC236}">
                <a16:creationId xmlns:a16="http://schemas.microsoft.com/office/drawing/2014/main" id="{6D6AD66A-0766-4B95-8D4F-D3FA357A872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BAA1E7-6661-4285-A5B2-BCE9CC2AB230}"/>
              </a:ext>
            </a:extLst>
          </p:cNvPr>
          <p:cNvSpPr>
            <a:spLocks noGrp="1" noChangeArrowheads="1"/>
          </p:cNvSpPr>
          <p:nvPr>
            <p:ph type="title"/>
          </p:nvPr>
        </p:nvSpPr>
        <p:spPr/>
        <p:txBody>
          <a:bodyPr/>
          <a:lstStyle/>
          <a:p>
            <a:pPr eaLnBrk="1" hangingPunct="1"/>
            <a:r>
              <a:rPr lang="en-US" altLang="en-US" sz="3200"/>
              <a:t>Tails of a Test</a:t>
            </a:r>
          </a:p>
        </p:txBody>
      </p:sp>
      <p:sp>
        <p:nvSpPr>
          <p:cNvPr id="23555" name="Rectangle 3">
            <a:extLst>
              <a:ext uri="{FF2B5EF4-FFF2-40B4-BE49-F238E27FC236}">
                <a16:creationId xmlns:a16="http://schemas.microsoft.com/office/drawing/2014/main" id="{918087D8-998B-4DAD-82FC-A23A2F936772}"/>
              </a:ext>
            </a:extLst>
          </p:cNvPr>
          <p:cNvSpPr>
            <a:spLocks noGrp="1" noChangeArrowheads="1"/>
          </p:cNvSpPr>
          <p:nvPr>
            <p:ph type="body" idx="1"/>
          </p:nvPr>
        </p:nvSpPr>
        <p:spPr>
          <a:xfrm>
            <a:off x="381000" y="1752600"/>
            <a:ext cx="8275638" cy="4114800"/>
          </a:xfrm>
        </p:spPr>
        <p:txBody>
          <a:bodyPr/>
          <a:lstStyle/>
          <a:p>
            <a:pPr eaLnBrk="1" hangingPunct="1">
              <a:buFont typeface="Tahoma" panose="020B0604030504040204" pitchFamily="34" charset="0"/>
              <a:buChar char=" "/>
            </a:pPr>
            <a:r>
              <a:rPr lang="en-US" altLang="en-US">
                <a:solidFill>
                  <a:schemeClr val="folHlink"/>
                </a:solidFill>
              </a:rPr>
              <a:t>Definition</a:t>
            </a:r>
          </a:p>
          <a:p>
            <a:pPr eaLnBrk="1" hangingPunct="1">
              <a:buFont typeface="Tahoma" panose="020B0604030504040204" pitchFamily="34" charset="0"/>
              <a:buChar char=" "/>
            </a:pPr>
            <a:r>
              <a:rPr lang="en-US" altLang="en-US"/>
              <a:t>A </a:t>
            </a:r>
            <a:r>
              <a:rPr lang="en-US" altLang="en-US" b="1" i="1" u="sng">
                <a:solidFill>
                  <a:schemeClr val="hlink"/>
                </a:solidFill>
              </a:rPr>
              <a:t>two-tailed test</a:t>
            </a:r>
            <a:r>
              <a:rPr lang="en-US" altLang="en-US"/>
              <a:t> has rejection regions in both tails, a </a:t>
            </a:r>
            <a:r>
              <a:rPr lang="en-US" altLang="en-US" b="1" i="1" u="sng">
                <a:solidFill>
                  <a:schemeClr val="hlink"/>
                </a:solidFill>
              </a:rPr>
              <a:t>left-tailed test</a:t>
            </a:r>
            <a:r>
              <a:rPr lang="en-US" altLang="en-US"/>
              <a:t> has the rejection region in the left tail, and a </a:t>
            </a:r>
            <a:r>
              <a:rPr lang="en-US" altLang="en-US" b="1" i="1" u="sng">
                <a:solidFill>
                  <a:schemeClr val="hlink"/>
                </a:solidFill>
              </a:rPr>
              <a:t>right-tailed test</a:t>
            </a:r>
            <a:r>
              <a:rPr lang="en-US" altLang="en-US"/>
              <a:t> has the rejection region in the right tail of the distribution curve.</a:t>
            </a:r>
          </a:p>
        </p:txBody>
      </p:sp>
      <p:sp>
        <p:nvSpPr>
          <p:cNvPr id="23556" name="Text Box 4">
            <a:extLst>
              <a:ext uri="{FF2B5EF4-FFF2-40B4-BE49-F238E27FC236}">
                <a16:creationId xmlns:a16="http://schemas.microsoft.com/office/drawing/2014/main" id="{84AD27CB-4075-4F5D-81EE-B526A1FCD71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6FC226C3-5A2D-4876-91CB-42C81247E040}"/>
              </a:ext>
            </a:extLst>
          </p:cNvPr>
          <p:cNvSpPr>
            <a:spLocks noGrp="1" noChangeArrowheads="1"/>
          </p:cNvSpPr>
          <p:nvPr>
            <p:ph type="title"/>
          </p:nvPr>
        </p:nvSpPr>
        <p:spPr/>
        <p:txBody>
          <a:bodyPr/>
          <a:lstStyle/>
          <a:p>
            <a:pPr eaLnBrk="1" hangingPunct="1"/>
            <a:r>
              <a:rPr lang="en-US" altLang="en-US" sz="3200"/>
              <a:t>Example 9-7: Solution</a:t>
            </a:r>
          </a:p>
        </p:txBody>
      </p:sp>
      <p:sp>
        <p:nvSpPr>
          <p:cNvPr id="132099" name="Rectangle 3">
            <a:extLst>
              <a:ext uri="{FF2B5EF4-FFF2-40B4-BE49-F238E27FC236}">
                <a16:creationId xmlns:a16="http://schemas.microsoft.com/office/drawing/2014/main" id="{6E7FD423-FE3B-496D-B328-2364D99A19DE}"/>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Mathematica1" pitchFamily="2" charset="2"/>
              </a:rPr>
              <a:t>Significance level </a:t>
            </a:r>
            <a:r>
              <a:rPr lang="en-US" altLang="en-US">
                <a:cs typeface="Times New Roman" panose="02020603050405020304" pitchFamily="18" charset="0"/>
                <a:sym typeface="Mathematica1" pitchFamily="2" charset="2"/>
              </a:rPr>
              <a:t>= .01.</a:t>
            </a:r>
            <a:r>
              <a:rPr lang="en-US" altLang="en-US">
                <a:latin typeface="Times New Roman" panose="02020603050405020304" pitchFamily="18" charset="0"/>
                <a:cs typeface="Times New Roman" panose="02020603050405020304" pitchFamily="18" charset="0"/>
                <a:sym typeface="Mathematica1" pitchFamily="2" charset="2"/>
              </a:rPr>
              <a:t>  </a:t>
            </a:r>
            <a:r>
              <a:rPr lang="en-US" altLang="en-US"/>
              <a:t>The ≠ sign in the alternative hypothesis indicates that the test is two-tailed and the rejection region lies in both tails.</a:t>
            </a:r>
          </a:p>
          <a:p>
            <a:pPr eaLnBrk="1" hangingPunct="1"/>
            <a:r>
              <a:rPr lang="en-US" altLang="en-US"/>
              <a:t>Area in each tail = α</a:t>
            </a:r>
            <a:r>
              <a:rPr lang="en-US" altLang="en-US">
                <a:cs typeface="Times New Roman" panose="02020603050405020304" pitchFamily="18" charset="0"/>
                <a:sym typeface="Mathematica1" pitchFamily="2" charset="2"/>
              </a:rPr>
              <a:t>/2 = .01/2 = .005</a:t>
            </a:r>
          </a:p>
          <a:p>
            <a:pPr eaLnBrk="1" hangingPunct="1"/>
            <a:r>
              <a:rPr lang="en-US" altLang="en-US" i="1"/>
              <a:t>df</a:t>
            </a:r>
            <a:r>
              <a:rPr lang="en-US" altLang="en-US"/>
              <a:t> =</a:t>
            </a:r>
            <a:r>
              <a:rPr lang="en-US" altLang="en-US" i="1"/>
              <a:t> n</a:t>
            </a:r>
            <a:r>
              <a:rPr lang="en-US" altLang="en-US"/>
              <a:t> – 1 = 18 – 1 = 17</a:t>
            </a:r>
          </a:p>
          <a:p>
            <a:pPr eaLnBrk="1" hangingPunct="1"/>
            <a:r>
              <a:rPr lang="en-US" altLang="en-US"/>
              <a:t>The critical values for </a:t>
            </a:r>
            <a:r>
              <a:rPr lang="en-US" altLang="en-US" i="1"/>
              <a:t>t</a:t>
            </a:r>
            <a:r>
              <a:rPr lang="en-US" altLang="en-US"/>
              <a:t> for 17 </a:t>
            </a:r>
            <a:r>
              <a:rPr lang="en-US" altLang="en-US" i="1"/>
              <a:t>df</a:t>
            </a:r>
            <a:r>
              <a:rPr lang="en-US" altLang="en-US"/>
              <a:t> and .005 area in each tail are -2.898 and 2.898.</a:t>
            </a:r>
          </a:p>
        </p:txBody>
      </p:sp>
      <p:sp>
        <p:nvSpPr>
          <p:cNvPr id="132100" name="Text Box 4">
            <a:extLst>
              <a:ext uri="{FF2B5EF4-FFF2-40B4-BE49-F238E27FC236}">
                <a16:creationId xmlns:a16="http://schemas.microsoft.com/office/drawing/2014/main" id="{FD26FEC1-711C-4869-BC76-EE3599534F0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EC0DBD-AD9D-4E00-9DF3-41D4026F7D7D}"/>
              </a:ext>
            </a:extLst>
          </p:cNvPr>
          <p:cNvSpPr>
            <a:spLocks noGrp="1" noChangeArrowheads="1"/>
          </p:cNvSpPr>
          <p:nvPr>
            <p:ph type="title"/>
          </p:nvPr>
        </p:nvSpPr>
        <p:spPr/>
        <p:txBody>
          <a:bodyPr/>
          <a:lstStyle/>
          <a:p>
            <a:pPr eaLnBrk="1" hangingPunct="1"/>
            <a:r>
              <a:rPr lang="en-US" altLang="en-US" sz="3200"/>
              <a:t>Figure 9.13 The regions</a:t>
            </a:r>
            <a:endParaRPr lang="en-US" altLang="en-US"/>
          </a:p>
        </p:txBody>
      </p:sp>
      <p:sp>
        <p:nvSpPr>
          <p:cNvPr id="133123" name="Text Box 3">
            <a:extLst>
              <a:ext uri="{FF2B5EF4-FFF2-40B4-BE49-F238E27FC236}">
                <a16:creationId xmlns:a16="http://schemas.microsoft.com/office/drawing/2014/main" id="{F6120869-23DC-4398-A3DF-C246A57DAFB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33124" name="Picture 7">
            <a:extLst>
              <a:ext uri="{FF2B5EF4-FFF2-40B4-BE49-F238E27FC236}">
                <a16:creationId xmlns:a16="http://schemas.microsoft.com/office/drawing/2014/main" id="{F77359D6-BB79-4449-BC3B-AB5FAE348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2163763"/>
            <a:ext cx="64452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2402591-052E-428F-89E3-EBEF43F626E1}"/>
              </a:ext>
            </a:extLst>
          </p:cNvPr>
          <p:cNvSpPr>
            <a:spLocks noGrp="1" noChangeArrowheads="1"/>
          </p:cNvSpPr>
          <p:nvPr>
            <p:ph type="title"/>
          </p:nvPr>
        </p:nvSpPr>
        <p:spPr/>
        <p:txBody>
          <a:bodyPr/>
          <a:lstStyle/>
          <a:p>
            <a:pPr eaLnBrk="1" hangingPunct="1"/>
            <a:r>
              <a:rPr lang="en-US" altLang="en-US" sz="3200"/>
              <a:t>Example 9-7: Solution</a:t>
            </a:r>
          </a:p>
        </p:txBody>
      </p:sp>
      <p:sp>
        <p:nvSpPr>
          <p:cNvPr id="134147" name="Rectangle 3">
            <a:extLst>
              <a:ext uri="{FF2B5EF4-FFF2-40B4-BE49-F238E27FC236}">
                <a16:creationId xmlns:a16="http://schemas.microsoft.com/office/drawing/2014/main" id="{88079DA9-E023-49F2-9506-C397A35E0C18}"/>
              </a:ext>
            </a:extLst>
          </p:cNvPr>
          <p:cNvSpPr>
            <a:spLocks noGrp="1" noChangeArrowheads="1"/>
          </p:cNvSpPr>
          <p:nvPr>
            <p:ph type="body" sz="half" idx="1"/>
          </p:nvPr>
        </p:nvSpPr>
        <p:spPr>
          <a:xfrm>
            <a:off x="457200" y="1600200"/>
            <a:ext cx="7924800" cy="4530725"/>
          </a:xfrm>
        </p:spPr>
        <p:txBody>
          <a:bodyPr/>
          <a:lstStyle/>
          <a:p>
            <a:pPr eaLnBrk="1" hangingPunct="1">
              <a:lnSpc>
                <a:spcPct val="90000"/>
              </a:lnSpc>
            </a:pPr>
            <a:r>
              <a:rPr lang="en-US" altLang="en-US" sz="2400">
                <a:cs typeface="Times New Roman" panose="02020603050405020304" pitchFamily="18" charset="0"/>
              </a:rPr>
              <a:t>Step 5:</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buFont typeface="Wingdings" panose="05000000000000000000" pitchFamily="2" charset="2"/>
              <a:buNone/>
            </a:pPr>
            <a:r>
              <a:rPr lang="en-US" altLang="en-US" sz="2400"/>
              <a:t>   The value of the test statistic t = 2.121 falls between the two critical points, -2.898 and 2.898, which is the non-rejection region.  Consequently, we fail to reject </a:t>
            </a:r>
            <a:r>
              <a:rPr lang="en-US" altLang="en-US" sz="2400" i="1"/>
              <a:t>H</a:t>
            </a:r>
            <a:r>
              <a:rPr lang="en-US" altLang="en-US" sz="2400" i="1" baseline="-25000"/>
              <a:t>0</a:t>
            </a:r>
            <a:r>
              <a:rPr lang="en-US" altLang="en-US" sz="2400"/>
              <a:t>.  </a:t>
            </a:r>
          </a:p>
        </p:txBody>
      </p:sp>
      <p:sp>
        <p:nvSpPr>
          <p:cNvPr id="134148" name="Text Box 4">
            <a:extLst>
              <a:ext uri="{FF2B5EF4-FFF2-40B4-BE49-F238E27FC236}">
                <a16:creationId xmlns:a16="http://schemas.microsoft.com/office/drawing/2014/main" id="{BCC3F6F5-D3C9-42F5-A253-DDC0C708FB5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34149" name="Object 2">
            <a:extLst>
              <a:ext uri="{FF2B5EF4-FFF2-40B4-BE49-F238E27FC236}">
                <a16:creationId xmlns:a16="http://schemas.microsoft.com/office/drawing/2014/main" id="{A2D3113A-4393-4D22-AAE6-9379A34C6C36}"/>
              </a:ext>
            </a:extLst>
          </p:cNvPr>
          <p:cNvGraphicFramePr>
            <a:graphicFrameLocks noGrp="1" noChangeAspect="1"/>
          </p:cNvGraphicFramePr>
          <p:nvPr>
            <p:ph sz="half" idx="2"/>
          </p:nvPr>
        </p:nvGraphicFramePr>
        <p:xfrm>
          <a:off x="2286000" y="1524000"/>
          <a:ext cx="4433888" cy="1838325"/>
        </p:xfrm>
        <a:graphic>
          <a:graphicData uri="http://schemas.openxmlformats.org/presentationml/2006/ole">
            <mc:AlternateContent xmlns:mc="http://schemas.openxmlformats.org/markup-compatibility/2006">
              <mc:Choice xmlns:v="urn:schemas-microsoft-com:vml" Requires="v">
                <p:oleObj spid="_x0000_s134159" name="Equation" r:id="rId3" imgW="2082800" imgH="863600" progId="Equation.DSMT4">
                  <p:embed/>
                </p:oleObj>
              </mc:Choice>
              <mc:Fallback>
                <p:oleObj name="Equation" r:id="rId3" imgW="20828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4433888"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1C392B2-3D8E-420A-B267-44A8C613CCCD}"/>
              </a:ext>
            </a:extLst>
          </p:cNvPr>
          <p:cNvSpPr>
            <a:spLocks noGrp="1" noChangeArrowheads="1"/>
          </p:cNvSpPr>
          <p:nvPr>
            <p:ph type="title"/>
          </p:nvPr>
        </p:nvSpPr>
        <p:spPr/>
        <p:txBody>
          <a:bodyPr/>
          <a:lstStyle/>
          <a:p>
            <a:pPr eaLnBrk="1" hangingPunct="1"/>
            <a:r>
              <a:rPr lang="en-US" altLang="en-US" sz="3200"/>
              <a:t>Example 9-8</a:t>
            </a:r>
          </a:p>
        </p:txBody>
      </p:sp>
      <p:sp>
        <p:nvSpPr>
          <p:cNvPr id="135171" name="Rectangle 3">
            <a:extLst>
              <a:ext uri="{FF2B5EF4-FFF2-40B4-BE49-F238E27FC236}">
                <a16:creationId xmlns:a16="http://schemas.microsoft.com/office/drawing/2014/main" id="{49DA3F7F-B224-4F45-BA6A-93853F29CC56}"/>
              </a:ext>
            </a:extLst>
          </p:cNvPr>
          <p:cNvSpPr>
            <a:spLocks noGrp="1" noChangeArrowheads="1"/>
          </p:cNvSpPr>
          <p:nvPr>
            <p:ph type="body" idx="1"/>
          </p:nvPr>
        </p:nvSpPr>
        <p:spPr>
          <a:xfrm>
            <a:off x="533400" y="1600200"/>
            <a:ext cx="8270875" cy="4435475"/>
          </a:xfrm>
        </p:spPr>
        <p:txBody>
          <a:bodyPr/>
          <a:lstStyle/>
          <a:p>
            <a:pPr eaLnBrk="1" hangingPunct="1">
              <a:lnSpc>
                <a:spcPct val="80000"/>
              </a:lnSpc>
              <a:buFont typeface="Tahoma" panose="020B0604030504040204" pitchFamily="34" charset="0"/>
              <a:buChar char=" "/>
            </a:pPr>
            <a:r>
              <a:rPr lang="en-GB" altLang="en-US" sz="2400"/>
              <a:t>The management at Massachusetts Savings Bank is always concerned about the quality of service provided to its customers. With the old computer system, a teller at this bank could serve, on </a:t>
            </a:r>
            <a:r>
              <a:rPr lang="en-GB" altLang="en-US" sz="2400" b="1"/>
              <a:t>average, 22 customers per hour</a:t>
            </a:r>
            <a:r>
              <a:rPr lang="en-GB" altLang="en-US" sz="2400"/>
              <a:t>.  The management noticed that with this service rate, the waiting time for customers was too long. Recently the management of the bank installed a new computer system in the bank, expecting that it would increase the service rate and consequently make the customers happier by reducing the waiting time. </a:t>
            </a:r>
            <a:endParaRPr lang="en-US" altLang="en-US" sz="2400"/>
          </a:p>
        </p:txBody>
      </p:sp>
      <p:sp>
        <p:nvSpPr>
          <p:cNvPr id="135172" name="Text Box 4">
            <a:extLst>
              <a:ext uri="{FF2B5EF4-FFF2-40B4-BE49-F238E27FC236}">
                <a16:creationId xmlns:a16="http://schemas.microsoft.com/office/drawing/2014/main" id="{EA0E2AFB-4D14-487C-8585-F5F63D00433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D7AB6494-7604-4C00-85A2-014F75394ECE}"/>
              </a:ext>
            </a:extLst>
          </p:cNvPr>
          <p:cNvSpPr>
            <a:spLocks noGrp="1" noChangeArrowheads="1"/>
          </p:cNvSpPr>
          <p:nvPr>
            <p:ph type="title"/>
          </p:nvPr>
        </p:nvSpPr>
        <p:spPr/>
        <p:txBody>
          <a:bodyPr/>
          <a:lstStyle/>
          <a:p>
            <a:pPr eaLnBrk="1" hangingPunct="1"/>
            <a:r>
              <a:rPr lang="en-US" altLang="en-US" sz="3200"/>
              <a:t>Example 9-8</a:t>
            </a:r>
          </a:p>
        </p:txBody>
      </p:sp>
      <p:sp>
        <p:nvSpPr>
          <p:cNvPr id="136195" name="Rectangle 3">
            <a:extLst>
              <a:ext uri="{FF2B5EF4-FFF2-40B4-BE49-F238E27FC236}">
                <a16:creationId xmlns:a16="http://schemas.microsoft.com/office/drawing/2014/main" id="{9878AC13-4023-477C-9EDD-B7305098C53F}"/>
              </a:ext>
            </a:extLst>
          </p:cNvPr>
          <p:cNvSpPr>
            <a:spLocks noGrp="1" noChangeArrowheads="1"/>
          </p:cNvSpPr>
          <p:nvPr>
            <p:ph type="body" idx="1"/>
          </p:nvPr>
        </p:nvSpPr>
        <p:spPr>
          <a:xfrm>
            <a:off x="609600" y="1600200"/>
            <a:ext cx="8199438" cy="4267200"/>
          </a:xfrm>
        </p:spPr>
        <p:txBody>
          <a:bodyPr/>
          <a:lstStyle/>
          <a:p>
            <a:pPr eaLnBrk="1" hangingPunct="1">
              <a:lnSpc>
                <a:spcPct val="90000"/>
              </a:lnSpc>
              <a:buFont typeface="Tahoma" panose="020B0604030504040204" pitchFamily="34" charset="0"/>
              <a:buChar char=" "/>
            </a:pPr>
            <a:r>
              <a:rPr lang="en-GB" altLang="en-US" sz="2400"/>
              <a:t>To check if the new computer system is more efficient than the old system, the management of the bank took a </a:t>
            </a:r>
            <a:r>
              <a:rPr lang="en-GB" altLang="en-US" sz="2400" b="1"/>
              <a:t>random sample of 70 </a:t>
            </a:r>
            <a:r>
              <a:rPr lang="en-GB" altLang="en-US" sz="2400"/>
              <a:t>hours and found that during </a:t>
            </a:r>
            <a:r>
              <a:rPr lang="en-GB" altLang="en-US" sz="2400" b="1"/>
              <a:t>these hours the mean number of customers served by tellers was 27 per hour with a standard deviation of 2.5</a:t>
            </a:r>
            <a:r>
              <a:rPr lang="en-GB" altLang="en-US" sz="2400"/>
              <a:t>. Testing at the </a:t>
            </a:r>
            <a:r>
              <a:rPr lang="en-GB" altLang="en-US" sz="2400" b="1"/>
              <a:t>1% significance level</a:t>
            </a:r>
            <a:r>
              <a:rPr lang="en-GB" altLang="en-US" sz="2400"/>
              <a:t>, would you conclude that the new computer system is </a:t>
            </a:r>
            <a:r>
              <a:rPr lang="en-GB" altLang="en-US" sz="2400" b="1"/>
              <a:t>more efficient </a:t>
            </a:r>
            <a:r>
              <a:rPr lang="en-GB" altLang="en-US" sz="2400"/>
              <a:t>than the old computer system? </a:t>
            </a:r>
            <a:endParaRPr lang="en-US" altLang="en-US" sz="2400"/>
          </a:p>
        </p:txBody>
      </p:sp>
      <p:sp>
        <p:nvSpPr>
          <p:cNvPr id="136196" name="Text Box 4">
            <a:extLst>
              <a:ext uri="{FF2B5EF4-FFF2-40B4-BE49-F238E27FC236}">
                <a16:creationId xmlns:a16="http://schemas.microsoft.com/office/drawing/2014/main" id="{4E8FFF5D-7727-467B-93EC-A59B53F8FCB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5B983A2-3C1C-4F99-8B55-43ED904CE2F9}"/>
              </a:ext>
            </a:extLst>
          </p:cNvPr>
          <p:cNvSpPr>
            <a:spLocks noGrp="1" noChangeArrowheads="1"/>
          </p:cNvSpPr>
          <p:nvPr>
            <p:ph type="title"/>
          </p:nvPr>
        </p:nvSpPr>
        <p:spPr/>
        <p:txBody>
          <a:bodyPr/>
          <a:lstStyle/>
          <a:p>
            <a:pPr eaLnBrk="1" hangingPunct="1"/>
            <a:r>
              <a:rPr lang="en-US" altLang="en-US" sz="3200"/>
              <a:t>Example 9-8: Solution</a:t>
            </a:r>
          </a:p>
        </p:txBody>
      </p:sp>
      <p:sp>
        <p:nvSpPr>
          <p:cNvPr id="137219" name="Rectangle 3">
            <a:extLst>
              <a:ext uri="{FF2B5EF4-FFF2-40B4-BE49-F238E27FC236}">
                <a16:creationId xmlns:a16="http://schemas.microsoft.com/office/drawing/2014/main" id="{EA0F9E90-5B5F-4F04-B657-65E3266850F0}"/>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22</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&gt;</a:t>
            </a:r>
            <a:r>
              <a:rPr lang="en-GB" altLang="en-US">
                <a:sym typeface="Mathematica1" pitchFamily="2" charset="2"/>
              </a:rPr>
              <a:t> 22</a:t>
            </a:r>
          </a:p>
          <a:p>
            <a:pPr eaLnBrk="1" hangingPunct="1"/>
            <a:r>
              <a:rPr lang="en-GB" altLang="en-US">
                <a:sym typeface="Mathematica1" pitchFamily="2" charset="2"/>
              </a:rPr>
              <a:t>Step 2:  This is a right tailed test.</a:t>
            </a:r>
            <a:endParaRPr lang="en-GB" altLang="en-US"/>
          </a:p>
          <a:p>
            <a:pPr eaLnBrk="1" hangingPunct="1"/>
            <a:r>
              <a:rPr lang="en-GB" altLang="en-US"/>
              <a:t>Step 3: The population standard deviation σ</a:t>
            </a:r>
            <a:r>
              <a:rPr lang="en-GB" altLang="en-US">
                <a:sym typeface="Mathematica1" pitchFamily="2" charset="2"/>
              </a:rPr>
              <a:t> is not known and the sample size is large </a:t>
            </a:r>
            <a:r>
              <a:rPr lang="en-US" altLang="en-US"/>
              <a:t>(</a:t>
            </a:r>
            <a:r>
              <a:rPr lang="en-US" altLang="en-US" i="1">
                <a:latin typeface="Times New Roman" panose="02020603050405020304" pitchFamily="18" charset="0"/>
              </a:rPr>
              <a:t>n</a:t>
            </a:r>
            <a:r>
              <a:rPr lang="en-US" altLang="en-US"/>
              <a:t> &gt; 30).  Consequently, we will use the </a:t>
            </a:r>
            <a:r>
              <a:rPr lang="en-US" altLang="en-US" i="1">
                <a:latin typeface="Times New Roman" panose="02020603050405020304" pitchFamily="18" charset="0"/>
              </a:rPr>
              <a:t>t</a:t>
            </a:r>
            <a:r>
              <a:rPr lang="en-US" altLang="en-US"/>
              <a:t> distribution to perform the test.</a:t>
            </a:r>
          </a:p>
          <a:p>
            <a:pPr eaLnBrk="1" hangingPunct="1"/>
            <a:endParaRPr lang="en-US" altLang="en-US"/>
          </a:p>
        </p:txBody>
      </p:sp>
      <p:sp>
        <p:nvSpPr>
          <p:cNvPr id="137220" name="Text Box 4">
            <a:extLst>
              <a:ext uri="{FF2B5EF4-FFF2-40B4-BE49-F238E27FC236}">
                <a16:creationId xmlns:a16="http://schemas.microsoft.com/office/drawing/2014/main" id="{FCB37AC3-D9E0-4D62-A893-B791109A958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B30F858-976E-45E6-981C-2EAAC4270F7C}"/>
              </a:ext>
            </a:extLst>
          </p:cNvPr>
          <p:cNvSpPr>
            <a:spLocks noGrp="1" noChangeArrowheads="1"/>
          </p:cNvSpPr>
          <p:nvPr>
            <p:ph type="title"/>
          </p:nvPr>
        </p:nvSpPr>
        <p:spPr/>
        <p:txBody>
          <a:bodyPr/>
          <a:lstStyle/>
          <a:p>
            <a:pPr eaLnBrk="1" hangingPunct="1"/>
            <a:r>
              <a:rPr lang="en-US" altLang="en-US" sz="3200"/>
              <a:t>Example 9-8: Solution</a:t>
            </a:r>
          </a:p>
        </p:txBody>
      </p:sp>
      <p:sp>
        <p:nvSpPr>
          <p:cNvPr id="138243" name="Rectangle 3">
            <a:extLst>
              <a:ext uri="{FF2B5EF4-FFF2-40B4-BE49-F238E27FC236}">
                <a16:creationId xmlns:a16="http://schemas.microsoft.com/office/drawing/2014/main" id="{D0F93CFD-5651-4323-ADFE-B8021A0CAFCB}"/>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sym typeface="Mathematica1" pitchFamily="2" charset="2"/>
              </a:rPr>
              <a:t>Significance level </a:t>
            </a:r>
            <a:r>
              <a:rPr lang="en-US" altLang="en-US">
                <a:cs typeface="Times New Roman" panose="02020603050405020304" pitchFamily="18" charset="0"/>
                <a:sym typeface="Mathematica1" pitchFamily="2" charset="2"/>
              </a:rPr>
              <a:t>= .01.</a:t>
            </a:r>
            <a:r>
              <a:rPr lang="en-US" altLang="en-US">
                <a:latin typeface="Times New Roman" panose="02020603050405020304" pitchFamily="18" charset="0"/>
                <a:cs typeface="Times New Roman" panose="02020603050405020304" pitchFamily="18" charset="0"/>
                <a:sym typeface="Mathematica1" pitchFamily="2" charset="2"/>
              </a:rPr>
              <a:t>  </a:t>
            </a:r>
            <a:r>
              <a:rPr lang="en-US" altLang="en-US"/>
              <a:t>The &gt; sign in the alternative hypothesis indicates that the test is right-tailed and the rejection region lies in the right tail.</a:t>
            </a:r>
          </a:p>
          <a:p>
            <a:pPr eaLnBrk="1" hangingPunct="1"/>
            <a:r>
              <a:rPr lang="en-US" altLang="en-US"/>
              <a:t>Area in the right tail = α</a:t>
            </a:r>
            <a:r>
              <a:rPr lang="en-US" altLang="en-US">
                <a:cs typeface="Times New Roman" panose="02020603050405020304" pitchFamily="18" charset="0"/>
                <a:sym typeface="Mathematica1" pitchFamily="2" charset="2"/>
              </a:rPr>
              <a:t> = .01</a:t>
            </a:r>
          </a:p>
          <a:p>
            <a:pPr eaLnBrk="1" hangingPunct="1"/>
            <a:r>
              <a:rPr lang="en-US" altLang="en-US" i="1"/>
              <a:t>df</a:t>
            </a:r>
            <a:r>
              <a:rPr lang="en-US" altLang="en-US"/>
              <a:t> =</a:t>
            </a:r>
            <a:r>
              <a:rPr lang="en-US" altLang="en-US" i="1"/>
              <a:t> n</a:t>
            </a:r>
            <a:r>
              <a:rPr lang="en-US" altLang="en-US"/>
              <a:t> – 1 = 70 – 1 = 69</a:t>
            </a:r>
          </a:p>
          <a:p>
            <a:pPr eaLnBrk="1" hangingPunct="1"/>
            <a:r>
              <a:rPr lang="en-US" altLang="en-US"/>
              <a:t>The critical value for </a:t>
            </a:r>
            <a:r>
              <a:rPr lang="en-US" altLang="en-US" i="1"/>
              <a:t>t</a:t>
            </a:r>
            <a:r>
              <a:rPr lang="en-US" altLang="en-US"/>
              <a:t> for 69 </a:t>
            </a:r>
            <a:r>
              <a:rPr lang="en-US" altLang="en-US" i="1"/>
              <a:t>df</a:t>
            </a:r>
            <a:r>
              <a:rPr lang="en-US" altLang="en-US"/>
              <a:t> and .01 area in the right tail is 2.382.</a:t>
            </a:r>
          </a:p>
        </p:txBody>
      </p:sp>
      <p:sp>
        <p:nvSpPr>
          <p:cNvPr id="138244" name="Text Box 4">
            <a:extLst>
              <a:ext uri="{FF2B5EF4-FFF2-40B4-BE49-F238E27FC236}">
                <a16:creationId xmlns:a16="http://schemas.microsoft.com/office/drawing/2014/main" id="{790461ED-0576-49DD-833A-0DA16A293D6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06EB535-BA28-4AA1-8E2A-D7912154FCBA}"/>
              </a:ext>
            </a:extLst>
          </p:cNvPr>
          <p:cNvSpPr>
            <a:spLocks noGrp="1" noChangeArrowheads="1"/>
          </p:cNvSpPr>
          <p:nvPr>
            <p:ph type="title"/>
          </p:nvPr>
        </p:nvSpPr>
        <p:spPr/>
        <p:txBody>
          <a:bodyPr/>
          <a:lstStyle/>
          <a:p>
            <a:pPr eaLnBrk="1" hangingPunct="1"/>
            <a:r>
              <a:rPr lang="en-US" altLang="en-US" sz="3200"/>
              <a:t>Figure 9.14</a:t>
            </a:r>
            <a:endParaRPr lang="en-US" altLang="en-US"/>
          </a:p>
        </p:txBody>
      </p:sp>
      <p:sp>
        <p:nvSpPr>
          <p:cNvPr id="139267" name="Text Box 3">
            <a:extLst>
              <a:ext uri="{FF2B5EF4-FFF2-40B4-BE49-F238E27FC236}">
                <a16:creationId xmlns:a16="http://schemas.microsoft.com/office/drawing/2014/main" id="{A2C5A577-C582-481B-9B4E-DF2D4335438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39268" name="Picture 6">
            <a:extLst>
              <a:ext uri="{FF2B5EF4-FFF2-40B4-BE49-F238E27FC236}">
                <a16:creationId xmlns:a16="http://schemas.microsoft.com/office/drawing/2014/main" id="{5054994C-A467-4EB5-9B31-A09DF66C7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2362200"/>
            <a:ext cx="5894387"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DDF49A42-0E6A-4BAF-8D63-5BE6BF133FA6}"/>
              </a:ext>
            </a:extLst>
          </p:cNvPr>
          <p:cNvSpPr>
            <a:spLocks noGrp="1" noChangeArrowheads="1"/>
          </p:cNvSpPr>
          <p:nvPr>
            <p:ph type="title"/>
          </p:nvPr>
        </p:nvSpPr>
        <p:spPr/>
        <p:txBody>
          <a:bodyPr/>
          <a:lstStyle/>
          <a:p>
            <a:pPr eaLnBrk="1" hangingPunct="1"/>
            <a:r>
              <a:rPr lang="en-US" altLang="en-US" sz="3200"/>
              <a:t>Example 9-8: Solution</a:t>
            </a:r>
          </a:p>
        </p:txBody>
      </p:sp>
      <p:sp>
        <p:nvSpPr>
          <p:cNvPr id="140291" name="Rectangle 3">
            <a:extLst>
              <a:ext uri="{FF2B5EF4-FFF2-40B4-BE49-F238E27FC236}">
                <a16:creationId xmlns:a16="http://schemas.microsoft.com/office/drawing/2014/main" id="{F4741C46-5EED-4DEC-BB3C-1D0795CC1D3C}"/>
              </a:ext>
            </a:extLst>
          </p:cNvPr>
          <p:cNvSpPr>
            <a:spLocks noGrp="1" noChangeArrowheads="1"/>
          </p:cNvSpPr>
          <p:nvPr>
            <p:ph type="body" sz="half" idx="1"/>
          </p:nvPr>
        </p:nvSpPr>
        <p:spPr>
          <a:xfrm>
            <a:off x="457200" y="1600200"/>
            <a:ext cx="7924800" cy="4530725"/>
          </a:xfrm>
        </p:spPr>
        <p:txBody>
          <a:bodyPr/>
          <a:lstStyle/>
          <a:p>
            <a:pPr eaLnBrk="1" hangingPunct="1">
              <a:lnSpc>
                <a:spcPct val="90000"/>
              </a:lnSpc>
            </a:pPr>
            <a:r>
              <a:rPr lang="en-US" altLang="en-US" sz="2400">
                <a:cs typeface="Times New Roman" panose="02020603050405020304" pitchFamily="18" charset="0"/>
              </a:rPr>
              <a:t>Step 5:</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buFont typeface="Wingdings" panose="05000000000000000000" pitchFamily="2" charset="2"/>
              <a:buNone/>
            </a:pPr>
            <a:r>
              <a:rPr lang="en-US" altLang="en-US" sz="2400"/>
              <a:t>    The value of the test statistic t</a:t>
            </a:r>
            <a:r>
              <a:rPr lang="en-US" altLang="en-US" sz="2400" baseline="-25000"/>
              <a:t>o</a:t>
            </a:r>
            <a:r>
              <a:rPr lang="en-US" altLang="en-US" sz="2400"/>
              <a:t> = 16.733 is greater than the critical value of t = 2.382, and it falls in the rejection region.  Consequently, we reject </a:t>
            </a:r>
            <a:r>
              <a:rPr lang="en-US" altLang="en-US" sz="2400" i="1"/>
              <a:t>H</a:t>
            </a:r>
            <a:r>
              <a:rPr lang="en-US" altLang="en-US" sz="2400" baseline="-25000"/>
              <a:t>0</a:t>
            </a:r>
            <a:r>
              <a:rPr lang="en-US" altLang="en-US" sz="2400"/>
              <a:t>.  </a:t>
            </a:r>
          </a:p>
        </p:txBody>
      </p:sp>
      <p:sp>
        <p:nvSpPr>
          <p:cNvPr id="140292" name="Text Box 4">
            <a:extLst>
              <a:ext uri="{FF2B5EF4-FFF2-40B4-BE49-F238E27FC236}">
                <a16:creationId xmlns:a16="http://schemas.microsoft.com/office/drawing/2014/main" id="{A4A906A5-81C5-42E1-8555-371093547A1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40293" name="Object 2">
            <a:extLst>
              <a:ext uri="{FF2B5EF4-FFF2-40B4-BE49-F238E27FC236}">
                <a16:creationId xmlns:a16="http://schemas.microsoft.com/office/drawing/2014/main" id="{D83AE458-189B-4C08-B61D-3BECB9BB0B32}"/>
              </a:ext>
            </a:extLst>
          </p:cNvPr>
          <p:cNvGraphicFramePr>
            <a:graphicFrameLocks noGrp="1" noChangeAspect="1"/>
          </p:cNvGraphicFramePr>
          <p:nvPr>
            <p:ph sz="half" idx="2"/>
          </p:nvPr>
        </p:nvGraphicFramePr>
        <p:xfrm>
          <a:off x="2286000" y="1524000"/>
          <a:ext cx="4433888" cy="1752600"/>
        </p:xfrm>
        <a:graphic>
          <a:graphicData uri="http://schemas.openxmlformats.org/presentationml/2006/ole">
            <mc:AlternateContent xmlns:mc="http://schemas.openxmlformats.org/markup-compatibility/2006">
              <mc:Choice xmlns:v="urn:schemas-microsoft-com:vml" Requires="v">
                <p:oleObj spid="_x0000_s140303" name="Equation" r:id="rId3" imgW="2184400" imgH="863600" progId="Equation.DSMT4">
                  <p:embed/>
                </p:oleObj>
              </mc:Choice>
              <mc:Fallback>
                <p:oleObj name="Equation" r:id="rId3" imgW="21844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4433888"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B414B23-DDDB-4B75-9988-9F3C61F6FA23}"/>
              </a:ext>
            </a:extLst>
          </p:cNvPr>
          <p:cNvSpPr>
            <a:spLocks noGrp="1" noChangeArrowheads="1"/>
          </p:cNvSpPr>
          <p:nvPr>
            <p:ph type="title"/>
          </p:nvPr>
        </p:nvSpPr>
        <p:spPr/>
        <p:txBody>
          <a:bodyPr/>
          <a:lstStyle/>
          <a:p>
            <a:pPr eaLnBrk="1" hangingPunct="1"/>
            <a:r>
              <a:rPr lang="en-US" altLang="en-US" sz="3200"/>
              <a:t>Example 9-9</a:t>
            </a:r>
          </a:p>
        </p:txBody>
      </p:sp>
      <p:sp>
        <p:nvSpPr>
          <p:cNvPr id="143363" name="Rectangle 3">
            <a:extLst>
              <a:ext uri="{FF2B5EF4-FFF2-40B4-BE49-F238E27FC236}">
                <a16:creationId xmlns:a16="http://schemas.microsoft.com/office/drawing/2014/main" id="{31D79720-9B08-489D-904B-D9BC2B94E14D}"/>
              </a:ext>
            </a:extLst>
          </p:cNvPr>
          <p:cNvSpPr>
            <a:spLocks noGrp="1" noChangeArrowheads="1"/>
          </p:cNvSpPr>
          <p:nvPr>
            <p:ph type="body" idx="1"/>
          </p:nvPr>
        </p:nvSpPr>
        <p:spPr>
          <a:xfrm>
            <a:off x="533400" y="1660525"/>
            <a:ext cx="7924800" cy="4435475"/>
          </a:xfrm>
        </p:spPr>
        <p:txBody>
          <a:bodyPr/>
          <a:lstStyle/>
          <a:p>
            <a:pPr eaLnBrk="1" hangingPunct="1">
              <a:lnSpc>
                <a:spcPct val="80000"/>
              </a:lnSpc>
              <a:buFont typeface="Tahoma" panose="020B0604030504040204" pitchFamily="34" charset="0"/>
              <a:buChar char=" "/>
            </a:pPr>
            <a:r>
              <a:rPr lang="en-US" altLang="en-US" sz="2400"/>
              <a:t>According to a Nationwide Mutual Insurance Company </a:t>
            </a:r>
            <a:r>
              <a:rPr lang="en-US" altLang="en-US" sz="2400" i="1"/>
              <a:t>Driving While Distracted</a:t>
            </a:r>
            <a:r>
              <a:rPr lang="en-US" altLang="en-US" sz="2400"/>
              <a:t> study conducted in 2008, </a:t>
            </a:r>
            <a:r>
              <a:rPr lang="en-US" altLang="en-US" sz="2400" b="1"/>
              <a:t>81% of the drivers interviewed said that they have talked on their cell phones while driving </a:t>
            </a:r>
            <a:r>
              <a:rPr lang="en-US" altLang="en-US" sz="2400"/>
              <a:t>(</a:t>
            </a:r>
            <a:r>
              <a:rPr lang="en-US" altLang="en-US" sz="2400" i="1"/>
              <a:t>The New York Times</a:t>
            </a:r>
            <a:r>
              <a:rPr lang="en-US" altLang="en-US" sz="2400"/>
              <a:t>, July 19, 2009).  The survey included drivers aged 16 to 61 years selected from 48 states.  Assume that this result holds true for the 2008 population of all such drivers in the United States.  In a recent random </a:t>
            </a:r>
            <a:r>
              <a:rPr lang="en-US" altLang="en-US" sz="2400" b="1"/>
              <a:t>sample of 1600 drivers </a:t>
            </a:r>
            <a:r>
              <a:rPr lang="en-US" altLang="en-US" sz="2400"/>
              <a:t>aged 16 to 61 years selected from the United States, </a:t>
            </a:r>
            <a:r>
              <a:rPr lang="en-US" altLang="en-US" sz="2400" b="1"/>
              <a:t>83% said that they have talked on their cell phones while driving. </a:t>
            </a:r>
            <a:r>
              <a:rPr lang="en-US" altLang="en-US" sz="2400"/>
              <a:t> </a:t>
            </a:r>
          </a:p>
        </p:txBody>
      </p:sp>
      <p:sp>
        <p:nvSpPr>
          <p:cNvPr id="143364" name="Text Box 4">
            <a:extLst>
              <a:ext uri="{FF2B5EF4-FFF2-40B4-BE49-F238E27FC236}">
                <a16:creationId xmlns:a16="http://schemas.microsoft.com/office/drawing/2014/main" id="{AEE5E2DF-6894-456E-B9CD-6869520BB49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26D40E2-7B20-49FB-98BF-88904D3D3932}"/>
              </a:ext>
            </a:extLst>
          </p:cNvPr>
          <p:cNvSpPr>
            <a:spLocks noGrp="1" noChangeArrowheads="1"/>
          </p:cNvSpPr>
          <p:nvPr>
            <p:ph type="title"/>
          </p:nvPr>
        </p:nvSpPr>
        <p:spPr/>
        <p:txBody>
          <a:bodyPr/>
          <a:lstStyle/>
          <a:p>
            <a:pPr eaLnBrk="1" hangingPunct="1"/>
            <a:r>
              <a:rPr lang="en-US" altLang="en-US" sz="3200"/>
              <a:t>A Two-Tailed Test</a:t>
            </a:r>
          </a:p>
        </p:txBody>
      </p:sp>
      <p:sp>
        <p:nvSpPr>
          <p:cNvPr id="25603" name="Rectangle 3">
            <a:extLst>
              <a:ext uri="{FF2B5EF4-FFF2-40B4-BE49-F238E27FC236}">
                <a16:creationId xmlns:a16="http://schemas.microsoft.com/office/drawing/2014/main" id="{4242DA76-8C9C-478D-BD2E-5027B9041B80}"/>
              </a:ext>
            </a:extLst>
          </p:cNvPr>
          <p:cNvSpPr>
            <a:spLocks noGrp="1" noChangeArrowheads="1"/>
          </p:cNvSpPr>
          <p:nvPr>
            <p:ph type="body" idx="1"/>
          </p:nvPr>
        </p:nvSpPr>
        <p:spPr>
          <a:xfrm>
            <a:off x="304800" y="1600200"/>
            <a:ext cx="8415338" cy="4648200"/>
          </a:xfrm>
        </p:spPr>
        <p:txBody>
          <a:bodyPr/>
          <a:lstStyle/>
          <a:p>
            <a:pPr eaLnBrk="1" hangingPunct="1"/>
            <a:r>
              <a:rPr lang="en-GB" altLang="en-US" sz="2400"/>
              <a:t>According to a survey by Consumer Reports magazine conducted in 2008, a sample of sixth graders selected from New York schools showed that their backpacks weighed an average of 18.4 pounds (USA TODAY, August 3, 2009).  Another magazine wants to check whether or not this mean has </a:t>
            </a:r>
            <a:r>
              <a:rPr lang="en-GB" altLang="en-US" sz="2400" i="1">
                <a:solidFill>
                  <a:schemeClr val="folHlink"/>
                </a:solidFill>
              </a:rPr>
              <a:t>changed</a:t>
            </a:r>
            <a:r>
              <a:rPr lang="en-GB" altLang="en-US" sz="2400"/>
              <a:t> since that survey.  The key word here is </a:t>
            </a:r>
            <a:r>
              <a:rPr lang="en-GB" altLang="en-US" sz="2400" i="1">
                <a:solidFill>
                  <a:schemeClr val="folHlink"/>
                </a:solidFill>
              </a:rPr>
              <a:t>changed</a:t>
            </a:r>
            <a:r>
              <a:rPr lang="en-GB" altLang="en-US" sz="2400"/>
              <a:t>.</a:t>
            </a:r>
          </a:p>
          <a:p>
            <a:pPr eaLnBrk="1" hangingPunct="1"/>
            <a:r>
              <a:rPr lang="en-GB" altLang="en-US" sz="2400"/>
              <a:t>The mean weight of backpacks for sixth-graders in New York has changed if it has either increased or decreased since 2008. This is an example of a two tailed test. </a:t>
            </a:r>
            <a:endParaRPr lang="en-US" altLang="en-US" sz="2400"/>
          </a:p>
        </p:txBody>
      </p:sp>
      <p:sp>
        <p:nvSpPr>
          <p:cNvPr id="25604" name="Text Box 4">
            <a:extLst>
              <a:ext uri="{FF2B5EF4-FFF2-40B4-BE49-F238E27FC236}">
                <a16:creationId xmlns:a16="http://schemas.microsoft.com/office/drawing/2014/main" id="{D8A7A09D-8E00-4168-B398-D0C2325F4A7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5075936-E064-4A59-B7ED-952F6ACCDB16}"/>
              </a:ext>
            </a:extLst>
          </p:cNvPr>
          <p:cNvSpPr>
            <a:spLocks noGrp="1" noChangeArrowheads="1"/>
          </p:cNvSpPr>
          <p:nvPr>
            <p:ph type="title"/>
          </p:nvPr>
        </p:nvSpPr>
        <p:spPr/>
        <p:txBody>
          <a:bodyPr/>
          <a:lstStyle/>
          <a:p>
            <a:pPr eaLnBrk="1" hangingPunct="1"/>
            <a:r>
              <a:rPr lang="en-US" altLang="en-US" sz="3200"/>
              <a:t>Example 9-9</a:t>
            </a:r>
          </a:p>
        </p:txBody>
      </p:sp>
      <p:sp>
        <p:nvSpPr>
          <p:cNvPr id="144387" name="Rectangle 3">
            <a:extLst>
              <a:ext uri="{FF2B5EF4-FFF2-40B4-BE49-F238E27FC236}">
                <a16:creationId xmlns:a16="http://schemas.microsoft.com/office/drawing/2014/main" id="{F2A317CA-65BF-47D0-9D88-7478199ABFD6}"/>
              </a:ext>
            </a:extLst>
          </p:cNvPr>
          <p:cNvSpPr>
            <a:spLocks noGrp="1" noChangeArrowheads="1"/>
          </p:cNvSpPr>
          <p:nvPr>
            <p:ph type="body" idx="1"/>
          </p:nvPr>
        </p:nvSpPr>
        <p:spPr>
          <a:xfrm>
            <a:off x="533400" y="1660525"/>
            <a:ext cx="7924800" cy="4435475"/>
          </a:xfrm>
        </p:spPr>
        <p:txBody>
          <a:bodyPr/>
          <a:lstStyle/>
          <a:p>
            <a:pPr eaLnBrk="1" hangingPunct="1">
              <a:lnSpc>
                <a:spcPct val="80000"/>
              </a:lnSpc>
              <a:buFont typeface="Tahoma" panose="020B0604030504040204" pitchFamily="34" charset="0"/>
              <a:buChar char=" "/>
            </a:pPr>
            <a:r>
              <a:rPr lang="en-US" altLang="en-US" sz="2400"/>
              <a:t>Find the </a:t>
            </a:r>
            <a:r>
              <a:rPr lang="en-US" altLang="en-US" sz="2400" b="1"/>
              <a:t>p-value</a:t>
            </a:r>
            <a:r>
              <a:rPr lang="en-US" altLang="en-US" sz="2400"/>
              <a:t> to test the hypothesis that the current percentage of such drivers who have talked on their cell phones while driving is </a:t>
            </a:r>
            <a:r>
              <a:rPr lang="en-US" altLang="en-US" sz="2400" b="1"/>
              <a:t>different</a:t>
            </a:r>
            <a:r>
              <a:rPr lang="en-US" altLang="en-US" sz="2400"/>
              <a:t> from 81%.  What is your conclusion if the </a:t>
            </a:r>
            <a:r>
              <a:rPr lang="en-US" altLang="en-US" sz="2400" b="1"/>
              <a:t>significance level is 5%?</a:t>
            </a:r>
          </a:p>
        </p:txBody>
      </p:sp>
      <p:sp>
        <p:nvSpPr>
          <p:cNvPr id="144388" name="Text Box 4">
            <a:extLst>
              <a:ext uri="{FF2B5EF4-FFF2-40B4-BE49-F238E27FC236}">
                <a16:creationId xmlns:a16="http://schemas.microsoft.com/office/drawing/2014/main" id="{67096E2E-3BDE-4E66-BCCD-6A56355A587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F7EA6D5A-9981-4626-9CBE-B50D4507D788}"/>
              </a:ext>
            </a:extLst>
          </p:cNvPr>
          <p:cNvSpPr>
            <a:spLocks noGrp="1" noChangeArrowheads="1"/>
          </p:cNvSpPr>
          <p:nvPr>
            <p:ph type="title"/>
          </p:nvPr>
        </p:nvSpPr>
        <p:spPr/>
        <p:txBody>
          <a:bodyPr/>
          <a:lstStyle/>
          <a:p>
            <a:pPr eaLnBrk="1" hangingPunct="1"/>
            <a:r>
              <a:rPr lang="en-US" altLang="en-US" sz="3200"/>
              <a:t>Example 9-9: Solution</a:t>
            </a:r>
          </a:p>
        </p:txBody>
      </p:sp>
      <p:sp>
        <p:nvSpPr>
          <p:cNvPr id="145411" name="Rectangle 3">
            <a:extLst>
              <a:ext uri="{FF2B5EF4-FFF2-40B4-BE49-F238E27FC236}">
                <a16:creationId xmlns:a16="http://schemas.microsoft.com/office/drawing/2014/main" id="{4D639515-2E20-4FF9-8C2A-64033A8FE7C5}"/>
              </a:ext>
            </a:extLst>
          </p:cNvPr>
          <p:cNvSpPr>
            <a:spLocks noGrp="1" noChangeArrowheads="1"/>
          </p:cNvSpPr>
          <p:nvPr>
            <p:ph type="body" idx="1"/>
          </p:nvPr>
        </p:nvSpPr>
        <p:spPr>
          <a:xfrm>
            <a:off x="611188" y="1752600"/>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 .81</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a:t>
            </a:r>
            <a:r>
              <a:rPr lang="en-GB" altLang="en-US">
                <a:sym typeface="Mathematica1" pitchFamily="2" charset="2"/>
              </a:rPr>
              <a:t> .81</a:t>
            </a:r>
          </a:p>
          <a:p>
            <a:pPr eaLnBrk="1" hangingPunct="1"/>
            <a:r>
              <a:rPr lang="en-GB" altLang="en-US">
                <a:sym typeface="Mathematica1" pitchFamily="2" charset="2"/>
              </a:rPr>
              <a:t>Step 2: This is a two tailed test.</a:t>
            </a:r>
            <a:endParaRPr lang="en-GB" altLang="en-US"/>
          </a:p>
          <a:p>
            <a:pPr eaLnBrk="1" hangingPunct="1"/>
            <a:r>
              <a:rPr lang="en-GB" altLang="en-US"/>
              <a:t>Step 3: To check whether the sample is large, we calculate the values of </a:t>
            </a:r>
            <a:r>
              <a:rPr lang="en-US" altLang="en-US" i="1">
                <a:latin typeface="Times New Roman" panose="02020603050405020304" pitchFamily="18" charset="0"/>
                <a:cs typeface="Times New Roman" panose="02020603050405020304" pitchFamily="18" charset="0"/>
              </a:rPr>
              <a:t>np</a:t>
            </a:r>
            <a:r>
              <a:rPr lang="en-GB" altLang="en-US"/>
              <a:t> and </a:t>
            </a:r>
            <a:r>
              <a:rPr lang="en-US" altLang="en-US" i="1">
                <a:latin typeface="Times New Roman" panose="02020603050405020304" pitchFamily="18" charset="0"/>
                <a:cs typeface="Times New Roman" panose="02020603050405020304" pitchFamily="18" charset="0"/>
              </a:rPr>
              <a:t>nq</a:t>
            </a:r>
            <a:r>
              <a:rPr lang="en-GB" altLang="en-US"/>
              <a:t>:</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np</a:t>
            </a:r>
            <a:r>
              <a:rPr lang="en-GB" altLang="en-US"/>
              <a:t> = 1600(.81) = 1296 &gt; 5</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nq</a:t>
            </a:r>
            <a:r>
              <a:rPr lang="en-GB" altLang="en-US"/>
              <a:t> = 1600(.19) = 304 &gt; 5</a:t>
            </a:r>
            <a:endParaRPr lang="en-US" altLang="en-US"/>
          </a:p>
          <a:p>
            <a:pPr eaLnBrk="1" hangingPunct="1">
              <a:buFont typeface="Wingdings" panose="05000000000000000000" pitchFamily="2" charset="2"/>
              <a:buNone/>
            </a:pPr>
            <a:r>
              <a:rPr lang="en-US" altLang="en-US"/>
              <a:t>   Consequently, we will use the normal distribution to find the p-value for this test.</a:t>
            </a:r>
          </a:p>
        </p:txBody>
      </p:sp>
      <p:sp>
        <p:nvSpPr>
          <p:cNvPr id="145412" name="Text Box 4">
            <a:extLst>
              <a:ext uri="{FF2B5EF4-FFF2-40B4-BE49-F238E27FC236}">
                <a16:creationId xmlns:a16="http://schemas.microsoft.com/office/drawing/2014/main" id="{364D2FEC-9D17-4C8C-95B7-E8BF1AE6758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E468FA8D-55EA-45E3-9AA9-FB579D261AB1}"/>
              </a:ext>
            </a:extLst>
          </p:cNvPr>
          <p:cNvSpPr>
            <a:spLocks noGrp="1" noChangeArrowheads="1"/>
          </p:cNvSpPr>
          <p:nvPr>
            <p:ph type="title"/>
          </p:nvPr>
        </p:nvSpPr>
        <p:spPr/>
        <p:txBody>
          <a:bodyPr/>
          <a:lstStyle/>
          <a:p>
            <a:pPr eaLnBrk="1" hangingPunct="1"/>
            <a:r>
              <a:rPr lang="en-US" altLang="en-US" sz="3200"/>
              <a:t>Example 9-9: Solution</a:t>
            </a:r>
          </a:p>
        </p:txBody>
      </p:sp>
      <p:sp>
        <p:nvSpPr>
          <p:cNvPr id="146435" name="Rectangle 3">
            <a:extLst>
              <a:ext uri="{FF2B5EF4-FFF2-40B4-BE49-F238E27FC236}">
                <a16:creationId xmlns:a16="http://schemas.microsoft.com/office/drawing/2014/main" id="{5EF08D23-68D1-4EA4-93D0-250A10E75B95}"/>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 The ≠</a:t>
            </a:r>
            <a:r>
              <a:rPr lang="en-US" altLang="en-US" sz="2400">
                <a:cs typeface="Times New Roman" panose="02020603050405020304" pitchFamily="18" charset="0"/>
                <a:sym typeface="Mathematica1" pitchFamily="2" charset="2"/>
              </a:rPr>
              <a:t> sign in the alternative hypothesis indicates that the test is two-tailed.</a:t>
            </a: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Area to the left when </a:t>
            </a:r>
            <a:r>
              <a:rPr lang="en-US" altLang="en-US" sz="2400" i="1">
                <a:cs typeface="Times New Roman" panose="02020603050405020304" pitchFamily="18" charset="0"/>
                <a:sym typeface="Mathematica1" pitchFamily="2" charset="2"/>
              </a:rPr>
              <a:t>z</a:t>
            </a:r>
            <a:r>
              <a:rPr lang="en-US" altLang="en-US" sz="2400">
                <a:cs typeface="Times New Roman" panose="02020603050405020304" pitchFamily="18" charset="0"/>
                <a:sym typeface="Mathematica1" pitchFamily="2" charset="2"/>
              </a:rPr>
              <a:t> = 2.04 is 0.9793.  So the area to the right when </a:t>
            </a:r>
            <a:r>
              <a:rPr lang="en-US" altLang="en-US" sz="2400" i="1">
                <a:cs typeface="Times New Roman" panose="02020603050405020304" pitchFamily="18" charset="0"/>
                <a:sym typeface="Mathematica1" pitchFamily="2" charset="2"/>
              </a:rPr>
              <a:t>z</a:t>
            </a:r>
            <a:r>
              <a:rPr lang="en-US" altLang="en-US" sz="2400">
                <a:cs typeface="Times New Roman" panose="02020603050405020304" pitchFamily="18" charset="0"/>
                <a:sym typeface="Mathematica1" pitchFamily="2" charset="2"/>
              </a:rPr>
              <a:t> = 2.04 is 1-0.9793 = 0.0207              </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r>
              <a:rPr lang="en-US" altLang="en-US" sz="2400" i="1">
                <a:cs typeface="Times New Roman" panose="02020603050405020304" pitchFamily="18" charset="0"/>
                <a:sym typeface="Mathematica1" pitchFamily="2" charset="2"/>
              </a:rPr>
              <a:t>p</a:t>
            </a:r>
            <a:r>
              <a:rPr lang="en-US" altLang="en-US" sz="2400">
                <a:cs typeface="Times New Roman" panose="02020603050405020304" pitchFamily="18" charset="0"/>
                <a:sym typeface="Mathematica1" pitchFamily="2" charset="2"/>
              </a:rPr>
              <a:t>-value = 2(.0207) = .0414</a:t>
            </a:r>
            <a:endParaRPr lang="en-US" altLang="en-US" sz="2400"/>
          </a:p>
        </p:txBody>
      </p:sp>
      <p:sp>
        <p:nvSpPr>
          <p:cNvPr id="146436" name="Text Box 4">
            <a:extLst>
              <a:ext uri="{FF2B5EF4-FFF2-40B4-BE49-F238E27FC236}">
                <a16:creationId xmlns:a16="http://schemas.microsoft.com/office/drawing/2014/main" id="{0C9A4B98-BFF1-469B-A75C-E9BC7706B19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46437" name="Object 2">
            <a:extLst>
              <a:ext uri="{FF2B5EF4-FFF2-40B4-BE49-F238E27FC236}">
                <a16:creationId xmlns:a16="http://schemas.microsoft.com/office/drawing/2014/main" id="{3109DF56-57E8-4CDC-8BA1-D7F3156DB18A}"/>
              </a:ext>
            </a:extLst>
          </p:cNvPr>
          <p:cNvGraphicFramePr>
            <a:graphicFrameLocks noGrp="1" noChangeAspect="1"/>
          </p:cNvGraphicFramePr>
          <p:nvPr>
            <p:ph sz="half" idx="2"/>
          </p:nvPr>
        </p:nvGraphicFramePr>
        <p:xfrm>
          <a:off x="1219200" y="2590800"/>
          <a:ext cx="6477000" cy="2133600"/>
        </p:xfrm>
        <a:graphic>
          <a:graphicData uri="http://schemas.openxmlformats.org/presentationml/2006/ole">
            <mc:AlternateContent xmlns:mc="http://schemas.openxmlformats.org/markup-compatibility/2006">
              <mc:Choice xmlns:v="urn:schemas-microsoft-com:vml" Requires="v">
                <p:oleObj spid="_x0000_s146447" name="Equation" r:id="rId3" imgW="2514600" imgH="914400" progId="Equation.DSMT4">
                  <p:embed/>
                </p:oleObj>
              </mc:Choice>
              <mc:Fallback>
                <p:oleObj name="Equation" r:id="rId3" imgW="251460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64770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BE76E1ED-94ED-4BF0-A77D-17FC5DEB14CD}"/>
              </a:ext>
            </a:extLst>
          </p:cNvPr>
          <p:cNvSpPr>
            <a:spLocks noGrp="1" noChangeArrowheads="1"/>
          </p:cNvSpPr>
          <p:nvPr>
            <p:ph type="title"/>
          </p:nvPr>
        </p:nvSpPr>
        <p:spPr/>
        <p:txBody>
          <a:bodyPr/>
          <a:lstStyle/>
          <a:p>
            <a:pPr eaLnBrk="1" hangingPunct="1"/>
            <a:r>
              <a:rPr lang="en-US" altLang="en-US" sz="3200"/>
              <a:t>Figure 9.15  The required p-value</a:t>
            </a:r>
            <a:endParaRPr lang="en-US" altLang="en-US"/>
          </a:p>
        </p:txBody>
      </p:sp>
      <p:sp>
        <p:nvSpPr>
          <p:cNvPr id="147459" name="Text Box 3">
            <a:extLst>
              <a:ext uri="{FF2B5EF4-FFF2-40B4-BE49-F238E27FC236}">
                <a16:creationId xmlns:a16="http://schemas.microsoft.com/office/drawing/2014/main" id="{FBE83EDF-5654-4E60-AD35-91D6188F0C2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47460" name="Picture 7">
            <a:extLst>
              <a:ext uri="{FF2B5EF4-FFF2-40B4-BE49-F238E27FC236}">
                <a16:creationId xmlns:a16="http://schemas.microsoft.com/office/drawing/2014/main" id="{7C99BD7D-9E02-4991-A420-917EAF597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63763"/>
            <a:ext cx="51054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0B38567-A0E4-4A17-A1A7-097E10873EA5}"/>
              </a:ext>
            </a:extLst>
          </p:cNvPr>
          <p:cNvSpPr>
            <a:spLocks noGrp="1" noChangeArrowheads="1"/>
          </p:cNvSpPr>
          <p:nvPr>
            <p:ph type="title"/>
          </p:nvPr>
        </p:nvSpPr>
        <p:spPr/>
        <p:txBody>
          <a:bodyPr/>
          <a:lstStyle/>
          <a:p>
            <a:pPr eaLnBrk="1" hangingPunct="1"/>
            <a:r>
              <a:rPr lang="en-US" altLang="en-US" sz="3200"/>
              <a:t>Example 9-9: Solution</a:t>
            </a:r>
          </a:p>
        </p:txBody>
      </p:sp>
      <p:sp>
        <p:nvSpPr>
          <p:cNvPr id="148483" name="Rectangle 3">
            <a:extLst>
              <a:ext uri="{FF2B5EF4-FFF2-40B4-BE49-F238E27FC236}">
                <a16:creationId xmlns:a16="http://schemas.microsoft.com/office/drawing/2014/main" id="{4DF95845-2942-49CE-A2B0-790F02C4CF46}"/>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a:t>
            </a:r>
            <a:r>
              <a:rPr lang="en-US" altLang="en-US" sz="2400"/>
              <a:t> We can state that for any α</a:t>
            </a:r>
            <a:r>
              <a:rPr lang="en-US" altLang="en-US" sz="2400">
                <a:sym typeface="Mathematica1" pitchFamily="2" charset="2"/>
              </a:rPr>
              <a:t> greater than .0414 we will reject the null hypothesis.  For our example, α = .05, which is greater than the p-value of .0414.  As a result, </a:t>
            </a:r>
            <a:r>
              <a:rPr lang="en-US" altLang="en-US" sz="2400"/>
              <a:t>we reject </a:t>
            </a:r>
            <a:r>
              <a:rPr lang="en-US" altLang="en-US" sz="2400" i="1"/>
              <a:t>H</a:t>
            </a:r>
            <a:r>
              <a:rPr lang="en-US" altLang="en-US" sz="2400" i="1" baseline="-25000"/>
              <a:t>0</a:t>
            </a:r>
            <a:r>
              <a:rPr lang="en-US" altLang="en-US" sz="2400"/>
              <a:t> and conclude that the current percentage of all U.S. drivers aged 16 to 61 years who have talked on their cell phones while driving is different from .81.</a:t>
            </a:r>
          </a:p>
        </p:txBody>
      </p:sp>
      <p:sp>
        <p:nvSpPr>
          <p:cNvPr id="148484" name="Text Box 4">
            <a:extLst>
              <a:ext uri="{FF2B5EF4-FFF2-40B4-BE49-F238E27FC236}">
                <a16:creationId xmlns:a16="http://schemas.microsoft.com/office/drawing/2014/main" id="{41DDE6BF-48D0-4669-97F4-066F94D7A7D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151915B8-2126-4178-B99B-26D0948459D9}"/>
              </a:ext>
            </a:extLst>
          </p:cNvPr>
          <p:cNvSpPr>
            <a:spLocks noGrp="1" noChangeArrowheads="1"/>
          </p:cNvSpPr>
          <p:nvPr>
            <p:ph type="title"/>
          </p:nvPr>
        </p:nvSpPr>
        <p:spPr/>
        <p:txBody>
          <a:bodyPr/>
          <a:lstStyle/>
          <a:p>
            <a:pPr eaLnBrk="1" hangingPunct="1"/>
            <a:r>
              <a:rPr lang="en-US" altLang="en-US" sz="3200"/>
              <a:t>Example 9-10</a:t>
            </a:r>
          </a:p>
        </p:txBody>
      </p:sp>
      <p:sp>
        <p:nvSpPr>
          <p:cNvPr id="149507" name="Rectangle 3">
            <a:extLst>
              <a:ext uri="{FF2B5EF4-FFF2-40B4-BE49-F238E27FC236}">
                <a16:creationId xmlns:a16="http://schemas.microsoft.com/office/drawing/2014/main" id="{35D794D3-6842-4256-8D07-5D772ABBC2D5}"/>
              </a:ext>
            </a:extLst>
          </p:cNvPr>
          <p:cNvSpPr>
            <a:spLocks noGrp="1" noChangeArrowheads="1"/>
          </p:cNvSpPr>
          <p:nvPr>
            <p:ph type="body" idx="1"/>
          </p:nvPr>
        </p:nvSpPr>
        <p:spPr>
          <a:xfrm>
            <a:off x="381000" y="1752600"/>
            <a:ext cx="8199438" cy="4435475"/>
          </a:xfrm>
        </p:spPr>
        <p:txBody>
          <a:bodyPr/>
          <a:lstStyle/>
          <a:p>
            <a:pPr eaLnBrk="1" hangingPunct="1">
              <a:buFont typeface="Tahoma" panose="020B0604030504040204" pitchFamily="34" charset="0"/>
              <a:buChar char=" "/>
            </a:pPr>
            <a:r>
              <a:rPr lang="en-US" altLang="en-US" sz="2400"/>
              <a:t>When working properly, a machine that is used to make chips for calculators </a:t>
            </a:r>
            <a:r>
              <a:rPr lang="en-US" altLang="en-US" sz="2400" b="1"/>
              <a:t>does not produce more than 4% defective chips</a:t>
            </a:r>
            <a:r>
              <a:rPr lang="en-US" altLang="en-US" sz="2400"/>
              <a:t>.  Whenever the machine produces </a:t>
            </a:r>
            <a:r>
              <a:rPr lang="en-US" altLang="en-US" sz="2400" b="1"/>
              <a:t>more than 4% defective chips, it needs an adjustment</a:t>
            </a:r>
            <a:r>
              <a:rPr lang="en-US" altLang="en-US" sz="2400"/>
              <a:t>.  To check if the machine is working properly, the quality control department at the company often takes samples of chips and inspects them to determine if they are good or defective. </a:t>
            </a:r>
          </a:p>
        </p:txBody>
      </p:sp>
      <p:sp>
        <p:nvSpPr>
          <p:cNvPr id="149508" name="Text Box 4">
            <a:extLst>
              <a:ext uri="{FF2B5EF4-FFF2-40B4-BE49-F238E27FC236}">
                <a16:creationId xmlns:a16="http://schemas.microsoft.com/office/drawing/2014/main" id="{8F0D76BF-10B2-4D00-A0D8-782124D72EE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934D470A-F7AF-4878-8394-162DB4A13CFE}"/>
              </a:ext>
            </a:extLst>
          </p:cNvPr>
          <p:cNvSpPr>
            <a:spLocks noGrp="1" noChangeArrowheads="1"/>
          </p:cNvSpPr>
          <p:nvPr>
            <p:ph type="title"/>
          </p:nvPr>
        </p:nvSpPr>
        <p:spPr/>
        <p:txBody>
          <a:bodyPr/>
          <a:lstStyle/>
          <a:p>
            <a:pPr eaLnBrk="1" hangingPunct="1"/>
            <a:r>
              <a:rPr lang="en-US" altLang="en-US" sz="3200"/>
              <a:t>Example 9-10</a:t>
            </a:r>
          </a:p>
        </p:txBody>
      </p:sp>
      <p:sp>
        <p:nvSpPr>
          <p:cNvPr id="150531" name="Rectangle 3">
            <a:extLst>
              <a:ext uri="{FF2B5EF4-FFF2-40B4-BE49-F238E27FC236}">
                <a16:creationId xmlns:a16="http://schemas.microsoft.com/office/drawing/2014/main" id="{7C8BAD9F-1D62-4585-A238-07162EE72E2C}"/>
              </a:ext>
            </a:extLst>
          </p:cNvPr>
          <p:cNvSpPr>
            <a:spLocks noGrp="1" noChangeArrowheads="1"/>
          </p:cNvSpPr>
          <p:nvPr>
            <p:ph type="body" idx="1"/>
          </p:nvPr>
        </p:nvSpPr>
        <p:spPr>
          <a:xfrm>
            <a:off x="533400" y="1752600"/>
            <a:ext cx="8415338" cy="4114800"/>
          </a:xfrm>
        </p:spPr>
        <p:txBody>
          <a:bodyPr/>
          <a:lstStyle/>
          <a:p>
            <a:pPr eaLnBrk="1" hangingPunct="1">
              <a:buFont typeface="Tahoma" panose="020B0604030504040204" pitchFamily="34" charset="0"/>
              <a:buChar char=" "/>
            </a:pPr>
            <a:r>
              <a:rPr lang="en-US" altLang="en-US" sz="2400"/>
              <a:t>One such </a:t>
            </a:r>
            <a:r>
              <a:rPr lang="en-US" altLang="en-US" sz="2400" b="1"/>
              <a:t>random sample of 200 </a:t>
            </a:r>
            <a:r>
              <a:rPr lang="en-US" altLang="en-US" sz="2400"/>
              <a:t>chips taken recently from the production line </a:t>
            </a:r>
            <a:r>
              <a:rPr lang="en-US" altLang="en-US" sz="2400" b="1"/>
              <a:t>contained 12 defective chips</a:t>
            </a:r>
            <a:r>
              <a:rPr lang="en-US" altLang="en-US" sz="2400"/>
              <a:t>.   Find the </a:t>
            </a:r>
            <a:r>
              <a:rPr lang="en-US" altLang="en-US" sz="2400" b="1"/>
              <a:t>p-value</a:t>
            </a:r>
            <a:r>
              <a:rPr lang="en-US" altLang="en-US" sz="2400"/>
              <a:t> to test the hypothesis </a:t>
            </a:r>
            <a:r>
              <a:rPr lang="en-US" altLang="en-US" sz="2400" b="1"/>
              <a:t>whether or not the machine needs an adjustment</a:t>
            </a:r>
            <a:r>
              <a:rPr lang="en-US" altLang="en-US" sz="2400"/>
              <a:t>.  What would your conclusion be if the </a:t>
            </a:r>
            <a:r>
              <a:rPr lang="en-US" altLang="en-US" sz="2400" b="1"/>
              <a:t>significance level is 2.5%?</a:t>
            </a:r>
          </a:p>
          <a:p>
            <a:pPr eaLnBrk="1" hangingPunct="1"/>
            <a:endParaRPr lang="en-US" altLang="en-US" sz="2400"/>
          </a:p>
        </p:txBody>
      </p:sp>
      <p:sp>
        <p:nvSpPr>
          <p:cNvPr id="150532" name="Text Box 4">
            <a:extLst>
              <a:ext uri="{FF2B5EF4-FFF2-40B4-BE49-F238E27FC236}">
                <a16:creationId xmlns:a16="http://schemas.microsoft.com/office/drawing/2014/main" id="{6F554B45-E727-42B9-AB47-EA26FC1092E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2921CA2-8904-47A9-BB73-CA0FF05DA881}"/>
              </a:ext>
            </a:extLst>
          </p:cNvPr>
          <p:cNvSpPr>
            <a:spLocks noGrp="1" noChangeArrowheads="1"/>
          </p:cNvSpPr>
          <p:nvPr>
            <p:ph type="title"/>
          </p:nvPr>
        </p:nvSpPr>
        <p:spPr/>
        <p:txBody>
          <a:bodyPr/>
          <a:lstStyle/>
          <a:p>
            <a:pPr eaLnBrk="1" hangingPunct="1"/>
            <a:r>
              <a:rPr lang="en-US" altLang="en-US" sz="3200"/>
              <a:t>Example 9-10: Solution</a:t>
            </a:r>
          </a:p>
        </p:txBody>
      </p:sp>
      <p:sp>
        <p:nvSpPr>
          <p:cNvPr id="151555" name="Rectangle 3">
            <a:extLst>
              <a:ext uri="{FF2B5EF4-FFF2-40B4-BE49-F238E27FC236}">
                <a16:creationId xmlns:a16="http://schemas.microsoft.com/office/drawing/2014/main" id="{F18F3A97-379A-420C-920D-A677D497D4AE}"/>
              </a:ext>
            </a:extLst>
          </p:cNvPr>
          <p:cNvSpPr>
            <a:spLocks noGrp="1" noChangeArrowheads="1"/>
          </p:cNvSpPr>
          <p:nvPr>
            <p:ph type="body" idx="1"/>
          </p:nvPr>
        </p:nvSpPr>
        <p:spPr>
          <a:xfrm>
            <a:off x="457200" y="1600200"/>
            <a:ext cx="8415338" cy="4114800"/>
          </a:xfrm>
        </p:spPr>
        <p:txBody>
          <a:bodyPr/>
          <a:lstStyle/>
          <a:p>
            <a:pPr eaLnBrk="1" hangingPunct="1"/>
            <a:r>
              <a:rPr lang="en-GB" altLang="en-US">
                <a:cs typeface="Arial" panose="020B0604020202020204" pitchFamily="34" charset="0"/>
              </a:rPr>
              <a:t>Step 1:</a:t>
            </a:r>
            <a:r>
              <a:rPr lang="en-GB" altLang="en-US" i="1">
                <a:cs typeface="Arial" panose="020B0604020202020204" pitchFamily="34" charset="0"/>
              </a:rPr>
              <a:t> H</a:t>
            </a:r>
            <a:r>
              <a:rPr lang="en-GB" altLang="en-US" baseline="-25000">
                <a:cs typeface="Arial" panose="020B0604020202020204" pitchFamily="34" charset="0"/>
              </a:rPr>
              <a:t>0</a:t>
            </a:r>
            <a:r>
              <a:rPr lang="en-GB" altLang="en-US">
                <a:cs typeface="Arial" panose="020B0604020202020204" pitchFamily="34" charset="0"/>
              </a:rPr>
              <a:t>: </a:t>
            </a:r>
            <a:r>
              <a:rPr lang="en-GB" altLang="en-US" i="1">
                <a:latin typeface="Times New Roman" panose="02020603050405020304" pitchFamily="18" charset="0"/>
                <a:cs typeface="Arial" panose="020B0604020202020204" pitchFamily="34" charset="0"/>
              </a:rPr>
              <a:t>p</a:t>
            </a:r>
            <a:r>
              <a:rPr lang="en-GB" altLang="en-US">
                <a:cs typeface="Arial" panose="020B0604020202020204" pitchFamily="34" charset="0"/>
              </a:rPr>
              <a:t> ≤ .04 </a:t>
            </a:r>
          </a:p>
          <a:p>
            <a:pPr eaLnBrk="1" hangingPunct="1">
              <a:buFont typeface="Wingdings" panose="05000000000000000000" pitchFamily="2" charset="2"/>
              <a:buNone/>
            </a:pPr>
            <a:r>
              <a:rPr lang="en-GB" altLang="en-US">
                <a:cs typeface="Arial" panose="020B0604020202020204" pitchFamily="34" charset="0"/>
              </a:rPr>
              <a:t>               </a:t>
            </a:r>
            <a:r>
              <a:rPr lang="en-GB" altLang="en-US" i="1">
                <a:cs typeface="Arial" panose="020B0604020202020204" pitchFamily="34" charset="0"/>
              </a:rPr>
              <a:t>H</a:t>
            </a:r>
            <a:r>
              <a:rPr lang="en-GB" altLang="en-US" baseline="-25000">
                <a:cs typeface="Arial" panose="020B0604020202020204" pitchFamily="34" charset="0"/>
              </a:rPr>
              <a:t>1</a:t>
            </a:r>
            <a:r>
              <a:rPr lang="en-GB" altLang="en-US">
                <a:cs typeface="Arial" panose="020B0604020202020204" pitchFamily="34" charset="0"/>
              </a:rPr>
              <a:t>:</a:t>
            </a:r>
            <a:r>
              <a:rPr lang="en-GB" altLang="en-US" i="1">
                <a:latin typeface="Times New Roman" panose="02020603050405020304" pitchFamily="18" charset="0"/>
                <a:cs typeface="Arial" panose="020B0604020202020204" pitchFamily="34" charset="0"/>
              </a:rPr>
              <a:t> p</a:t>
            </a:r>
            <a:r>
              <a:rPr lang="en-GB" altLang="en-US">
                <a:cs typeface="Arial" panose="020B0604020202020204" pitchFamily="34" charset="0"/>
              </a:rPr>
              <a:t> &gt; .04 </a:t>
            </a:r>
          </a:p>
          <a:p>
            <a:pPr eaLnBrk="1" hangingPunct="1"/>
            <a:r>
              <a:rPr lang="en-GB" altLang="en-US">
                <a:cs typeface="Arial" panose="020B0604020202020204" pitchFamily="34" charset="0"/>
              </a:rPr>
              <a:t>Step 2:  Right tailed test</a:t>
            </a:r>
          </a:p>
          <a:p>
            <a:pPr eaLnBrk="1" hangingPunct="1"/>
            <a:r>
              <a:rPr lang="en-GB" altLang="en-US"/>
              <a:t>Step 3: To check whether the sample is large, we calculate the values of </a:t>
            </a:r>
            <a:r>
              <a:rPr lang="en-US" altLang="en-US" i="1">
                <a:latin typeface="Times New Roman" panose="02020603050405020304" pitchFamily="18" charset="0"/>
                <a:cs typeface="Times New Roman" panose="02020603050405020304" pitchFamily="18" charset="0"/>
              </a:rPr>
              <a:t>np</a:t>
            </a:r>
            <a:r>
              <a:rPr lang="en-GB" altLang="en-US"/>
              <a:t> and </a:t>
            </a:r>
            <a:r>
              <a:rPr lang="en-US" altLang="en-US" i="1">
                <a:latin typeface="Times New Roman" panose="02020603050405020304" pitchFamily="18" charset="0"/>
                <a:cs typeface="Times New Roman" panose="02020603050405020304" pitchFamily="18" charset="0"/>
              </a:rPr>
              <a:t>nq</a:t>
            </a:r>
            <a:r>
              <a:rPr lang="en-GB" altLang="en-US"/>
              <a:t>:</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np</a:t>
            </a:r>
            <a:r>
              <a:rPr lang="en-GB" altLang="en-US"/>
              <a:t> = 200(.04) = 8 &gt; 5</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nq</a:t>
            </a:r>
            <a:r>
              <a:rPr lang="en-GB" altLang="en-US"/>
              <a:t> = 200(.96) = 192 &gt; 5</a:t>
            </a:r>
            <a:endParaRPr lang="en-US" altLang="en-US"/>
          </a:p>
          <a:p>
            <a:pPr eaLnBrk="1" hangingPunct="1">
              <a:buFont typeface="Wingdings" panose="05000000000000000000" pitchFamily="2" charset="2"/>
              <a:buNone/>
            </a:pPr>
            <a:r>
              <a:rPr lang="en-US" altLang="en-US"/>
              <a:t>   Consequently, we will use the normal distribution to find the p-value for this test.</a:t>
            </a:r>
          </a:p>
        </p:txBody>
      </p:sp>
      <p:sp>
        <p:nvSpPr>
          <p:cNvPr id="151556" name="Text Box 4">
            <a:extLst>
              <a:ext uri="{FF2B5EF4-FFF2-40B4-BE49-F238E27FC236}">
                <a16:creationId xmlns:a16="http://schemas.microsoft.com/office/drawing/2014/main" id="{F5568EC9-00D9-4634-8BF1-32A97C2C28C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482C795-9459-4A7C-AD53-5CC22E24889A}"/>
              </a:ext>
            </a:extLst>
          </p:cNvPr>
          <p:cNvSpPr>
            <a:spLocks noGrp="1" noChangeArrowheads="1"/>
          </p:cNvSpPr>
          <p:nvPr>
            <p:ph type="title"/>
          </p:nvPr>
        </p:nvSpPr>
        <p:spPr/>
        <p:txBody>
          <a:bodyPr/>
          <a:lstStyle/>
          <a:p>
            <a:pPr eaLnBrk="1" hangingPunct="1"/>
            <a:r>
              <a:rPr lang="en-US" altLang="en-US" sz="3200"/>
              <a:t>Example 9-10: Solution</a:t>
            </a:r>
          </a:p>
        </p:txBody>
      </p:sp>
      <p:sp>
        <p:nvSpPr>
          <p:cNvPr id="152579" name="Rectangle 3">
            <a:extLst>
              <a:ext uri="{FF2B5EF4-FFF2-40B4-BE49-F238E27FC236}">
                <a16:creationId xmlns:a16="http://schemas.microsoft.com/office/drawing/2014/main" id="{F8C865D3-4E56-438E-9996-84337266622B}"/>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 The &gt;</a:t>
            </a:r>
            <a:r>
              <a:rPr lang="en-US" altLang="en-US" sz="2400">
                <a:cs typeface="Times New Roman" panose="02020603050405020304" pitchFamily="18" charset="0"/>
                <a:sym typeface="Mathematica1" pitchFamily="2" charset="2"/>
              </a:rPr>
              <a:t> sign in the alternative hypothesis indicates that the test is right-tailed.</a:t>
            </a: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Area to the left when </a:t>
            </a:r>
            <a:r>
              <a:rPr lang="en-US" altLang="en-US" sz="2400" i="1">
                <a:cs typeface="Times New Roman" panose="02020603050405020304" pitchFamily="18" charset="0"/>
                <a:sym typeface="Mathematica1" pitchFamily="2" charset="2"/>
              </a:rPr>
              <a:t>z</a:t>
            </a:r>
            <a:r>
              <a:rPr lang="en-US" altLang="en-US" sz="2400">
                <a:cs typeface="Times New Roman" panose="02020603050405020304" pitchFamily="18" charset="0"/>
                <a:sym typeface="Mathematica1" pitchFamily="2" charset="2"/>
              </a:rPr>
              <a:t> = 1.44 is 0.9251.  The area to the right when </a:t>
            </a:r>
            <a:r>
              <a:rPr lang="en-US" altLang="en-US" sz="2400" i="1">
                <a:cs typeface="Times New Roman" panose="02020603050405020304" pitchFamily="18" charset="0"/>
                <a:sym typeface="Mathematica1" pitchFamily="2" charset="2"/>
              </a:rPr>
              <a:t>z</a:t>
            </a:r>
            <a:r>
              <a:rPr lang="en-US" altLang="en-US" sz="2400">
                <a:cs typeface="Times New Roman" panose="02020603050405020304" pitchFamily="18" charset="0"/>
                <a:sym typeface="Mathematica1" pitchFamily="2" charset="2"/>
              </a:rPr>
              <a:t> = 1.44 is 1-0.9251 = 0.0749.             </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r>
              <a:rPr lang="en-US" altLang="en-US" sz="2400" i="1">
                <a:cs typeface="Times New Roman" panose="02020603050405020304" pitchFamily="18" charset="0"/>
                <a:sym typeface="Mathematica1" pitchFamily="2" charset="2"/>
              </a:rPr>
              <a:t>p</a:t>
            </a:r>
            <a:r>
              <a:rPr lang="en-US" altLang="en-US" sz="2400">
                <a:cs typeface="Times New Roman" panose="02020603050405020304" pitchFamily="18" charset="0"/>
                <a:sym typeface="Mathematica1" pitchFamily="2" charset="2"/>
              </a:rPr>
              <a:t>-value = .0749</a:t>
            </a:r>
            <a:endParaRPr lang="en-US" altLang="en-US" sz="2400"/>
          </a:p>
        </p:txBody>
      </p:sp>
      <p:sp>
        <p:nvSpPr>
          <p:cNvPr id="152580" name="Text Box 4">
            <a:extLst>
              <a:ext uri="{FF2B5EF4-FFF2-40B4-BE49-F238E27FC236}">
                <a16:creationId xmlns:a16="http://schemas.microsoft.com/office/drawing/2014/main" id="{63381FF0-52B6-420E-921C-8129C56DF68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52581" name="Object 2">
            <a:extLst>
              <a:ext uri="{FF2B5EF4-FFF2-40B4-BE49-F238E27FC236}">
                <a16:creationId xmlns:a16="http://schemas.microsoft.com/office/drawing/2014/main" id="{AACD0ECC-C6EF-4EAD-BC19-9CC2AA5376AE}"/>
              </a:ext>
            </a:extLst>
          </p:cNvPr>
          <p:cNvGraphicFramePr>
            <a:graphicFrameLocks noGrp="1" noChangeAspect="1"/>
          </p:cNvGraphicFramePr>
          <p:nvPr>
            <p:ph sz="half" idx="2"/>
          </p:nvPr>
        </p:nvGraphicFramePr>
        <p:xfrm>
          <a:off x="1219200" y="2590800"/>
          <a:ext cx="6477000" cy="2133600"/>
        </p:xfrm>
        <a:graphic>
          <a:graphicData uri="http://schemas.openxmlformats.org/presentationml/2006/ole">
            <mc:AlternateContent xmlns:mc="http://schemas.openxmlformats.org/markup-compatibility/2006">
              <mc:Choice xmlns:v="urn:schemas-microsoft-com:vml" Requires="v">
                <p:oleObj spid="_x0000_s152591" name="Equation" r:id="rId3" imgW="2514600" imgH="914400" progId="Equation.DSMT4">
                  <p:embed/>
                </p:oleObj>
              </mc:Choice>
              <mc:Fallback>
                <p:oleObj name="Equation" r:id="rId3" imgW="251460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90800"/>
                        <a:ext cx="64770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CF1FE5F9-4B41-4FE9-90C4-4DDC893B7023}"/>
              </a:ext>
            </a:extLst>
          </p:cNvPr>
          <p:cNvSpPr>
            <a:spLocks noGrp="1" noChangeArrowheads="1"/>
          </p:cNvSpPr>
          <p:nvPr>
            <p:ph type="title"/>
          </p:nvPr>
        </p:nvSpPr>
        <p:spPr/>
        <p:txBody>
          <a:bodyPr/>
          <a:lstStyle/>
          <a:p>
            <a:pPr eaLnBrk="1" hangingPunct="1"/>
            <a:r>
              <a:rPr lang="en-US" altLang="en-US" sz="3200"/>
              <a:t>Figure 9.16  The required p-value</a:t>
            </a:r>
            <a:endParaRPr lang="en-US" altLang="en-US"/>
          </a:p>
        </p:txBody>
      </p:sp>
      <p:sp>
        <p:nvSpPr>
          <p:cNvPr id="153603" name="Text Box 3">
            <a:extLst>
              <a:ext uri="{FF2B5EF4-FFF2-40B4-BE49-F238E27FC236}">
                <a16:creationId xmlns:a16="http://schemas.microsoft.com/office/drawing/2014/main" id="{D47BEAE6-25F7-411C-9080-19D95654B9F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53604" name="Picture 7">
            <a:extLst>
              <a:ext uri="{FF2B5EF4-FFF2-40B4-BE49-F238E27FC236}">
                <a16:creationId xmlns:a16="http://schemas.microsoft.com/office/drawing/2014/main" id="{7DECD383-091D-496F-84F4-613F4A4D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70125"/>
            <a:ext cx="5638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BA2E5FA-24A6-4E8E-A804-7052A2BC3569}"/>
              </a:ext>
            </a:extLst>
          </p:cNvPr>
          <p:cNvSpPr>
            <a:spLocks noGrp="1" noChangeArrowheads="1"/>
          </p:cNvSpPr>
          <p:nvPr>
            <p:ph type="title"/>
          </p:nvPr>
        </p:nvSpPr>
        <p:spPr/>
        <p:txBody>
          <a:bodyPr/>
          <a:lstStyle/>
          <a:p>
            <a:pPr eaLnBrk="1" hangingPunct="1"/>
            <a:r>
              <a:rPr lang="en-US" altLang="en-US" sz="3200"/>
              <a:t>A Two-Tailed Test</a:t>
            </a:r>
          </a:p>
        </p:txBody>
      </p:sp>
      <p:sp>
        <p:nvSpPr>
          <p:cNvPr id="27651" name="Rectangle 3">
            <a:extLst>
              <a:ext uri="{FF2B5EF4-FFF2-40B4-BE49-F238E27FC236}">
                <a16:creationId xmlns:a16="http://schemas.microsoft.com/office/drawing/2014/main" id="{84D9D067-7F24-4791-B481-E1F030181E85}"/>
              </a:ext>
            </a:extLst>
          </p:cNvPr>
          <p:cNvSpPr>
            <a:spLocks noGrp="1" noChangeArrowheads="1"/>
          </p:cNvSpPr>
          <p:nvPr>
            <p:ph type="body" idx="1"/>
          </p:nvPr>
        </p:nvSpPr>
        <p:spPr>
          <a:xfrm>
            <a:off x="468313" y="1828800"/>
            <a:ext cx="8218487" cy="4114800"/>
          </a:xfrm>
        </p:spPr>
        <p:txBody>
          <a:bodyPr/>
          <a:lstStyle/>
          <a:p>
            <a:pPr eaLnBrk="1" hangingPunct="1"/>
            <a:r>
              <a:rPr lang="en-GB" altLang="en-US"/>
              <a:t>Let </a:t>
            </a:r>
            <a:r>
              <a:rPr lang="el-GR" altLang="en-US">
                <a:latin typeface="Times New Roman" panose="02020603050405020304" pitchFamily="18" charset="0"/>
                <a:cs typeface="Times New Roman" panose="02020603050405020304" pitchFamily="18" charset="0"/>
              </a:rPr>
              <a:t>μ</a:t>
            </a:r>
            <a:r>
              <a:rPr lang="en-GB" altLang="en-US"/>
              <a:t> be the weight of backpacks for the current sixth-graders in New York. The two possible decisions are</a:t>
            </a:r>
          </a:p>
          <a:p>
            <a:pPr lvl="1" eaLnBrk="1" hangingPunct="1"/>
            <a:r>
              <a:rPr lang="en-GB" altLang="en-US" i="1"/>
              <a:t>H</a:t>
            </a:r>
            <a:r>
              <a:rPr lang="en-GB" altLang="en-US" baseline="-25000"/>
              <a:t>0</a:t>
            </a:r>
            <a:r>
              <a:rPr lang="en-GB" altLang="en-US"/>
              <a:t> : </a:t>
            </a:r>
            <a:r>
              <a:rPr lang="el-GR" altLang="en-US">
                <a:latin typeface="Times New Roman" panose="02020603050405020304" pitchFamily="18" charset="0"/>
              </a:rPr>
              <a:t>μ</a:t>
            </a:r>
            <a:r>
              <a:rPr lang="en-GB" altLang="en-US"/>
              <a:t> = 18.4 pounds (The mean weight of backpacks for sixth-graders in New York has not changed)</a:t>
            </a:r>
          </a:p>
          <a:p>
            <a:pPr lvl="1" eaLnBrk="1" hangingPunct="1"/>
            <a:r>
              <a:rPr lang="en-GB" altLang="en-US" i="1"/>
              <a:t>H</a:t>
            </a:r>
            <a:r>
              <a:rPr lang="en-GB" altLang="en-US" baseline="-25000"/>
              <a:t>1</a:t>
            </a:r>
            <a:r>
              <a:rPr lang="en-GB" altLang="en-US"/>
              <a:t> : </a:t>
            </a:r>
            <a:r>
              <a:rPr lang="el-GR" altLang="en-US">
                <a:latin typeface="Times New Roman" panose="02020603050405020304" pitchFamily="18" charset="0"/>
              </a:rPr>
              <a:t>μ</a:t>
            </a:r>
            <a:r>
              <a:rPr lang="en-GB" altLang="en-US"/>
              <a:t> ≠ 18.4 pounds (The mean weight of backpacks for sixth-graders in New York has changed)</a:t>
            </a:r>
            <a:endParaRPr lang="en-US" altLang="en-US"/>
          </a:p>
        </p:txBody>
      </p:sp>
      <p:sp>
        <p:nvSpPr>
          <p:cNvPr id="27652" name="Text Box 4">
            <a:extLst>
              <a:ext uri="{FF2B5EF4-FFF2-40B4-BE49-F238E27FC236}">
                <a16:creationId xmlns:a16="http://schemas.microsoft.com/office/drawing/2014/main" id="{E9B90FB3-8D3B-4F56-9BAC-63AA5ECDA78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E1E567E8-F4BC-4402-A1FE-1A57264F3D02}"/>
              </a:ext>
            </a:extLst>
          </p:cNvPr>
          <p:cNvSpPr>
            <a:spLocks noGrp="1" noChangeArrowheads="1"/>
          </p:cNvSpPr>
          <p:nvPr>
            <p:ph type="title"/>
          </p:nvPr>
        </p:nvSpPr>
        <p:spPr/>
        <p:txBody>
          <a:bodyPr/>
          <a:lstStyle/>
          <a:p>
            <a:pPr eaLnBrk="1" hangingPunct="1"/>
            <a:r>
              <a:rPr lang="en-US" altLang="en-US" sz="3200"/>
              <a:t>Example 9-10: Solution</a:t>
            </a:r>
          </a:p>
        </p:txBody>
      </p:sp>
      <p:sp>
        <p:nvSpPr>
          <p:cNvPr id="154627" name="Rectangle 3">
            <a:extLst>
              <a:ext uri="{FF2B5EF4-FFF2-40B4-BE49-F238E27FC236}">
                <a16:creationId xmlns:a16="http://schemas.microsoft.com/office/drawing/2014/main" id="{A3FB3589-62B1-4F5E-93F9-FC92F468D8E8}"/>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a:t>
            </a:r>
            <a:r>
              <a:rPr lang="en-US" altLang="en-US" sz="2400"/>
              <a:t> We can state that for any α</a:t>
            </a:r>
            <a:r>
              <a:rPr lang="en-US" altLang="en-US" sz="2400">
                <a:sym typeface="Mathematica1" pitchFamily="2" charset="2"/>
              </a:rPr>
              <a:t> greater than .0749 we will reject the null hypothesis, and </a:t>
            </a:r>
            <a:r>
              <a:rPr lang="en-US" altLang="en-US" sz="2400"/>
              <a:t>for any α</a:t>
            </a:r>
            <a:r>
              <a:rPr lang="en-US" altLang="en-US" sz="2400">
                <a:sym typeface="Mathematica1" pitchFamily="2" charset="2"/>
              </a:rPr>
              <a:t> less than or equal to .0749 we will not reject the null hypothesis.  For our example, α = .025, which is less than the p-value of .0749.  As a result, </a:t>
            </a:r>
            <a:r>
              <a:rPr lang="en-US" altLang="en-US" sz="2400"/>
              <a:t>we fail to reject H</a:t>
            </a:r>
            <a:r>
              <a:rPr lang="en-US" altLang="en-US" sz="2400" baseline="-25000"/>
              <a:t>0</a:t>
            </a:r>
            <a:r>
              <a:rPr lang="en-US" altLang="en-US" sz="2400"/>
              <a:t> and conclude that the machine does not need an adjustment.</a:t>
            </a:r>
          </a:p>
        </p:txBody>
      </p:sp>
      <p:sp>
        <p:nvSpPr>
          <p:cNvPr id="154628" name="Text Box 4">
            <a:extLst>
              <a:ext uri="{FF2B5EF4-FFF2-40B4-BE49-F238E27FC236}">
                <a16:creationId xmlns:a16="http://schemas.microsoft.com/office/drawing/2014/main" id="{111514D1-B423-48E6-A245-3C42ECD2CEC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163A4526-FCFF-4248-9E9F-DD638A058BFF}"/>
              </a:ext>
            </a:extLst>
          </p:cNvPr>
          <p:cNvSpPr>
            <a:spLocks noGrp="1" noChangeArrowheads="1"/>
          </p:cNvSpPr>
          <p:nvPr>
            <p:ph type="title"/>
          </p:nvPr>
        </p:nvSpPr>
        <p:spPr/>
        <p:txBody>
          <a:bodyPr/>
          <a:lstStyle/>
          <a:p>
            <a:pPr eaLnBrk="1" hangingPunct="1"/>
            <a:r>
              <a:rPr lang="en-US" altLang="en-US" sz="3200"/>
              <a:t>Example 9-11</a:t>
            </a:r>
          </a:p>
        </p:txBody>
      </p:sp>
      <p:sp>
        <p:nvSpPr>
          <p:cNvPr id="155651" name="Rectangle 3">
            <a:extLst>
              <a:ext uri="{FF2B5EF4-FFF2-40B4-BE49-F238E27FC236}">
                <a16:creationId xmlns:a16="http://schemas.microsoft.com/office/drawing/2014/main" id="{F7BB60A1-DBEE-492A-835B-F8D1F190B6A9}"/>
              </a:ext>
            </a:extLst>
          </p:cNvPr>
          <p:cNvSpPr>
            <a:spLocks noGrp="1" noChangeArrowheads="1"/>
          </p:cNvSpPr>
          <p:nvPr>
            <p:ph type="body" idx="1"/>
          </p:nvPr>
        </p:nvSpPr>
        <p:spPr>
          <a:xfrm>
            <a:off x="533400" y="1660525"/>
            <a:ext cx="7924800" cy="4435475"/>
          </a:xfrm>
        </p:spPr>
        <p:txBody>
          <a:bodyPr/>
          <a:lstStyle/>
          <a:p>
            <a:pPr eaLnBrk="1" hangingPunct="1">
              <a:lnSpc>
                <a:spcPct val="80000"/>
              </a:lnSpc>
              <a:buFont typeface="Tahoma" panose="020B0604030504040204" pitchFamily="34" charset="0"/>
              <a:buChar char=" "/>
            </a:pPr>
            <a:r>
              <a:rPr lang="en-US" altLang="en-US" sz="2400"/>
              <a:t>Refer to Example 9-9.  According to a Nationwide Mutual Insurance Company </a:t>
            </a:r>
            <a:r>
              <a:rPr lang="en-US" altLang="en-US" sz="2400" i="1"/>
              <a:t>Driving While Distracted</a:t>
            </a:r>
            <a:r>
              <a:rPr lang="en-US" altLang="en-US" sz="2400"/>
              <a:t> Survey conducted in 2008, 81% of the drivers interviewed said that they have talked on their cell phones while driving (</a:t>
            </a:r>
            <a:r>
              <a:rPr lang="en-US" altLang="en-US" sz="2400" i="1"/>
              <a:t>The New York Times</a:t>
            </a:r>
            <a:r>
              <a:rPr lang="en-US" altLang="en-US" sz="2400"/>
              <a:t>, July 19, 2009).  The survey included drivers aged 16 to 61 years selected from 48 states.  Assume that this result holds true for the 2008 population of all such drivers in the United States.  In a recent random sample of 1600 drivers aged 16 to 61 years selected from the United States, 83% said that they have talked on their cell phones while driving.  </a:t>
            </a:r>
          </a:p>
        </p:txBody>
      </p:sp>
      <p:sp>
        <p:nvSpPr>
          <p:cNvPr id="155652" name="Text Box 4">
            <a:extLst>
              <a:ext uri="{FF2B5EF4-FFF2-40B4-BE49-F238E27FC236}">
                <a16:creationId xmlns:a16="http://schemas.microsoft.com/office/drawing/2014/main" id="{DE523620-2533-4A5B-878F-73D0401EE04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B8C04765-509D-458C-A54E-C8453968D827}"/>
              </a:ext>
            </a:extLst>
          </p:cNvPr>
          <p:cNvSpPr>
            <a:spLocks noGrp="1" noChangeArrowheads="1"/>
          </p:cNvSpPr>
          <p:nvPr>
            <p:ph type="title"/>
          </p:nvPr>
        </p:nvSpPr>
        <p:spPr/>
        <p:txBody>
          <a:bodyPr/>
          <a:lstStyle/>
          <a:p>
            <a:pPr eaLnBrk="1" hangingPunct="1"/>
            <a:r>
              <a:rPr lang="en-US" altLang="en-US" sz="3200"/>
              <a:t>Example 9-11</a:t>
            </a:r>
          </a:p>
        </p:txBody>
      </p:sp>
      <p:sp>
        <p:nvSpPr>
          <p:cNvPr id="156675" name="Rectangle 3">
            <a:extLst>
              <a:ext uri="{FF2B5EF4-FFF2-40B4-BE49-F238E27FC236}">
                <a16:creationId xmlns:a16="http://schemas.microsoft.com/office/drawing/2014/main" id="{DA0E747A-1610-4C90-BDD3-E9FF264A6730}"/>
              </a:ext>
            </a:extLst>
          </p:cNvPr>
          <p:cNvSpPr>
            <a:spLocks noGrp="1" noChangeArrowheads="1"/>
          </p:cNvSpPr>
          <p:nvPr>
            <p:ph type="body" idx="1"/>
          </p:nvPr>
        </p:nvSpPr>
        <p:spPr>
          <a:xfrm>
            <a:off x="533400" y="1660525"/>
            <a:ext cx="7924800" cy="4435475"/>
          </a:xfrm>
        </p:spPr>
        <p:txBody>
          <a:bodyPr/>
          <a:lstStyle/>
          <a:p>
            <a:pPr eaLnBrk="1" hangingPunct="1">
              <a:lnSpc>
                <a:spcPct val="80000"/>
              </a:lnSpc>
              <a:buFont typeface="Tahoma" panose="020B0604030504040204" pitchFamily="34" charset="0"/>
              <a:buChar char=" "/>
            </a:pPr>
            <a:r>
              <a:rPr lang="en-US" altLang="en-US" sz="2400"/>
              <a:t>Using the 5% significance level, can you conclude that the current percentage of such drivers who have talked on their cell phones while driving is different from 81%.  </a:t>
            </a:r>
          </a:p>
        </p:txBody>
      </p:sp>
      <p:sp>
        <p:nvSpPr>
          <p:cNvPr id="156676" name="Text Box 4">
            <a:extLst>
              <a:ext uri="{FF2B5EF4-FFF2-40B4-BE49-F238E27FC236}">
                <a16:creationId xmlns:a16="http://schemas.microsoft.com/office/drawing/2014/main" id="{306BA7C4-BE81-45F8-BBC4-16E31169C0A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D0E2ED62-F508-4744-A0FF-A49E62BEC9E5}"/>
              </a:ext>
            </a:extLst>
          </p:cNvPr>
          <p:cNvSpPr>
            <a:spLocks noGrp="1" noChangeArrowheads="1"/>
          </p:cNvSpPr>
          <p:nvPr>
            <p:ph type="title"/>
          </p:nvPr>
        </p:nvSpPr>
        <p:spPr/>
        <p:txBody>
          <a:bodyPr/>
          <a:lstStyle/>
          <a:p>
            <a:pPr eaLnBrk="1" hangingPunct="1"/>
            <a:r>
              <a:rPr lang="en-US" altLang="en-US" sz="3200"/>
              <a:t>Example 9-11: Solution</a:t>
            </a:r>
          </a:p>
        </p:txBody>
      </p:sp>
      <p:sp>
        <p:nvSpPr>
          <p:cNvPr id="157699" name="Rectangle 3">
            <a:extLst>
              <a:ext uri="{FF2B5EF4-FFF2-40B4-BE49-F238E27FC236}">
                <a16:creationId xmlns:a16="http://schemas.microsoft.com/office/drawing/2014/main" id="{0C6BA6B2-14D7-46A2-8C6F-51BB54E75D74}"/>
              </a:ext>
            </a:extLst>
          </p:cNvPr>
          <p:cNvSpPr>
            <a:spLocks noGrp="1" noChangeArrowheads="1"/>
          </p:cNvSpPr>
          <p:nvPr>
            <p:ph type="body" idx="1"/>
          </p:nvPr>
        </p:nvSpPr>
        <p:spPr>
          <a:xfrm>
            <a:off x="611188" y="1752600"/>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 .81</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a:t>
            </a:r>
            <a:r>
              <a:rPr lang="en-GB" altLang="en-US">
                <a:sym typeface="Mathematica1" pitchFamily="2" charset="2"/>
              </a:rPr>
              <a:t> .81</a:t>
            </a:r>
          </a:p>
          <a:p>
            <a:pPr eaLnBrk="1" hangingPunct="1"/>
            <a:r>
              <a:rPr lang="en-GB" altLang="en-US">
                <a:sym typeface="Mathematica1" pitchFamily="2" charset="2"/>
              </a:rPr>
              <a:t>Step 2:  This is two tailed test</a:t>
            </a:r>
            <a:endParaRPr lang="en-GB" altLang="en-US"/>
          </a:p>
          <a:p>
            <a:pPr eaLnBrk="1" hangingPunct="1"/>
            <a:r>
              <a:rPr lang="en-GB" altLang="en-US"/>
              <a:t>Step 3: To check whether the sample is large, we calculate the values of </a:t>
            </a:r>
            <a:r>
              <a:rPr lang="en-US" altLang="en-US" i="1">
                <a:latin typeface="Times New Roman" panose="02020603050405020304" pitchFamily="18" charset="0"/>
                <a:cs typeface="Times New Roman" panose="02020603050405020304" pitchFamily="18" charset="0"/>
              </a:rPr>
              <a:t>np</a:t>
            </a:r>
            <a:r>
              <a:rPr lang="en-GB" altLang="en-US"/>
              <a:t> and </a:t>
            </a:r>
            <a:r>
              <a:rPr lang="en-US" altLang="en-US" i="1">
                <a:latin typeface="Times New Roman" panose="02020603050405020304" pitchFamily="18" charset="0"/>
                <a:cs typeface="Times New Roman" panose="02020603050405020304" pitchFamily="18" charset="0"/>
              </a:rPr>
              <a:t>nq</a:t>
            </a:r>
            <a:r>
              <a:rPr lang="en-GB" altLang="en-US"/>
              <a:t>:</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np</a:t>
            </a:r>
            <a:r>
              <a:rPr lang="en-GB" altLang="en-US"/>
              <a:t> = 1600(.81) = 1296 &gt; 5</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nq</a:t>
            </a:r>
            <a:r>
              <a:rPr lang="en-GB" altLang="en-US"/>
              <a:t> = 1600(.19) = 304 &gt; 5</a:t>
            </a:r>
            <a:endParaRPr lang="en-US" altLang="en-US"/>
          </a:p>
          <a:p>
            <a:pPr eaLnBrk="1" hangingPunct="1">
              <a:buFont typeface="Wingdings" panose="05000000000000000000" pitchFamily="2" charset="2"/>
              <a:buNone/>
            </a:pPr>
            <a:r>
              <a:rPr lang="en-US" altLang="en-US"/>
              <a:t>   Consequently, we will use the normal distribution to make the test.</a:t>
            </a:r>
          </a:p>
        </p:txBody>
      </p:sp>
      <p:sp>
        <p:nvSpPr>
          <p:cNvPr id="157700" name="Text Box 4">
            <a:extLst>
              <a:ext uri="{FF2B5EF4-FFF2-40B4-BE49-F238E27FC236}">
                <a16:creationId xmlns:a16="http://schemas.microsoft.com/office/drawing/2014/main" id="{8EB0A382-489A-45D5-BAEC-BDE7F758CAA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4B35C62-20FD-44E1-9DDA-0A51D123F9FC}"/>
              </a:ext>
            </a:extLst>
          </p:cNvPr>
          <p:cNvSpPr>
            <a:spLocks noGrp="1" noChangeArrowheads="1"/>
          </p:cNvSpPr>
          <p:nvPr>
            <p:ph type="title"/>
          </p:nvPr>
        </p:nvSpPr>
        <p:spPr/>
        <p:txBody>
          <a:bodyPr/>
          <a:lstStyle/>
          <a:p>
            <a:pPr eaLnBrk="1" hangingPunct="1"/>
            <a:r>
              <a:rPr lang="en-US" altLang="en-US" sz="3200"/>
              <a:t>Example 9-11: Solution</a:t>
            </a:r>
          </a:p>
        </p:txBody>
      </p:sp>
      <p:sp>
        <p:nvSpPr>
          <p:cNvPr id="158723" name="Rectangle 3">
            <a:extLst>
              <a:ext uri="{FF2B5EF4-FFF2-40B4-BE49-F238E27FC236}">
                <a16:creationId xmlns:a16="http://schemas.microsoft.com/office/drawing/2014/main" id="{67F654F6-3CDA-4037-8D93-2AA8510DFB68}"/>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 The ≠</a:t>
            </a:r>
            <a:r>
              <a:rPr lang="en-US" altLang="en-US" sz="2400">
                <a:cs typeface="Times New Roman" panose="02020603050405020304" pitchFamily="18" charset="0"/>
                <a:sym typeface="Mathematica1" pitchFamily="2" charset="2"/>
              </a:rPr>
              <a:t> sign in the alternative hypothesis indicates that the test is two-tailed.  The significance level is .05.  Therefore, the total area of the two rejection regions is .05.</a:t>
            </a:r>
          </a:p>
          <a:p>
            <a:pPr eaLnBrk="1" hangingPunct="1">
              <a:buFont typeface="Wingdings" panose="05000000000000000000" pitchFamily="2" charset="2"/>
              <a:buNone/>
            </a:pPr>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Area in each tail = α / 2 = .05 / 2 = .0250</a:t>
            </a:r>
          </a:p>
          <a:p>
            <a:pPr eaLnBrk="1" hangingPunct="1">
              <a:buFont typeface="Wingdings" panose="05000000000000000000" pitchFamily="2" charset="2"/>
              <a:buNone/>
            </a:pPr>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The critical values of z are -1.96 and 1.96.</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endParaRPr lang="en-US" altLang="en-US" sz="2400">
              <a:sym typeface="Mathematica1" pitchFamily="2" charset="2"/>
            </a:endParaRPr>
          </a:p>
        </p:txBody>
      </p:sp>
      <p:sp>
        <p:nvSpPr>
          <p:cNvPr id="158724" name="Text Box 4">
            <a:extLst>
              <a:ext uri="{FF2B5EF4-FFF2-40B4-BE49-F238E27FC236}">
                <a16:creationId xmlns:a16="http://schemas.microsoft.com/office/drawing/2014/main" id="{70B96E75-7D69-4C34-B5AD-6AFFF4CD72E1}"/>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DFE08A3-8684-43EA-8120-8B75109718F1}"/>
              </a:ext>
            </a:extLst>
          </p:cNvPr>
          <p:cNvSpPr>
            <a:spLocks noGrp="1" noChangeArrowheads="1"/>
          </p:cNvSpPr>
          <p:nvPr>
            <p:ph type="title"/>
          </p:nvPr>
        </p:nvSpPr>
        <p:spPr/>
        <p:txBody>
          <a:bodyPr/>
          <a:lstStyle/>
          <a:p>
            <a:pPr eaLnBrk="1" hangingPunct="1"/>
            <a:r>
              <a:rPr lang="en-US" altLang="en-US" sz="3200"/>
              <a:t>Figure 9.17  The critical values of z</a:t>
            </a:r>
            <a:endParaRPr lang="en-US" altLang="en-US"/>
          </a:p>
        </p:txBody>
      </p:sp>
      <p:sp>
        <p:nvSpPr>
          <p:cNvPr id="159747" name="Text Box 3">
            <a:extLst>
              <a:ext uri="{FF2B5EF4-FFF2-40B4-BE49-F238E27FC236}">
                <a16:creationId xmlns:a16="http://schemas.microsoft.com/office/drawing/2014/main" id="{EC446453-9CCA-4AC8-82D6-E8C5EFB6198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59748" name="Picture 6">
            <a:extLst>
              <a:ext uri="{FF2B5EF4-FFF2-40B4-BE49-F238E27FC236}">
                <a16:creationId xmlns:a16="http://schemas.microsoft.com/office/drawing/2014/main" id="{6F05A447-85C4-4C1E-A1C6-5257A0624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32038"/>
            <a:ext cx="49530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8B25CC60-5391-4142-91FA-D6C76E4982AE}"/>
              </a:ext>
            </a:extLst>
          </p:cNvPr>
          <p:cNvSpPr>
            <a:spLocks noGrp="1" noChangeArrowheads="1"/>
          </p:cNvSpPr>
          <p:nvPr>
            <p:ph type="title"/>
          </p:nvPr>
        </p:nvSpPr>
        <p:spPr/>
        <p:txBody>
          <a:bodyPr/>
          <a:lstStyle/>
          <a:p>
            <a:pPr eaLnBrk="1" hangingPunct="1"/>
            <a:r>
              <a:rPr lang="en-US" altLang="en-US" sz="3200"/>
              <a:t>Example 9-11: Solution</a:t>
            </a:r>
          </a:p>
        </p:txBody>
      </p:sp>
      <p:sp>
        <p:nvSpPr>
          <p:cNvPr id="160771" name="Rectangle 3">
            <a:extLst>
              <a:ext uri="{FF2B5EF4-FFF2-40B4-BE49-F238E27FC236}">
                <a16:creationId xmlns:a16="http://schemas.microsoft.com/office/drawing/2014/main" id="{87550004-3208-472E-9BBC-EE61854762E0}"/>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5:</a:t>
            </a:r>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p>
          <a:p>
            <a:pPr eaLnBrk="1" hangingPunct="1">
              <a:buFont typeface="Wingdings" panose="05000000000000000000" pitchFamily="2" charset="2"/>
              <a:buNone/>
            </a:pPr>
            <a:endParaRPr lang="en-US" altLang="en-US" sz="2400">
              <a:cs typeface="Times New Roman" panose="02020603050405020304" pitchFamily="18" charset="0"/>
              <a:sym typeface="Mathematica1" pitchFamily="2" charset="2"/>
            </a:endParaRPr>
          </a:p>
        </p:txBody>
      </p:sp>
      <p:sp>
        <p:nvSpPr>
          <p:cNvPr id="160772" name="Text Box 4">
            <a:extLst>
              <a:ext uri="{FF2B5EF4-FFF2-40B4-BE49-F238E27FC236}">
                <a16:creationId xmlns:a16="http://schemas.microsoft.com/office/drawing/2014/main" id="{5882F8A4-60AC-4895-8C06-3B3036C4877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60773" name="Object 2">
            <a:extLst>
              <a:ext uri="{FF2B5EF4-FFF2-40B4-BE49-F238E27FC236}">
                <a16:creationId xmlns:a16="http://schemas.microsoft.com/office/drawing/2014/main" id="{B49EE131-21A9-4FD7-9ECC-C0E38163A884}"/>
              </a:ext>
            </a:extLst>
          </p:cNvPr>
          <p:cNvGraphicFramePr>
            <a:graphicFrameLocks noGrp="1" noChangeAspect="1"/>
          </p:cNvGraphicFramePr>
          <p:nvPr>
            <p:ph sz="half" idx="2"/>
          </p:nvPr>
        </p:nvGraphicFramePr>
        <p:xfrm>
          <a:off x="1676400" y="2590800"/>
          <a:ext cx="5486400" cy="1981200"/>
        </p:xfrm>
        <a:graphic>
          <a:graphicData uri="http://schemas.openxmlformats.org/presentationml/2006/ole">
            <mc:AlternateContent xmlns:mc="http://schemas.openxmlformats.org/markup-compatibility/2006">
              <mc:Choice xmlns:v="urn:schemas-microsoft-com:vml" Requires="v">
                <p:oleObj spid="_x0000_s160783" name="Equation" r:id="rId3" imgW="2514600" imgH="914400" progId="Equation.DSMT4">
                  <p:embed/>
                </p:oleObj>
              </mc:Choice>
              <mc:Fallback>
                <p:oleObj name="Equation" r:id="rId3" imgW="251460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90800"/>
                        <a:ext cx="54864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33E19E27-28C7-4C40-90E9-1EE018605F41}"/>
              </a:ext>
            </a:extLst>
          </p:cNvPr>
          <p:cNvSpPr>
            <a:spLocks noGrp="1" noChangeArrowheads="1"/>
          </p:cNvSpPr>
          <p:nvPr>
            <p:ph type="title"/>
          </p:nvPr>
        </p:nvSpPr>
        <p:spPr/>
        <p:txBody>
          <a:bodyPr/>
          <a:lstStyle/>
          <a:p>
            <a:pPr eaLnBrk="1" hangingPunct="1"/>
            <a:r>
              <a:rPr lang="en-US" altLang="en-US" sz="3200"/>
              <a:t>Example 9-11: Solution</a:t>
            </a:r>
          </a:p>
        </p:txBody>
      </p:sp>
      <p:sp>
        <p:nvSpPr>
          <p:cNvPr id="161795" name="Rectangle 3">
            <a:extLst>
              <a:ext uri="{FF2B5EF4-FFF2-40B4-BE49-F238E27FC236}">
                <a16:creationId xmlns:a16="http://schemas.microsoft.com/office/drawing/2014/main" id="{8DE09C32-5C24-4520-96C9-849B40629A8B}"/>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6: the value of test statistic z = 2.04 falls in the rejection region.  As a result, we reject </a:t>
            </a:r>
            <a:r>
              <a:rPr lang="en-US" altLang="en-US" sz="2400" i="1">
                <a:cs typeface="Times New Roman" panose="02020603050405020304" pitchFamily="18" charset="0"/>
              </a:rPr>
              <a:t>H</a:t>
            </a:r>
            <a:r>
              <a:rPr lang="en-US" altLang="en-US" sz="2400" i="1" baseline="-25000">
                <a:cs typeface="Times New Roman" panose="02020603050405020304" pitchFamily="18" charset="0"/>
              </a:rPr>
              <a:t>0</a:t>
            </a:r>
            <a:r>
              <a:rPr lang="en-US" altLang="en-US" sz="2400">
                <a:cs typeface="Times New Roman" panose="02020603050405020304" pitchFamily="18" charset="0"/>
              </a:rPr>
              <a:t> and conclude that the current </a:t>
            </a:r>
            <a:r>
              <a:rPr lang="en-US" altLang="en-US" sz="2400"/>
              <a:t>percentage of all U.S. drivers aged 16 to 61 years who have talked on their cell phones while driving is different from .81. </a:t>
            </a:r>
            <a:endParaRPr lang="en-US" altLang="en-US" sz="2400">
              <a:cs typeface="Times New Roman" panose="02020603050405020304" pitchFamily="18" charset="0"/>
              <a:sym typeface="Mathematica1" pitchFamily="2" charset="2"/>
            </a:endParaRPr>
          </a:p>
        </p:txBody>
      </p:sp>
      <p:sp>
        <p:nvSpPr>
          <p:cNvPr id="161796" name="Text Box 4">
            <a:extLst>
              <a:ext uri="{FF2B5EF4-FFF2-40B4-BE49-F238E27FC236}">
                <a16:creationId xmlns:a16="http://schemas.microsoft.com/office/drawing/2014/main" id="{7BCC1210-5026-4D17-9C35-0870BB452E3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2E07D883-A236-4BF3-8103-0441D6D5F36B}"/>
              </a:ext>
            </a:extLst>
          </p:cNvPr>
          <p:cNvSpPr>
            <a:spLocks noGrp="1" noChangeArrowheads="1"/>
          </p:cNvSpPr>
          <p:nvPr>
            <p:ph type="title"/>
          </p:nvPr>
        </p:nvSpPr>
        <p:spPr/>
        <p:txBody>
          <a:bodyPr/>
          <a:lstStyle/>
          <a:p>
            <a:pPr eaLnBrk="1" hangingPunct="1"/>
            <a:r>
              <a:rPr lang="en-US" altLang="en-US" sz="3200"/>
              <a:t>Example 9-12</a:t>
            </a:r>
          </a:p>
        </p:txBody>
      </p:sp>
      <p:sp>
        <p:nvSpPr>
          <p:cNvPr id="162819" name="Rectangle 3">
            <a:extLst>
              <a:ext uri="{FF2B5EF4-FFF2-40B4-BE49-F238E27FC236}">
                <a16:creationId xmlns:a16="http://schemas.microsoft.com/office/drawing/2014/main" id="{310E24A3-920B-4EDC-B8CE-9DBBAB913B12}"/>
              </a:ext>
            </a:extLst>
          </p:cNvPr>
          <p:cNvSpPr>
            <a:spLocks noGrp="1" noChangeArrowheads="1"/>
          </p:cNvSpPr>
          <p:nvPr>
            <p:ph type="body" idx="1"/>
          </p:nvPr>
        </p:nvSpPr>
        <p:spPr>
          <a:xfrm>
            <a:off x="457200" y="1676400"/>
            <a:ext cx="8486775" cy="4114800"/>
          </a:xfrm>
        </p:spPr>
        <p:txBody>
          <a:bodyPr/>
          <a:lstStyle/>
          <a:p>
            <a:pPr eaLnBrk="1" hangingPunct="1">
              <a:lnSpc>
                <a:spcPct val="90000"/>
              </a:lnSpc>
              <a:buFont typeface="Tahoma" panose="020B0604030504040204" pitchFamily="34" charset="0"/>
              <a:buChar char=" "/>
            </a:pPr>
            <a:r>
              <a:rPr lang="en-US" altLang="en-US" sz="2400"/>
              <a:t>Direct Mailing Company sells computers and computer parts by mail.  The company </a:t>
            </a:r>
            <a:r>
              <a:rPr lang="en-US" altLang="en-US" sz="2400" b="1"/>
              <a:t>claims that at least 90%</a:t>
            </a:r>
            <a:r>
              <a:rPr lang="en-US" altLang="en-US" sz="2400"/>
              <a:t> of all orders are mailed within 72 hours after they are received.  The quality control department at the company often takes samples to check if this claim is valid.  A recently taken </a:t>
            </a:r>
            <a:r>
              <a:rPr lang="en-US" altLang="en-US" sz="2400" b="1"/>
              <a:t>sample of 150 orders showed that 129 of them were mailed</a:t>
            </a:r>
            <a:r>
              <a:rPr lang="en-US" altLang="en-US" sz="2400"/>
              <a:t> within 72 hours.  Do you think </a:t>
            </a:r>
            <a:r>
              <a:rPr lang="en-US" altLang="en-US" sz="2400" b="1"/>
              <a:t>the company’s claim is true</a:t>
            </a:r>
            <a:r>
              <a:rPr lang="en-US" altLang="en-US" sz="2400"/>
              <a:t>?  Use a </a:t>
            </a:r>
            <a:r>
              <a:rPr lang="en-US" altLang="en-US" sz="2400" b="1"/>
              <a:t>2.5% significance level.</a:t>
            </a:r>
          </a:p>
        </p:txBody>
      </p:sp>
      <p:sp>
        <p:nvSpPr>
          <p:cNvPr id="162820" name="Text Box 4">
            <a:extLst>
              <a:ext uri="{FF2B5EF4-FFF2-40B4-BE49-F238E27FC236}">
                <a16:creationId xmlns:a16="http://schemas.microsoft.com/office/drawing/2014/main" id="{3D733EE2-D75B-4E09-A2C5-824B6D0DDDE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7376C43A-510E-484C-AA39-F696E84C2D4B}"/>
              </a:ext>
            </a:extLst>
          </p:cNvPr>
          <p:cNvSpPr>
            <a:spLocks noGrp="1" noChangeArrowheads="1"/>
          </p:cNvSpPr>
          <p:nvPr>
            <p:ph type="title"/>
          </p:nvPr>
        </p:nvSpPr>
        <p:spPr/>
        <p:txBody>
          <a:bodyPr/>
          <a:lstStyle/>
          <a:p>
            <a:pPr eaLnBrk="1" hangingPunct="1"/>
            <a:r>
              <a:rPr lang="en-US" altLang="en-US" sz="3200"/>
              <a:t>Example 9-12: Solution</a:t>
            </a:r>
          </a:p>
        </p:txBody>
      </p:sp>
      <p:sp>
        <p:nvSpPr>
          <p:cNvPr id="163843" name="Rectangle 3">
            <a:extLst>
              <a:ext uri="{FF2B5EF4-FFF2-40B4-BE49-F238E27FC236}">
                <a16:creationId xmlns:a16="http://schemas.microsoft.com/office/drawing/2014/main" id="{4DBBF3C5-4BA5-4AAF-8628-4B585898F0D4}"/>
              </a:ext>
            </a:extLst>
          </p:cNvPr>
          <p:cNvSpPr>
            <a:spLocks noGrp="1" noChangeArrowheads="1"/>
          </p:cNvSpPr>
          <p:nvPr>
            <p:ph type="body" idx="1"/>
          </p:nvPr>
        </p:nvSpPr>
        <p:spPr>
          <a:xfrm>
            <a:off x="611188" y="1752600"/>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 .90</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n-US" altLang="en-US" i="1">
                <a:latin typeface="Times New Roman" panose="02020603050405020304" pitchFamily="18" charset="0"/>
                <a:cs typeface="Times New Roman" panose="02020603050405020304" pitchFamily="18" charset="0"/>
              </a:rPr>
              <a:t>p</a:t>
            </a:r>
            <a:r>
              <a:rPr lang="en-GB" altLang="en-US"/>
              <a:t> &lt;</a:t>
            </a:r>
            <a:r>
              <a:rPr lang="en-GB" altLang="en-US">
                <a:sym typeface="Mathematica1" pitchFamily="2" charset="2"/>
              </a:rPr>
              <a:t> .90</a:t>
            </a:r>
          </a:p>
          <a:p>
            <a:pPr eaLnBrk="1" hangingPunct="1"/>
            <a:r>
              <a:rPr lang="en-GB" altLang="en-US">
                <a:sym typeface="Mathematica1" pitchFamily="2" charset="2"/>
              </a:rPr>
              <a:t>Step 2:  Left tailed test</a:t>
            </a:r>
            <a:endParaRPr lang="en-GB" altLang="en-US"/>
          </a:p>
          <a:p>
            <a:pPr eaLnBrk="1" hangingPunct="1"/>
            <a:r>
              <a:rPr lang="en-GB" altLang="en-US"/>
              <a:t>Step 3: To check whether the sample is large, we calculate the values of </a:t>
            </a:r>
            <a:r>
              <a:rPr lang="en-US" altLang="en-US" i="1">
                <a:latin typeface="Times New Roman" panose="02020603050405020304" pitchFamily="18" charset="0"/>
                <a:cs typeface="Times New Roman" panose="02020603050405020304" pitchFamily="18" charset="0"/>
              </a:rPr>
              <a:t>np</a:t>
            </a:r>
            <a:r>
              <a:rPr lang="en-GB" altLang="en-US"/>
              <a:t> and </a:t>
            </a:r>
            <a:r>
              <a:rPr lang="en-US" altLang="en-US" i="1">
                <a:latin typeface="Times New Roman" panose="02020603050405020304" pitchFamily="18" charset="0"/>
                <a:cs typeface="Times New Roman" panose="02020603050405020304" pitchFamily="18" charset="0"/>
              </a:rPr>
              <a:t>nq</a:t>
            </a:r>
            <a:r>
              <a:rPr lang="en-GB" altLang="en-US"/>
              <a:t>:</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np</a:t>
            </a:r>
            <a:r>
              <a:rPr lang="en-GB" altLang="en-US"/>
              <a:t> = 150(.90) = 135 &gt; 5</a:t>
            </a:r>
          </a:p>
          <a:p>
            <a:pPr eaLnBrk="1" hangingPunct="1">
              <a:buFont typeface="Wingdings" panose="05000000000000000000" pitchFamily="2" charset="2"/>
              <a:buNone/>
            </a:pPr>
            <a:r>
              <a:rPr lang="en-US" altLang="en-US" i="1">
                <a:latin typeface="Times New Roman" panose="02020603050405020304" pitchFamily="18" charset="0"/>
                <a:cs typeface="Times New Roman" panose="02020603050405020304" pitchFamily="18" charset="0"/>
              </a:rPr>
              <a:t>       nq</a:t>
            </a:r>
            <a:r>
              <a:rPr lang="en-GB" altLang="en-US"/>
              <a:t> = 150(.10) = 15 &gt; 5</a:t>
            </a:r>
            <a:endParaRPr lang="en-US" altLang="en-US"/>
          </a:p>
          <a:p>
            <a:pPr eaLnBrk="1" hangingPunct="1">
              <a:buFont typeface="Wingdings" panose="05000000000000000000" pitchFamily="2" charset="2"/>
              <a:buNone/>
            </a:pPr>
            <a:r>
              <a:rPr lang="en-US" altLang="en-US"/>
              <a:t>   Consequently, we will use the normal distribution to make the test.</a:t>
            </a:r>
          </a:p>
        </p:txBody>
      </p:sp>
      <p:sp>
        <p:nvSpPr>
          <p:cNvPr id="163844" name="Text Box 4">
            <a:extLst>
              <a:ext uri="{FF2B5EF4-FFF2-40B4-BE49-F238E27FC236}">
                <a16:creationId xmlns:a16="http://schemas.microsoft.com/office/drawing/2014/main" id="{E6B8C617-7AF8-40A1-AD5A-5AE919A1365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D7ADCF7-8165-4B81-9844-E125D4B272D6}"/>
              </a:ext>
            </a:extLst>
          </p:cNvPr>
          <p:cNvSpPr>
            <a:spLocks noGrp="1" noChangeArrowheads="1"/>
          </p:cNvSpPr>
          <p:nvPr>
            <p:ph type="title"/>
          </p:nvPr>
        </p:nvSpPr>
        <p:spPr/>
        <p:txBody>
          <a:bodyPr/>
          <a:lstStyle/>
          <a:p>
            <a:pPr eaLnBrk="1" hangingPunct="1"/>
            <a:r>
              <a:rPr lang="en-US" altLang="en-US" sz="3200"/>
              <a:t>A Two-Tailed Test</a:t>
            </a:r>
          </a:p>
        </p:txBody>
      </p:sp>
      <p:sp>
        <p:nvSpPr>
          <p:cNvPr id="29699" name="Rectangle 3">
            <a:extLst>
              <a:ext uri="{FF2B5EF4-FFF2-40B4-BE49-F238E27FC236}">
                <a16:creationId xmlns:a16="http://schemas.microsoft.com/office/drawing/2014/main" id="{93167B55-BD51-4BDF-BD1A-4F7179F81D44}"/>
              </a:ext>
            </a:extLst>
          </p:cNvPr>
          <p:cNvSpPr>
            <a:spLocks noGrp="1" noChangeArrowheads="1"/>
          </p:cNvSpPr>
          <p:nvPr>
            <p:ph type="body" idx="1"/>
          </p:nvPr>
        </p:nvSpPr>
        <p:spPr>
          <a:xfrm>
            <a:off x="611188" y="2017713"/>
            <a:ext cx="8343900" cy="4114800"/>
          </a:xfrm>
        </p:spPr>
        <p:txBody>
          <a:bodyPr/>
          <a:lstStyle/>
          <a:p>
            <a:pPr eaLnBrk="1" hangingPunct="1">
              <a:buSzPct val="90000"/>
              <a:buFont typeface="Wingdings" panose="05000000000000000000" pitchFamily="2" charset="2"/>
              <a:buChar char="§"/>
            </a:pPr>
            <a:r>
              <a:rPr lang="en-GB" altLang="en-US"/>
              <a:t>Whether a test is two–tailed or one–tailed is determined by the sign in the alternative hypothesis. </a:t>
            </a:r>
          </a:p>
          <a:p>
            <a:pPr eaLnBrk="1" hangingPunct="1">
              <a:buSzPct val="90000"/>
              <a:buFont typeface="Wingdings" panose="05000000000000000000" pitchFamily="2" charset="2"/>
              <a:buChar char="§"/>
            </a:pPr>
            <a:r>
              <a:rPr lang="en-GB" altLang="en-US"/>
              <a:t>If the alternative hypothesis has a </a:t>
            </a:r>
            <a:r>
              <a:rPr lang="en-GB" altLang="en-US" i="1"/>
              <a:t>not equal</a:t>
            </a:r>
            <a:r>
              <a:rPr lang="en-GB" altLang="en-US"/>
              <a:t> to (≠) sign, it is a two–tailed test.</a:t>
            </a:r>
            <a:endParaRPr lang="en-US" altLang="en-US"/>
          </a:p>
        </p:txBody>
      </p:sp>
      <p:sp>
        <p:nvSpPr>
          <p:cNvPr id="29700" name="Text Box 4">
            <a:extLst>
              <a:ext uri="{FF2B5EF4-FFF2-40B4-BE49-F238E27FC236}">
                <a16:creationId xmlns:a16="http://schemas.microsoft.com/office/drawing/2014/main" id="{19413A4B-FACE-4688-BEB3-EF5579DA8AC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9B5E2F93-24A1-4342-8271-44C61CCB61D7}"/>
              </a:ext>
            </a:extLst>
          </p:cNvPr>
          <p:cNvSpPr>
            <a:spLocks noGrp="1" noChangeArrowheads="1"/>
          </p:cNvSpPr>
          <p:nvPr>
            <p:ph type="title"/>
          </p:nvPr>
        </p:nvSpPr>
        <p:spPr/>
        <p:txBody>
          <a:bodyPr/>
          <a:lstStyle/>
          <a:p>
            <a:pPr eaLnBrk="1" hangingPunct="1"/>
            <a:r>
              <a:rPr lang="en-US" altLang="en-US" sz="3200"/>
              <a:t>Example 9-12: Solution</a:t>
            </a:r>
          </a:p>
        </p:txBody>
      </p:sp>
      <p:sp>
        <p:nvSpPr>
          <p:cNvPr id="164867" name="Rectangle 3">
            <a:extLst>
              <a:ext uri="{FF2B5EF4-FFF2-40B4-BE49-F238E27FC236}">
                <a16:creationId xmlns:a16="http://schemas.microsoft.com/office/drawing/2014/main" id="{5F6BD375-AD2A-47D4-BD34-47E066F4D03B}"/>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4: </a:t>
            </a:r>
            <a:r>
              <a:rPr lang="en-US" altLang="en-US" sz="2400">
                <a:cs typeface="Times New Roman" panose="02020603050405020304" pitchFamily="18" charset="0"/>
                <a:sym typeface="Mathematica1" pitchFamily="2" charset="2"/>
              </a:rPr>
              <a:t>Significance level = .0250. </a:t>
            </a:r>
            <a:r>
              <a:rPr lang="en-US" altLang="en-US" sz="2400">
                <a:cs typeface="Times New Roman" panose="02020603050405020304" pitchFamily="18" charset="0"/>
              </a:rPr>
              <a:t>The &lt;</a:t>
            </a:r>
            <a:r>
              <a:rPr lang="en-US" altLang="en-US" sz="2400">
                <a:cs typeface="Times New Roman" panose="02020603050405020304" pitchFamily="18" charset="0"/>
                <a:sym typeface="Mathematica1" pitchFamily="2" charset="2"/>
              </a:rPr>
              <a:t> sign in the alternative hypothesis indicates that the test is left-tailed, and the rejection region leis in the left tail.  </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The critical values of z for .0250 area in the left tail is -1.96.</a:t>
            </a: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p>
        </p:txBody>
      </p:sp>
      <p:sp>
        <p:nvSpPr>
          <p:cNvPr id="164868" name="Text Box 4">
            <a:extLst>
              <a:ext uri="{FF2B5EF4-FFF2-40B4-BE49-F238E27FC236}">
                <a16:creationId xmlns:a16="http://schemas.microsoft.com/office/drawing/2014/main" id="{A791EE7D-F934-46F8-A6F0-7EC43F304B5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B061B810-A571-4239-BD46-C88F3E3874D0}"/>
              </a:ext>
            </a:extLst>
          </p:cNvPr>
          <p:cNvSpPr>
            <a:spLocks noGrp="1" noChangeArrowheads="1"/>
          </p:cNvSpPr>
          <p:nvPr>
            <p:ph type="title"/>
          </p:nvPr>
        </p:nvSpPr>
        <p:spPr/>
        <p:txBody>
          <a:bodyPr/>
          <a:lstStyle/>
          <a:p>
            <a:pPr eaLnBrk="1" hangingPunct="1"/>
            <a:r>
              <a:rPr lang="en-US" altLang="en-US" sz="3200"/>
              <a:t>Figure 9.18  The critical values of z</a:t>
            </a:r>
            <a:endParaRPr lang="en-US" altLang="en-US"/>
          </a:p>
        </p:txBody>
      </p:sp>
      <p:sp>
        <p:nvSpPr>
          <p:cNvPr id="165891" name="Text Box 3">
            <a:extLst>
              <a:ext uri="{FF2B5EF4-FFF2-40B4-BE49-F238E27FC236}">
                <a16:creationId xmlns:a16="http://schemas.microsoft.com/office/drawing/2014/main" id="{7F446756-F216-418E-A108-65C4EF9173F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65892" name="Picture 6">
            <a:extLst>
              <a:ext uri="{FF2B5EF4-FFF2-40B4-BE49-F238E27FC236}">
                <a16:creationId xmlns:a16="http://schemas.microsoft.com/office/drawing/2014/main" id="{989F9734-74E5-4D4F-960F-FB681CBE2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16163"/>
            <a:ext cx="548640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7253146-CC34-48D4-88D2-A018E8139F58}"/>
              </a:ext>
            </a:extLst>
          </p:cNvPr>
          <p:cNvSpPr>
            <a:spLocks noGrp="1" noChangeArrowheads="1"/>
          </p:cNvSpPr>
          <p:nvPr>
            <p:ph type="title"/>
          </p:nvPr>
        </p:nvSpPr>
        <p:spPr/>
        <p:txBody>
          <a:bodyPr/>
          <a:lstStyle/>
          <a:p>
            <a:pPr eaLnBrk="1" hangingPunct="1"/>
            <a:r>
              <a:rPr lang="en-US" altLang="en-US" sz="3200"/>
              <a:t>Example 9-12: Solution</a:t>
            </a:r>
          </a:p>
        </p:txBody>
      </p:sp>
      <p:sp>
        <p:nvSpPr>
          <p:cNvPr id="166915" name="Rectangle 3">
            <a:extLst>
              <a:ext uri="{FF2B5EF4-FFF2-40B4-BE49-F238E27FC236}">
                <a16:creationId xmlns:a16="http://schemas.microsoft.com/office/drawing/2014/main" id="{BAD27AA1-8EBF-4714-AA4B-C2F2AFE7DBD0}"/>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5:</a:t>
            </a:r>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endParaRPr lang="en-US" altLang="en-US" sz="2400">
              <a:cs typeface="Times New Roman" panose="02020603050405020304" pitchFamily="18" charset="0"/>
              <a:sym typeface="Mathematica1" pitchFamily="2" charset="2"/>
            </a:endParaRPr>
          </a:p>
          <a:p>
            <a:pPr eaLnBrk="1" hangingPunct="1">
              <a:buFont typeface="Wingdings" panose="05000000000000000000" pitchFamily="2" charset="2"/>
              <a:buNone/>
            </a:pPr>
            <a:r>
              <a:rPr lang="en-US" altLang="en-US" sz="2400">
                <a:cs typeface="Times New Roman" panose="02020603050405020304" pitchFamily="18" charset="0"/>
                <a:sym typeface="Mathematica1" pitchFamily="2" charset="2"/>
              </a:rPr>
              <a:t>  </a:t>
            </a:r>
          </a:p>
          <a:p>
            <a:pPr eaLnBrk="1" hangingPunct="1">
              <a:buFont typeface="Wingdings" panose="05000000000000000000" pitchFamily="2" charset="2"/>
              <a:buNone/>
            </a:pPr>
            <a:endParaRPr lang="en-US" altLang="en-US" sz="2400">
              <a:cs typeface="Times New Roman" panose="02020603050405020304" pitchFamily="18" charset="0"/>
              <a:sym typeface="Mathematica1" pitchFamily="2" charset="2"/>
            </a:endParaRPr>
          </a:p>
        </p:txBody>
      </p:sp>
      <p:sp>
        <p:nvSpPr>
          <p:cNvPr id="166916" name="Text Box 4">
            <a:extLst>
              <a:ext uri="{FF2B5EF4-FFF2-40B4-BE49-F238E27FC236}">
                <a16:creationId xmlns:a16="http://schemas.microsoft.com/office/drawing/2014/main" id="{46709450-1D6C-4419-B2A2-F1CAA87753D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66917" name="Object 2">
            <a:extLst>
              <a:ext uri="{FF2B5EF4-FFF2-40B4-BE49-F238E27FC236}">
                <a16:creationId xmlns:a16="http://schemas.microsoft.com/office/drawing/2014/main" id="{76F0CD17-F251-4020-BF46-CFFCD63E1409}"/>
              </a:ext>
            </a:extLst>
          </p:cNvPr>
          <p:cNvGraphicFramePr>
            <a:graphicFrameLocks noGrp="1" noChangeAspect="1"/>
          </p:cNvGraphicFramePr>
          <p:nvPr>
            <p:ph sz="half" idx="2"/>
          </p:nvPr>
        </p:nvGraphicFramePr>
        <p:xfrm>
          <a:off x="1681163" y="2590800"/>
          <a:ext cx="5475287" cy="1981200"/>
        </p:xfrm>
        <a:graphic>
          <a:graphicData uri="http://schemas.openxmlformats.org/presentationml/2006/ole">
            <mc:AlternateContent xmlns:mc="http://schemas.openxmlformats.org/markup-compatibility/2006">
              <mc:Choice xmlns:v="urn:schemas-microsoft-com:vml" Requires="v">
                <p:oleObj spid="_x0000_s166927" name="Equation" r:id="rId3" imgW="2527300" imgH="914400" progId="Equation.DSMT4">
                  <p:embed/>
                </p:oleObj>
              </mc:Choice>
              <mc:Fallback>
                <p:oleObj name="Equation" r:id="rId3" imgW="252730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63" y="2590800"/>
                        <a:ext cx="5475287"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6F5DB38-A259-41B5-9119-1354C789909E}"/>
              </a:ext>
            </a:extLst>
          </p:cNvPr>
          <p:cNvSpPr>
            <a:spLocks noGrp="1" noChangeArrowheads="1"/>
          </p:cNvSpPr>
          <p:nvPr>
            <p:ph type="title"/>
          </p:nvPr>
        </p:nvSpPr>
        <p:spPr/>
        <p:txBody>
          <a:bodyPr/>
          <a:lstStyle/>
          <a:p>
            <a:pPr eaLnBrk="1" hangingPunct="1"/>
            <a:r>
              <a:rPr lang="en-US" altLang="en-US" sz="3200"/>
              <a:t>Example 9-12: Solution</a:t>
            </a:r>
          </a:p>
        </p:txBody>
      </p:sp>
      <p:sp>
        <p:nvSpPr>
          <p:cNvPr id="167939" name="Rectangle 3">
            <a:extLst>
              <a:ext uri="{FF2B5EF4-FFF2-40B4-BE49-F238E27FC236}">
                <a16:creationId xmlns:a16="http://schemas.microsoft.com/office/drawing/2014/main" id="{4F2E3EA9-03BC-4B47-BE0E-50C815BE2719}"/>
              </a:ext>
            </a:extLst>
          </p:cNvPr>
          <p:cNvSpPr>
            <a:spLocks noGrp="1" noChangeArrowheads="1"/>
          </p:cNvSpPr>
          <p:nvPr>
            <p:ph type="body" sz="half" idx="1"/>
          </p:nvPr>
        </p:nvSpPr>
        <p:spPr>
          <a:xfrm>
            <a:off x="457200" y="1600200"/>
            <a:ext cx="7924800" cy="4530725"/>
          </a:xfrm>
        </p:spPr>
        <p:txBody>
          <a:bodyPr/>
          <a:lstStyle/>
          <a:p>
            <a:pPr eaLnBrk="1" hangingPunct="1"/>
            <a:r>
              <a:rPr lang="en-US" altLang="en-US" sz="2400">
                <a:cs typeface="Times New Roman" panose="02020603050405020304" pitchFamily="18" charset="0"/>
              </a:rPr>
              <a:t>Step 5: The value of test statistic z = -1.63 is greater than the critical value of z = -1.96, and it falls in the nonrejection region.  Therefore, we fail to reject H</a:t>
            </a:r>
            <a:r>
              <a:rPr lang="en-US" altLang="en-US" sz="2400" baseline="-25000">
                <a:cs typeface="Times New Roman" panose="02020603050405020304" pitchFamily="18" charset="0"/>
              </a:rPr>
              <a:t>0</a:t>
            </a:r>
            <a:r>
              <a:rPr lang="en-US" altLang="en-US" sz="2400">
                <a:cs typeface="Times New Roman" panose="02020603050405020304" pitchFamily="18" charset="0"/>
              </a:rPr>
              <a:t>.  </a:t>
            </a:r>
            <a:endParaRPr lang="en-US" altLang="en-US" sz="2400">
              <a:cs typeface="Times New Roman" panose="02020603050405020304" pitchFamily="18" charset="0"/>
              <a:sym typeface="Mathematica1" pitchFamily="2" charset="2"/>
            </a:endParaRPr>
          </a:p>
        </p:txBody>
      </p:sp>
      <p:sp>
        <p:nvSpPr>
          <p:cNvPr id="167940" name="Text Box 4">
            <a:extLst>
              <a:ext uri="{FF2B5EF4-FFF2-40B4-BE49-F238E27FC236}">
                <a16:creationId xmlns:a16="http://schemas.microsoft.com/office/drawing/2014/main" id="{89F590DA-B99F-46B2-BDE8-3703DF8F0CC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7BB3E86-F7E2-43F5-A45D-0D05BF3C2E27}"/>
              </a:ext>
            </a:extLst>
          </p:cNvPr>
          <p:cNvSpPr>
            <a:spLocks noGrp="1" noChangeArrowheads="1"/>
          </p:cNvSpPr>
          <p:nvPr>
            <p:ph type="title"/>
          </p:nvPr>
        </p:nvSpPr>
        <p:spPr/>
        <p:txBody>
          <a:bodyPr/>
          <a:lstStyle/>
          <a:p>
            <a:pPr eaLnBrk="1" hangingPunct="1"/>
            <a:r>
              <a:rPr lang="en-US" altLang="en-US" sz="3200">
                <a:solidFill>
                  <a:schemeClr val="accent2"/>
                </a:solidFill>
              </a:rPr>
              <a:t>Figure 9.2 A two-tailed test.</a:t>
            </a:r>
          </a:p>
        </p:txBody>
      </p:sp>
      <p:sp>
        <p:nvSpPr>
          <p:cNvPr id="31747" name="Text Box 24">
            <a:extLst>
              <a:ext uri="{FF2B5EF4-FFF2-40B4-BE49-F238E27FC236}">
                <a16:creationId xmlns:a16="http://schemas.microsoft.com/office/drawing/2014/main" id="{3A450A5B-C558-4524-A134-08637A81DF5C}"/>
              </a:ext>
            </a:extLst>
          </p:cNvPr>
          <p:cNvSpPr txBox="1">
            <a:spLocks noChangeArrowheads="1"/>
          </p:cNvSpPr>
          <p:nvPr/>
        </p:nvSpPr>
        <p:spPr bwMode="auto">
          <a:xfrm>
            <a:off x="4211638" y="6248400"/>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1748" name="Picture 25">
            <a:extLst>
              <a:ext uri="{FF2B5EF4-FFF2-40B4-BE49-F238E27FC236}">
                <a16:creationId xmlns:a16="http://schemas.microsoft.com/office/drawing/2014/main" id="{7ED6C738-41F8-4FC3-AB73-F0F4A65D2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2209800"/>
            <a:ext cx="5208587"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2B4C2F9-C7AA-4E73-95F3-5EC8EAC683C6}"/>
              </a:ext>
            </a:extLst>
          </p:cNvPr>
          <p:cNvSpPr>
            <a:spLocks noGrp="1" noChangeArrowheads="1"/>
          </p:cNvSpPr>
          <p:nvPr>
            <p:ph type="title"/>
          </p:nvPr>
        </p:nvSpPr>
        <p:spPr/>
        <p:txBody>
          <a:bodyPr/>
          <a:lstStyle/>
          <a:p>
            <a:pPr eaLnBrk="1" hangingPunct="1"/>
            <a:r>
              <a:rPr lang="en-US" altLang="en-US" sz="3200"/>
              <a:t>A Left-Tailed Test </a:t>
            </a:r>
          </a:p>
        </p:txBody>
      </p:sp>
      <p:sp>
        <p:nvSpPr>
          <p:cNvPr id="33795" name="Rectangle 3">
            <a:extLst>
              <a:ext uri="{FF2B5EF4-FFF2-40B4-BE49-F238E27FC236}">
                <a16:creationId xmlns:a16="http://schemas.microsoft.com/office/drawing/2014/main" id="{65E190CE-0440-4AB2-8CFC-5C47DA0645D8}"/>
              </a:ext>
            </a:extLst>
          </p:cNvPr>
          <p:cNvSpPr>
            <a:spLocks noGrp="1" noChangeArrowheads="1"/>
          </p:cNvSpPr>
          <p:nvPr>
            <p:ph type="body" idx="1"/>
          </p:nvPr>
        </p:nvSpPr>
        <p:spPr>
          <a:xfrm>
            <a:off x="304800" y="1676400"/>
            <a:ext cx="8415338" cy="4495800"/>
          </a:xfrm>
        </p:spPr>
        <p:txBody>
          <a:bodyPr/>
          <a:lstStyle/>
          <a:p>
            <a:pPr eaLnBrk="1" hangingPunct="1">
              <a:buFont typeface="Tahoma" panose="020B0604030504040204" pitchFamily="34" charset="0"/>
              <a:buChar char=" "/>
            </a:pPr>
            <a:r>
              <a:rPr lang="en-GB" altLang="en-US" sz="2400"/>
              <a:t>Reconsider the example of the mean amount of soda in all soft-drink cans produced by a company.  The company claims that these cans, on average, contain 12 ounces of soda. However, if these cans contain less than the claimed amount of soda, then the company can be accused of cheating. Suppose a consumer agency wants to test whether the mean amount of soda per can is </a:t>
            </a:r>
            <a:r>
              <a:rPr lang="en-GB" altLang="en-US" sz="2400" i="1">
                <a:solidFill>
                  <a:schemeClr val="folHlink"/>
                </a:solidFill>
              </a:rPr>
              <a:t>less than</a:t>
            </a:r>
            <a:r>
              <a:rPr lang="en-GB" altLang="en-US" sz="2400"/>
              <a:t> 12 ounces.  Note that the key phrase this time is </a:t>
            </a:r>
            <a:r>
              <a:rPr lang="en-GB" altLang="en-US" sz="2400" i="1">
                <a:solidFill>
                  <a:schemeClr val="folHlink"/>
                </a:solidFill>
              </a:rPr>
              <a:t>less than</a:t>
            </a:r>
            <a:r>
              <a:rPr lang="en-GB" altLang="en-US" sz="2400"/>
              <a:t>, which indicates a left-tailed test.  </a:t>
            </a:r>
            <a:endParaRPr lang="en-US" altLang="en-US" sz="2400"/>
          </a:p>
        </p:txBody>
      </p:sp>
      <p:sp>
        <p:nvSpPr>
          <p:cNvPr id="33796" name="Text Box 4">
            <a:extLst>
              <a:ext uri="{FF2B5EF4-FFF2-40B4-BE49-F238E27FC236}">
                <a16:creationId xmlns:a16="http://schemas.microsoft.com/office/drawing/2014/main" id="{5AC4AE60-A8D1-4782-92FB-33286DB65C4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9177197-E99A-4887-B13D-179F05C2534F}"/>
              </a:ext>
            </a:extLst>
          </p:cNvPr>
          <p:cNvSpPr>
            <a:spLocks noGrp="1" noChangeArrowheads="1"/>
          </p:cNvSpPr>
          <p:nvPr>
            <p:ph type="title"/>
          </p:nvPr>
        </p:nvSpPr>
        <p:spPr/>
        <p:txBody>
          <a:bodyPr/>
          <a:lstStyle/>
          <a:p>
            <a:pPr eaLnBrk="1" hangingPunct="1"/>
            <a:r>
              <a:rPr lang="en-US" altLang="en-US" sz="3200"/>
              <a:t>A Left-Tailed Test</a:t>
            </a:r>
          </a:p>
        </p:txBody>
      </p:sp>
      <p:sp>
        <p:nvSpPr>
          <p:cNvPr id="35843" name="Rectangle 3">
            <a:extLst>
              <a:ext uri="{FF2B5EF4-FFF2-40B4-BE49-F238E27FC236}">
                <a16:creationId xmlns:a16="http://schemas.microsoft.com/office/drawing/2014/main" id="{D4B7AFB5-48AC-4700-95A6-CE2139CA48D8}"/>
              </a:ext>
            </a:extLst>
          </p:cNvPr>
          <p:cNvSpPr>
            <a:spLocks noGrp="1" noChangeArrowheads="1"/>
          </p:cNvSpPr>
          <p:nvPr>
            <p:ph type="body" idx="1"/>
          </p:nvPr>
        </p:nvSpPr>
        <p:spPr>
          <a:xfrm>
            <a:off x="539750" y="2017713"/>
            <a:ext cx="8415338" cy="4114800"/>
          </a:xfrm>
        </p:spPr>
        <p:txBody>
          <a:bodyPr/>
          <a:lstStyle/>
          <a:p>
            <a:pPr eaLnBrk="1" hangingPunct="1"/>
            <a:r>
              <a:rPr lang="en-GB" altLang="en-US"/>
              <a:t>Let </a:t>
            </a:r>
            <a:r>
              <a:rPr lang="el-GR" altLang="en-US">
                <a:latin typeface="Times New Roman" panose="02020603050405020304" pitchFamily="18" charset="0"/>
                <a:cs typeface="Times New Roman" panose="02020603050405020304" pitchFamily="18" charset="0"/>
              </a:rPr>
              <a:t>μ</a:t>
            </a:r>
            <a:r>
              <a:rPr lang="en-GB" altLang="en-US"/>
              <a:t> be the mean amount of soda in all cans. The two possible decisions are</a:t>
            </a:r>
          </a:p>
          <a:p>
            <a:pPr lvl="1" eaLnBrk="1" hangingPunct="1"/>
            <a:r>
              <a:rPr lang="en-GB" altLang="en-US" i="1"/>
              <a:t>H</a:t>
            </a:r>
            <a:r>
              <a:rPr lang="en-GB" altLang="en-US" baseline="-25000"/>
              <a:t>0</a:t>
            </a:r>
            <a:r>
              <a:rPr lang="en-GB" altLang="en-US"/>
              <a:t> : </a:t>
            </a:r>
            <a:r>
              <a:rPr lang="el-GR" altLang="en-US">
                <a:latin typeface="Times New Roman" panose="02020603050405020304" pitchFamily="18" charset="0"/>
              </a:rPr>
              <a:t>μ</a:t>
            </a:r>
            <a:r>
              <a:rPr lang="en-GB" altLang="en-US"/>
              <a:t> = 12 ounces (The mean is equal to 12 ounces)</a:t>
            </a:r>
          </a:p>
          <a:p>
            <a:pPr lvl="1" eaLnBrk="1" hangingPunct="1"/>
            <a:r>
              <a:rPr lang="en-GB" altLang="en-US" i="1"/>
              <a:t>H</a:t>
            </a:r>
            <a:r>
              <a:rPr lang="en-GB" altLang="en-US" baseline="-25000"/>
              <a:t>1</a:t>
            </a:r>
            <a:r>
              <a:rPr lang="en-GB" altLang="en-US"/>
              <a:t> : </a:t>
            </a:r>
            <a:r>
              <a:rPr lang="el-GR" altLang="en-US">
                <a:latin typeface="Times New Roman" panose="02020603050405020304" pitchFamily="18" charset="0"/>
              </a:rPr>
              <a:t>μ</a:t>
            </a:r>
            <a:r>
              <a:rPr lang="en-GB" altLang="en-US"/>
              <a:t>  &lt; 12 ounces (The mean is less than 12 ounces)</a:t>
            </a:r>
          </a:p>
        </p:txBody>
      </p:sp>
      <p:sp>
        <p:nvSpPr>
          <p:cNvPr id="35844" name="Text Box 4">
            <a:extLst>
              <a:ext uri="{FF2B5EF4-FFF2-40B4-BE49-F238E27FC236}">
                <a16:creationId xmlns:a16="http://schemas.microsoft.com/office/drawing/2014/main" id="{CC6147F4-AB21-40B1-A4FE-913C372923C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AEE01D8-9691-404C-A4B1-6A8985B208B9}"/>
              </a:ext>
            </a:extLst>
          </p:cNvPr>
          <p:cNvSpPr>
            <a:spLocks noGrp="1" noChangeArrowheads="1"/>
          </p:cNvSpPr>
          <p:nvPr>
            <p:ph type="title"/>
          </p:nvPr>
        </p:nvSpPr>
        <p:spPr/>
        <p:txBody>
          <a:bodyPr/>
          <a:lstStyle/>
          <a:p>
            <a:pPr eaLnBrk="1" hangingPunct="1"/>
            <a:r>
              <a:rPr lang="en-US" altLang="en-US" sz="3200"/>
              <a:t>A Left-Tailed Test</a:t>
            </a:r>
          </a:p>
        </p:txBody>
      </p:sp>
      <p:sp>
        <p:nvSpPr>
          <p:cNvPr id="37891" name="Rectangle 3">
            <a:extLst>
              <a:ext uri="{FF2B5EF4-FFF2-40B4-BE49-F238E27FC236}">
                <a16:creationId xmlns:a16="http://schemas.microsoft.com/office/drawing/2014/main" id="{85598545-9013-4038-810C-688258DA8A2E}"/>
              </a:ext>
            </a:extLst>
          </p:cNvPr>
          <p:cNvSpPr>
            <a:spLocks noGrp="1" noChangeArrowheads="1"/>
          </p:cNvSpPr>
          <p:nvPr>
            <p:ph type="body" idx="1"/>
          </p:nvPr>
        </p:nvSpPr>
        <p:spPr>
          <a:xfrm>
            <a:off x="304800" y="1828800"/>
            <a:ext cx="8486775" cy="4114800"/>
          </a:xfrm>
        </p:spPr>
        <p:txBody>
          <a:bodyPr/>
          <a:lstStyle/>
          <a:p>
            <a:pPr eaLnBrk="1" hangingPunct="1">
              <a:buFont typeface="Tahoma" panose="020B0604030504040204" pitchFamily="34" charset="0"/>
              <a:buChar char=" "/>
            </a:pPr>
            <a:r>
              <a:rPr lang="en-GB" altLang="en-US"/>
              <a:t>In this case, we can also write the null hypothesis as</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12.  This will not affect the result of the test as long as the sign in </a:t>
            </a:r>
            <a:r>
              <a:rPr lang="en-GB" altLang="en-US" i="1"/>
              <a:t>H</a:t>
            </a:r>
            <a:r>
              <a:rPr lang="en-GB" altLang="en-US" baseline="-25000"/>
              <a:t>1</a:t>
            </a:r>
            <a:r>
              <a:rPr lang="en-GB" altLang="en-US"/>
              <a:t> is </a:t>
            </a:r>
            <a:r>
              <a:rPr lang="en-GB" altLang="en-US" i="1">
                <a:solidFill>
                  <a:schemeClr val="hlink"/>
                </a:solidFill>
              </a:rPr>
              <a:t>less than</a:t>
            </a:r>
            <a:r>
              <a:rPr lang="en-GB" altLang="en-US"/>
              <a:t> (&lt;). </a:t>
            </a:r>
          </a:p>
          <a:p>
            <a:pPr eaLnBrk="1" hangingPunct="1">
              <a:buFont typeface="Tahoma" panose="020B0604030504040204" pitchFamily="34" charset="0"/>
              <a:buChar char=" "/>
            </a:pPr>
            <a:r>
              <a:rPr lang="en-GB" altLang="en-US"/>
              <a:t>When the alternative hypothesis has a </a:t>
            </a:r>
            <a:r>
              <a:rPr lang="en-GB" altLang="en-US" i="1">
                <a:solidFill>
                  <a:schemeClr val="hlink"/>
                </a:solidFill>
              </a:rPr>
              <a:t>less than</a:t>
            </a:r>
            <a:r>
              <a:rPr lang="en-GB" altLang="en-US"/>
              <a:t> (&lt;) sign, the test is always left–tailed.</a:t>
            </a:r>
            <a:endParaRPr lang="en-US" altLang="en-US"/>
          </a:p>
        </p:txBody>
      </p:sp>
      <p:sp>
        <p:nvSpPr>
          <p:cNvPr id="37892" name="Text Box 4">
            <a:extLst>
              <a:ext uri="{FF2B5EF4-FFF2-40B4-BE49-F238E27FC236}">
                <a16:creationId xmlns:a16="http://schemas.microsoft.com/office/drawing/2014/main" id="{762986CA-465E-4EB9-8B62-EC5BF2DB138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C2E5878-7983-4BF9-8765-FE3087193BBA}"/>
              </a:ext>
            </a:extLst>
          </p:cNvPr>
          <p:cNvSpPr>
            <a:spLocks noGrp="1" noChangeArrowheads="1"/>
          </p:cNvSpPr>
          <p:nvPr>
            <p:ph type="title"/>
          </p:nvPr>
        </p:nvSpPr>
        <p:spPr/>
        <p:txBody>
          <a:bodyPr/>
          <a:lstStyle/>
          <a:p>
            <a:pPr eaLnBrk="1" hangingPunct="1"/>
            <a:r>
              <a:rPr lang="en-US" altLang="en-US" sz="3200">
                <a:solidFill>
                  <a:schemeClr val="accent2"/>
                </a:solidFill>
              </a:rPr>
              <a:t>Figure 9.3 A left-tailed test.</a:t>
            </a:r>
          </a:p>
        </p:txBody>
      </p:sp>
      <p:sp>
        <p:nvSpPr>
          <p:cNvPr id="38915" name="Text Box 16">
            <a:extLst>
              <a:ext uri="{FF2B5EF4-FFF2-40B4-BE49-F238E27FC236}">
                <a16:creationId xmlns:a16="http://schemas.microsoft.com/office/drawing/2014/main" id="{96CF4113-701F-456A-86DB-BCE1DFF5D4CC}"/>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38916" name="Picture 18">
            <a:extLst>
              <a:ext uri="{FF2B5EF4-FFF2-40B4-BE49-F238E27FC236}">
                <a16:creationId xmlns:a16="http://schemas.microsoft.com/office/drawing/2014/main" id="{45CED34B-D12C-4ADE-8787-BB874B0B1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92363"/>
            <a:ext cx="4816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4F3F4A-E036-424F-8E25-6F5E23A7A122}"/>
              </a:ext>
            </a:extLst>
          </p:cNvPr>
          <p:cNvSpPr>
            <a:spLocks noGrp="1" noChangeArrowheads="1"/>
          </p:cNvSpPr>
          <p:nvPr>
            <p:ph type="title"/>
          </p:nvPr>
        </p:nvSpPr>
        <p:spPr/>
        <p:txBody>
          <a:bodyPr/>
          <a:lstStyle/>
          <a:p>
            <a:pPr eaLnBrk="1" hangingPunct="1"/>
            <a:r>
              <a:rPr lang="en-US" altLang="en-US" sz="3200"/>
              <a:t>A Right-Tailed Test </a:t>
            </a:r>
          </a:p>
        </p:txBody>
      </p:sp>
      <p:sp>
        <p:nvSpPr>
          <p:cNvPr id="40963" name="Rectangle 3">
            <a:extLst>
              <a:ext uri="{FF2B5EF4-FFF2-40B4-BE49-F238E27FC236}">
                <a16:creationId xmlns:a16="http://schemas.microsoft.com/office/drawing/2014/main" id="{72BB8012-DDBD-471A-9167-1A20C6765A14}"/>
              </a:ext>
            </a:extLst>
          </p:cNvPr>
          <p:cNvSpPr>
            <a:spLocks noGrp="1" noChangeArrowheads="1"/>
          </p:cNvSpPr>
          <p:nvPr>
            <p:ph type="body" idx="1"/>
          </p:nvPr>
        </p:nvSpPr>
        <p:spPr>
          <a:xfrm>
            <a:off x="457200" y="1600200"/>
            <a:ext cx="8343900" cy="4114800"/>
          </a:xfrm>
        </p:spPr>
        <p:txBody>
          <a:bodyPr/>
          <a:lstStyle/>
          <a:p>
            <a:pPr eaLnBrk="1" hangingPunct="1">
              <a:buFont typeface="Tahoma" panose="020B0604030504040204" pitchFamily="34" charset="0"/>
              <a:buChar char=" "/>
            </a:pPr>
            <a:r>
              <a:rPr lang="en-GB" altLang="en-US"/>
              <a:t>According to </a:t>
            </a:r>
            <a:r>
              <a:rPr lang="en-GB" altLang="en-US">
                <a:hlinkClick r:id="rId3"/>
              </a:rPr>
              <a:t>www.city-data.com</a:t>
            </a:r>
            <a:r>
              <a:rPr lang="en-GB" altLang="en-US"/>
              <a:t>, the average price of homes in West Orange, New Jersey, was $461,216 in 2007.  Suppose a real estate researcher wants to check whether the current mean price of homes in this town is </a:t>
            </a:r>
            <a:r>
              <a:rPr lang="en-GB" altLang="en-US" i="1">
                <a:solidFill>
                  <a:schemeClr val="folHlink"/>
                </a:solidFill>
              </a:rPr>
              <a:t>higher than</a:t>
            </a:r>
            <a:r>
              <a:rPr lang="en-GB" altLang="en-US"/>
              <a:t> $461,216.  The key phrase in this case is </a:t>
            </a:r>
            <a:r>
              <a:rPr lang="en-GB" altLang="en-US" i="1">
                <a:solidFill>
                  <a:schemeClr val="folHlink"/>
                </a:solidFill>
              </a:rPr>
              <a:t>higher than</a:t>
            </a:r>
            <a:r>
              <a:rPr lang="en-GB" altLang="en-US"/>
              <a:t>, which indicates a right-tailed test.</a:t>
            </a:r>
            <a:endParaRPr lang="en-US" altLang="en-US"/>
          </a:p>
        </p:txBody>
      </p:sp>
      <p:sp>
        <p:nvSpPr>
          <p:cNvPr id="40964" name="Text Box 4">
            <a:extLst>
              <a:ext uri="{FF2B5EF4-FFF2-40B4-BE49-F238E27FC236}">
                <a16:creationId xmlns:a16="http://schemas.microsoft.com/office/drawing/2014/main" id="{4D6A55CE-7F69-49FA-8399-4AB15131BB5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AF63490-9BFB-4259-B3FA-5642133C978A}"/>
              </a:ext>
            </a:extLst>
          </p:cNvPr>
          <p:cNvSpPr>
            <a:spLocks noGrp="1" noChangeArrowheads="1"/>
          </p:cNvSpPr>
          <p:nvPr>
            <p:ph type="title"/>
          </p:nvPr>
        </p:nvSpPr>
        <p:spPr/>
        <p:txBody>
          <a:bodyPr/>
          <a:lstStyle/>
          <a:p>
            <a:pPr eaLnBrk="1" hangingPunct="1"/>
            <a:r>
              <a:rPr lang="en-GB" altLang="en-US" sz="3200"/>
              <a:t>HYPOTHESIS TESTS: AN INTRODUCTION</a:t>
            </a:r>
            <a:endParaRPr lang="en-US" altLang="en-US" sz="3200"/>
          </a:p>
        </p:txBody>
      </p:sp>
      <p:sp>
        <p:nvSpPr>
          <p:cNvPr id="6147" name="Rectangle 3">
            <a:extLst>
              <a:ext uri="{FF2B5EF4-FFF2-40B4-BE49-F238E27FC236}">
                <a16:creationId xmlns:a16="http://schemas.microsoft.com/office/drawing/2014/main" id="{48CF3D68-6D02-4319-9599-0D54FED2E320}"/>
              </a:ext>
            </a:extLst>
          </p:cNvPr>
          <p:cNvSpPr>
            <a:spLocks noGrp="1" noChangeArrowheads="1"/>
          </p:cNvSpPr>
          <p:nvPr>
            <p:ph type="body" idx="1"/>
          </p:nvPr>
        </p:nvSpPr>
        <p:spPr/>
        <p:txBody>
          <a:bodyPr/>
          <a:lstStyle/>
          <a:p>
            <a:pPr eaLnBrk="1" hangingPunct="1"/>
            <a:r>
              <a:rPr lang="en-US" altLang="en-US"/>
              <a:t>Two Hypotheses</a:t>
            </a:r>
          </a:p>
          <a:p>
            <a:pPr eaLnBrk="1" hangingPunct="1"/>
            <a:r>
              <a:rPr lang="en-US" altLang="en-US"/>
              <a:t>Rejection and Nonrejection Regions</a:t>
            </a:r>
          </a:p>
          <a:p>
            <a:pPr eaLnBrk="1" hangingPunct="1"/>
            <a:r>
              <a:rPr lang="en-US" altLang="en-US"/>
              <a:t>Two Types of Errors</a:t>
            </a:r>
          </a:p>
          <a:p>
            <a:pPr eaLnBrk="1" hangingPunct="1"/>
            <a:r>
              <a:rPr lang="en-US" altLang="en-US"/>
              <a:t>Tails of a Test</a:t>
            </a:r>
          </a:p>
        </p:txBody>
      </p:sp>
      <p:sp>
        <p:nvSpPr>
          <p:cNvPr id="6148" name="Text Box 4">
            <a:extLst>
              <a:ext uri="{FF2B5EF4-FFF2-40B4-BE49-F238E27FC236}">
                <a16:creationId xmlns:a16="http://schemas.microsoft.com/office/drawing/2014/main" id="{52D655EE-775F-4A91-B09B-72102F65BA9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6149" name="Picture 5">
            <a:extLst>
              <a:ext uri="{FF2B5EF4-FFF2-40B4-BE49-F238E27FC236}">
                <a16:creationId xmlns:a16="http://schemas.microsoft.com/office/drawing/2014/main" id="{03E362C7-C18C-4594-8A62-9741EA3EC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01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32F9FE2-CB99-4459-BF85-826200BA563D}"/>
              </a:ext>
            </a:extLst>
          </p:cNvPr>
          <p:cNvSpPr>
            <a:spLocks noGrp="1" noChangeArrowheads="1"/>
          </p:cNvSpPr>
          <p:nvPr>
            <p:ph type="title"/>
          </p:nvPr>
        </p:nvSpPr>
        <p:spPr/>
        <p:txBody>
          <a:bodyPr/>
          <a:lstStyle/>
          <a:p>
            <a:pPr eaLnBrk="1" hangingPunct="1"/>
            <a:r>
              <a:rPr lang="en-US" altLang="en-US" sz="3200"/>
              <a:t>A Right-Tailed Test</a:t>
            </a:r>
          </a:p>
        </p:txBody>
      </p:sp>
      <p:sp>
        <p:nvSpPr>
          <p:cNvPr id="43011" name="Rectangle 3">
            <a:extLst>
              <a:ext uri="{FF2B5EF4-FFF2-40B4-BE49-F238E27FC236}">
                <a16:creationId xmlns:a16="http://schemas.microsoft.com/office/drawing/2014/main" id="{3ADC031D-B16B-473C-84C4-3BBFDEA4BF6D}"/>
              </a:ext>
            </a:extLst>
          </p:cNvPr>
          <p:cNvSpPr>
            <a:spLocks noGrp="1" noChangeArrowheads="1"/>
          </p:cNvSpPr>
          <p:nvPr>
            <p:ph type="body" idx="1"/>
          </p:nvPr>
        </p:nvSpPr>
        <p:spPr>
          <a:xfrm>
            <a:off x="179388" y="1828800"/>
            <a:ext cx="8964612" cy="4364038"/>
          </a:xfrm>
        </p:spPr>
        <p:txBody>
          <a:bodyPr/>
          <a:lstStyle/>
          <a:p>
            <a:pPr eaLnBrk="1" hangingPunct="1"/>
            <a:r>
              <a:rPr lang="en-GB" altLang="en-US"/>
              <a:t>Let </a:t>
            </a:r>
            <a:r>
              <a:rPr lang="el-GR" altLang="en-US">
                <a:latin typeface="Times New Roman" panose="02020603050405020304" pitchFamily="18" charset="0"/>
                <a:cs typeface="Times New Roman" panose="02020603050405020304" pitchFamily="18" charset="0"/>
              </a:rPr>
              <a:t>μ</a:t>
            </a:r>
            <a:r>
              <a:rPr lang="en-GB" altLang="en-US"/>
              <a:t> be the current mean price of homes in this town. The two possible decisions are</a:t>
            </a:r>
          </a:p>
          <a:p>
            <a:pPr lvl="1" eaLnBrk="1" hangingPunct="1"/>
            <a:r>
              <a:rPr lang="en-GB" altLang="en-US" i="1"/>
              <a:t>H</a:t>
            </a:r>
            <a:r>
              <a:rPr lang="en-GB" altLang="en-US" baseline="-25000"/>
              <a:t>0</a:t>
            </a:r>
            <a:r>
              <a:rPr lang="en-GB" altLang="en-US"/>
              <a:t> : </a:t>
            </a:r>
            <a:r>
              <a:rPr lang="el-GR" altLang="en-US">
                <a:latin typeface="Times New Roman" panose="02020603050405020304" pitchFamily="18" charset="0"/>
              </a:rPr>
              <a:t>μ</a:t>
            </a:r>
            <a:r>
              <a:rPr lang="en-GB" altLang="en-US"/>
              <a:t> = $461,216 (The current mean price of homes in this town is not higher than $461,216)</a:t>
            </a:r>
          </a:p>
          <a:p>
            <a:pPr lvl="1" eaLnBrk="1" hangingPunct="1"/>
            <a:r>
              <a:rPr lang="en-GB" altLang="en-US" i="1"/>
              <a:t>H</a:t>
            </a:r>
            <a:r>
              <a:rPr lang="en-GB" altLang="en-US" baseline="-25000"/>
              <a:t>1</a:t>
            </a:r>
            <a:r>
              <a:rPr lang="en-GB" altLang="en-US" i="1"/>
              <a:t> </a:t>
            </a:r>
            <a:r>
              <a:rPr lang="en-GB" altLang="en-US"/>
              <a:t>: </a:t>
            </a:r>
            <a:r>
              <a:rPr lang="el-GR" altLang="en-US">
                <a:latin typeface="Times New Roman" panose="02020603050405020304" pitchFamily="18" charset="0"/>
              </a:rPr>
              <a:t>μ</a:t>
            </a:r>
            <a:r>
              <a:rPr lang="en-GB" altLang="en-US"/>
              <a:t> &gt; $461,216 (The current mean price of homes in this town is higher than $461,216)</a:t>
            </a:r>
          </a:p>
        </p:txBody>
      </p:sp>
      <p:sp>
        <p:nvSpPr>
          <p:cNvPr id="43012" name="Text Box 4">
            <a:extLst>
              <a:ext uri="{FF2B5EF4-FFF2-40B4-BE49-F238E27FC236}">
                <a16:creationId xmlns:a16="http://schemas.microsoft.com/office/drawing/2014/main" id="{7D86CF75-C580-47CE-AA4C-A2B888571ED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A1BC1E2-4880-4B62-88D0-ACB5FC953596}"/>
              </a:ext>
            </a:extLst>
          </p:cNvPr>
          <p:cNvSpPr>
            <a:spLocks noGrp="1" noChangeArrowheads="1"/>
          </p:cNvSpPr>
          <p:nvPr>
            <p:ph type="title"/>
          </p:nvPr>
        </p:nvSpPr>
        <p:spPr/>
        <p:txBody>
          <a:bodyPr/>
          <a:lstStyle/>
          <a:p>
            <a:pPr eaLnBrk="1" hangingPunct="1"/>
            <a:r>
              <a:rPr lang="en-US" altLang="en-US" sz="3200"/>
              <a:t>A Right-Tailed Test</a:t>
            </a:r>
          </a:p>
        </p:txBody>
      </p:sp>
      <p:sp>
        <p:nvSpPr>
          <p:cNvPr id="45059" name="Rectangle 3">
            <a:extLst>
              <a:ext uri="{FF2B5EF4-FFF2-40B4-BE49-F238E27FC236}">
                <a16:creationId xmlns:a16="http://schemas.microsoft.com/office/drawing/2014/main" id="{701C4099-7DF7-4590-912A-DA29669B5EDF}"/>
              </a:ext>
            </a:extLst>
          </p:cNvPr>
          <p:cNvSpPr>
            <a:spLocks noGrp="1" noChangeArrowheads="1"/>
          </p:cNvSpPr>
          <p:nvPr>
            <p:ph type="body" idx="1"/>
          </p:nvPr>
        </p:nvSpPr>
        <p:spPr>
          <a:xfrm>
            <a:off x="468313" y="2017713"/>
            <a:ext cx="8486775" cy="4114800"/>
          </a:xfrm>
        </p:spPr>
        <p:txBody>
          <a:bodyPr/>
          <a:lstStyle/>
          <a:p>
            <a:pPr eaLnBrk="1" hangingPunct="1">
              <a:buFont typeface="Tahoma" panose="020B0604030504040204" pitchFamily="34" charset="0"/>
              <a:buChar char=" "/>
            </a:pPr>
            <a:r>
              <a:rPr lang="en-GB" altLang="en-US"/>
              <a:t>When the alternative hypothesis has a greater than (&gt;) sign, the test is always right–tailed.</a:t>
            </a:r>
            <a:endParaRPr lang="en-US" altLang="en-US"/>
          </a:p>
        </p:txBody>
      </p:sp>
      <p:sp>
        <p:nvSpPr>
          <p:cNvPr id="45060" name="Text Box 4">
            <a:extLst>
              <a:ext uri="{FF2B5EF4-FFF2-40B4-BE49-F238E27FC236}">
                <a16:creationId xmlns:a16="http://schemas.microsoft.com/office/drawing/2014/main" id="{AB19CBA2-15BB-4B09-BFC6-3DD893E9A27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76CE696-CAD1-4C48-BF8D-0CC179232DFB}"/>
              </a:ext>
            </a:extLst>
          </p:cNvPr>
          <p:cNvSpPr>
            <a:spLocks noGrp="1" noChangeArrowheads="1"/>
          </p:cNvSpPr>
          <p:nvPr>
            <p:ph type="title"/>
          </p:nvPr>
        </p:nvSpPr>
        <p:spPr/>
        <p:txBody>
          <a:bodyPr/>
          <a:lstStyle/>
          <a:p>
            <a:pPr eaLnBrk="1" hangingPunct="1"/>
            <a:r>
              <a:rPr lang="en-US" altLang="en-US" sz="3200">
                <a:solidFill>
                  <a:schemeClr val="accent2"/>
                </a:solidFill>
              </a:rPr>
              <a:t>Figure 9.4 A right-tailed test.</a:t>
            </a:r>
          </a:p>
        </p:txBody>
      </p:sp>
      <p:sp>
        <p:nvSpPr>
          <p:cNvPr id="46083" name="Text Box 16">
            <a:extLst>
              <a:ext uri="{FF2B5EF4-FFF2-40B4-BE49-F238E27FC236}">
                <a16:creationId xmlns:a16="http://schemas.microsoft.com/office/drawing/2014/main" id="{90F1F912-BE51-4DEC-856D-53A2C7890B02}"/>
              </a:ext>
            </a:extLst>
          </p:cNvPr>
          <p:cNvSpPr txBox="1">
            <a:spLocks noChangeArrowheads="1"/>
          </p:cNvSpPr>
          <p:nvPr/>
        </p:nvSpPr>
        <p:spPr bwMode="auto">
          <a:xfrm>
            <a:off x="4211638" y="6248400"/>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46084" name="Picture 18">
            <a:extLst>
              <a:ext uri="{FF2B5EF4-FFF2-40B4-BE49-F238E27FC236}">
                <a16:creationId xmlns:a16="http://schemas.microsoft.com/office/drawing/2014/main" id="{BDFB6EF3-105D-4BE5-B135-7CC9A0288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9228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D9D8906-E098-49E1-BA55-9765E930DDDD}"/>
              </a:ext>
            </a:extLst>
          </p:cNvPr>
          <p:cNvSpPr>
            <a:spLocks noGrp="1" noChangeArrowheads="1"/>
          </p:cNvSpPr>
          <p:nvPr>
            <p:ph type="title"/>
          </p:nvPr>
        </p:nvSpPr>
        <p:spPr/>
        <p:txBody>
          <a:bodyPr/>
          <a:lstStyle/>
          <a:p>
            <a:r>
              <a:rPr lang="en-US" altLang="en-US"/>
              <a:t>Summary of tests and the Significance Level (</a:t>
            </a:r>
            <a:r>
              <a:rPr lang="en-US" altLang="en-US">
                <a:latin typeface="Symbol" panose="05050102010706020507" pitchFamily="18" charset="2"/>
              </a:rPr>
              <a:t>a</a:t>
            </a:r>
            <a:r>
              <a:rPr lang="en-US" altLang="en-US"/>
              <a:t>)</a:t>
            </a:r>
          </a:p>
        </p:txBody>
      </p:sp>
      <p:pic>
        <p:nvPicPr>
          <p:cNvPr id="50179" name="Picture 18">
            <a:extLst>
              <a:ext uri="{FF2B5EF4-FFF2-40B4-BE49-F238E27FC236}">
                <a16:creationId xmlns:a16="http://schemas.microsoft.com/office/drawing/2014/main" id="{4E1CB962-BD03-4EF2-BC31-FEEC96CEA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4313" y="4225925"/>
            <a:ext cx="3392487"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8">
            <a:extLst>
              <a:ext uri="{FF2B5EF4-FFF2-40B4-BE49-F238E27FC236}">
                <a16:creationId xmlns:a16="http://schemas.microsoft.com/office/drawing/2014/main" id="{CD5AD45C-187C-49CD-B1DC-CC6470CE5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225925"/>
            <a:ext cx="36576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5">
            <a:extLst>
              <a:ext uri="{FF2B5EF4-FFF2-40B4-BE49-F238E27FC236}">
                <a16:creationId xmlns:a16="http://schemas.microsoft.com/office/drawing/2014/main" id="{35FBE082-0078-43AB-8B8C-8164AD42C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1600200"/>
            <a:ext cx="42322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3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59FBA192-3467-4D05-A15F-05307E9DD761}"/>
              </a:ext>
            </a:extLst>
          </p:cNvPr>
          <p:cNvSpPr>
            <a:spLocks noChangeArrowheads="1"/>
          </p:cNvSpPr>
          <p:nvPr/>
        </p:nvSpPr>
        <p:spPr bwMode="auto">
          <a:xfrm>
            <a:off x="533400" y="1676400"/>
            <a:ext cx="8229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ClrTx/>
              <a:buSzTx/>
              <a:buFont typeface="Tahoma" panose="020B0604030504040204" pitchFamily="34" charset="0"/>
              <a:buChar char=" "/>
            </a:pPr>
            <a:r>
              <a:rPr lang="en-GB" altLang="en-US" dirty="0"/>
              <a:t>A </a:t>
            </a:r>
            <a:r>
              <a:rPr lang="en-GB" altLang="en-US" b="1" i="1" u="sng" dirty="0">
                <a:solidFill>
                  <a:schemeClr val="hlink"/>
                </a:solidFill>
              </a:rPr>
              <a:t>null hypothesis</a:t>
            </a:r>
            <a:r>
              <a:rPr lang="en-GB" altLang="en-US" dirty="0"/>
              <a:t> is a claim (or statement) about a population parameter that is assumed to be true until it is declared false. (</a:t>
            </a:r>
            <a:r>
              <a:rPr lang="en-GB" altLang="en-US" i="1" dirty="0"/>
              <a:t>H</a:t>
            </a:r>
            <a:r>
              <a:rPr lang="en-GB" altLang="en-US" i="1" baseline="-25000" dirty="0"/>
              <a:t>o</a:t>
            </a:r>
            <a:r>
              <a:rPr lang="en-GB" altLang="en-US" dirty="0"/>
              <a:t>)</a:t>
            </a:r>
          </a:p>
          <a:p>
            <a:pPr eaLnBrk="1" hangingPunct="1">
              <a:spcBef>
                <a:spcPct val="0"/>
              </a:spcBef>
              <a:buClrTx/>
              <a:buSzTx/>
              <a:buFont typeface="Tahoma" panose="020B0604030504040204" pitchFamily="34" charset="0"/>
              <a:buChar char=" "/>
            </a:pPr>
            <a:endParaRPr lang="en-GB" altLang="en-US" dirty="0"/>
          </a:p>
          <a:p>
            <a:pPr eaLnBrk="1" hangingPunct="1">
              <a:spcBef>
                <a:spcPct val="0"/>
              </a:spcBef>
              <a:buClrTx/>
              <a:buSzTx/>
              <a:buFont typeface="Tahoma" panose="020B0604030504040204" pitchFamily="34" charset="0"/>
              <a:buChar char=" "/>
            </a:pPr>
            <a:endParaRPr lang="en-GB" altLang="en-US" dirty="0"/>
          </a:p>
          <a:p>
            <a:pPr eaLnBrk="1" hangingPunct="1">
              <a:spcBef>
                <a:spcPct val="0"/>
              </a:spcBef>
              <a:buClrTx/>
              <a:buSzTx/>
              <a:buFont typeface="Tahoma" panose="020B0604030504040204" pitchFamily="34" charset="0"/>
              <a:buChar char=" "/>
            </a:pPr>
            <a:r>
              <a:rPr lang="en-GB" altLang="en-US" dirty="0"/>
              <a:t>An </a:t>
            </a:r>
            <a:r>
              <a:rPr lang="en-GB" altLang="en-US" b="1" i="1" u="sng" dirty="0">
                <a:solidFill>
                  <a:schemeClr val="hlink"/>
                </a:solidFill>
              </a:rPr>
              <a:t>alternative hypothesis</a:t>
            </a:r>
            <a:r>
              <a:rPr lang="en-GB" altLang="en-US" dirty="0"/>
              <a:t> is a claim about a population parameter that will be true if the null hypothesis is false.</a:t>
            </a:r>
            <a:r>
              <a:rPr lang="en-US" altLang="en-US" dirty="0"/>
              <a:t> (</a:t>
            </a:r>
            <a:r>
              <a:rPr lang="en-US" altLang="en-US" i="1" dirty="0"/>
              <a:t>H</a:t>
            </a:r>
            <a:r>
              <a:rPr lang="en-US" altLang="en-US" i="1" baseline="-25000" dirty="0"/>
              <a:t>1</a:t>
            </a:r>
            <a:r>
              <a:rPr lang="en-US" altLang="en-US" dirty="0"/>
              <a:t>)</a:t>
            </a:r>
          </a:p>
          <a:p>
            <a:pPr eaLnBrk="1" hangingPunct="1">
              <a:spcBef>
                <a:spcPct val="0"/>
              </a:spcBef>
              <a:buClrTx/>
              <a:buSzTx/>
              <a:buFont typeface="Tahoma" panose="020B0604030504040204" pitchFamily="34" charset="0"/>
              <a:buChar char=" "/>
            </a:pPr>
            <a:endParaRPr lang="en-US" altLang="en-US" dirty="0"/>
          </a:p>
        </p:txBody>
      </p:sp>
    </p:spTree>
    <p:extLst>
      <p:ext uri="{BB962C8B-B14F-4D97-AF65-F5344CB8AC3E}">
        <p14:creationId xmlns:p14="http://schemas.microsoft.com/office/powerpoint/2010/main" val="44899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A14DFF9-9C8E-4048-BA70-414185C12FCA}"/>
              </a:ext>
            </a:extLst>
          </p:cNvPr>
          <p:cNvSpPr>
            <a:spLocks noGrp="1" noChangeArrowheads="1"/>
          </p:cNvSpPr>
          <p:nvPr>
            <p:ph type="title"/>
          </p:nvPr>
        </p:nvSpPr>
        <p:spPr/>
        <p:txBody>
          <a:bodyPr/>
          <a:lstStyle/>
          <a:p>
            <a:pPr eaLnBrk="1" hangingPunct="1"/>
            <a:r>
              <a:rPr lang="en-US" altLang="en-US" sz="3200"/>
              <a:t>Table 9.3  Signs in H</a:t>
            </a:r>
            <a:r>
              <a:rPr lang="en-US" altLang="en-US" sz="3200" baseline="-25000"/>
              <a:t>0</a:t>
            </a:r>
            <a:r>
              <a:rPr lang="en-US" altLang="en-US" sz="3200"/>
              <a:t> and H</a:t>
            </a:r>
            <a:r>
              <a:rPr lang="en-US" altLang="en-US" sz="3200" baseline="-25000"/>
              <a:t>1</a:t>
            </a:r>
            <a:r>
              <a:rPr lang="en-US" altLang="en-US" sz="3200"/>
              <a:t> and Tails of a Test</a:t>
            </a:r>
          </a:p>
        </p:txBody>
      </p:sp>
      <p:sp>
        <p:nvSpPr>
          <p:cNvPr id="48131" name="Text Box 36">
            <a:extLst>
              <a:ext uri="{FF2B5EF4-FFF2-40B4-BE49-F238E27FC236}">
                <a16:creationId xmlns:a16="http://schemas.microsoft.com/office/drawing/2014/main" id="{785B5E1E-1AE6-4309-8F59-CB036689672A}"/>
              </a:ext>
            </a:extLst>
          </p:cNvPr>
          <p:cNvSpPr txBox="1">
            <a:spLocks noChangeArrowheads="1"/>
          </p:cNvSpPr>
          <p:nvPr/>
        </p:nvSpPr>
        <p:spPr bwMode="auto">
          <a:xfrm>
            <a:off x="4211638" y="6248400"/>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48132" name="Picture 38" descr="table_09_03">
            <a:extLst>
              <a:ext uri="{FF2B5EF4-FFF2-40B4-BE49-F238E27FC236}">
                <a16:creationId xmlns:a16="http://schemas.microsoft.com/office/drawing/2014/main" id="{094B91F2-7BAA-4E62-A0DE-F35AA2F5E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3225"/>
            <a:ext cx="78486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D4DE1E-72C1-4C88-9488-BA934754E8C5}"/>
              </a:ext>
            </a:extLst>
          </p:cNvPr>
          <p:cNvSpPr>
            <a:spLocks noGrp="1"/>
          </p:cNvSpPr>
          <p:nvPr>
            <p:ph type="subTitle" idx="1"/>
          </p:nvPr>
        </p:nvSpPr>
        <p:spPr>
          <a:xfrm>
            <a:off x="1371600" y="3270250"/>
            <a:ext cx="6400800" cy="692150"/>
          </a:xfrm>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Tree>
    <p:extLst>
      <p:ext uri="{BB962C8B-B14F-4D97-AF65-F5344CB8AC3E}">
        <p14:creationId xmlns:p14="http://schemas.microsoft.com/office/powerpoint/2010/main" val="65563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The manufacturer of a certain brand of auto batteries </a:t>
            </a:r>
            <a:r>
              <a:rPr lang="en-US" sz="1800" b="1" dirty="0">
                <a:solidFill>
                  <a:srgbClr val="FF0000"/>
                </a:solidFill>
              </a:rPr>
              <a:t>claims</a:t>
            </a:r>
            <a:r>
              <a:rPr lang="en-US" sz="1800" dirty="0"/>
              <a:t> that the </a:t>
            </a:r>
            <a:r>
              <a:rPr lang="en-US" sz="1800" b="1" dirty="0">
                <a:solidFill>
                  <a:srgbClr val="FF0000"/>
                </a:solidFill>
              </a:rPr>
              <a:t>mean life of these batteries is 45 months</a:t>
            </a:r>
            <a:r>
              <a:rPr lang="en-US" sz="1800" dirty="0"/>
              <a:t>. A consumer protection agency that </a:t>
            </a:r>
            <a:r>
              <a:rPr lang="en-US" sz="1800" b="1" dirty="0">
                <a:solidFill>
                  <a:srgbClr val="FF0000"/>
                </a:solidFill>
              </a:rPr>
              <a:t>wants to check this claim </a:t>
            </a:r>
            <a:r>
              <a:rPr lang="en-US" sz="1800" dirty="0"/>
              <a:t>took a random sample of 24 such batteries and found that the mean life for this sample is 43.05 months. The lives of all such batteries have a normal distribution with the population standard deviation of 4.5 months.  Perform a test of hypothesis with the </a:t>
            </a:r>
            <a:r>
              <a:rPr lang="en-US" sz="1800" b="1" dirty="0">
                <a:solidFill>
                  <a:srgbClr val="FF0000"/>
                </a:solidFill>
              </a:rPr>
              <a:t>alternative hypothesis that the mean life of these batteries is less than 45 months</a:t>
            </a:r>
            <a:r>
              <a:rPr lang="en-US" sz="1800" dirty="0"/>
              <a:t>.</a:t>
            </a:r>
          </a:p>
        </p:txBody>
      </p:sp>
    </p:spTree>
    <p:extLst>
      <p:ext uri="{BB962C8B-B14F-4D97-AF65-F5344CB8AC3E}">
        <p14:creationId xmlns:p14="http://schemas.microsoft.com/office/powerpoint/2010/main" val="11734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b="1" dirty="0">
                <a:solidFill>
                  <a:srgbClr val="FF0000"/>
                </a:solidFill>
              </a:rPr>
              <a:t>According to the U.S. Bureau of Labor Statistics</a:t>
            </a:r>
            <a:r>
              <a:rPr lang="en-US" sz="1800" dirty="0"/>
              <a:t>, all workers in America who had a bachelor’s degree and were employed </a:t>
            </a:r>
            <a:r>
              <a:rPr lang="en-US" sz="1800" b="1" dirty="0">
                <a:solidFill>
                  <a:srgbClr val="FF0000"/>
                </a:solidFill>
              </a:rPr>
              <a:t>earned an average of $1038 a week </a:t>
            </a:r>
            <a:r>
              <a:rPr lang="en-US" sz="1800" dirty="0"/>
              <a:t>in 2010. A recent sample of 400 American workers who have a bachelor’s degree showed that they earn an average of $1060 per week. Suppose that the population standard deviation of such earnings is $160.  Perform a test of hypothesis with the </a:t>
            </a:r>
            <a:r>
              <a:rPr lang="en-US" sz="1800" b="1" dirty="0">
                <a:solidFill>
                  <a:srgbClr val="FF0000"/>
                </a:solidFill>
              </a:rPr>
              <a:t>alternative hypothesis that the current mean weekly earning of American workers who have a bachelor’s degree is higher than $1038</a:t>
            </a:r>
            <a:r>
              <a:rPr lang="en-US" sz="1800" dirty="0"/>
              <a:t>.</a:t>
            </a:r>
          </a:p>
        </p:txBody>
      </p:sp>
    </p:spTree>
    <p:extLst>
      <p:ext uri="{BB962C8B-B14F-4D97-AF65-F5344CB8AC3E}">
        <p14:creationId xmlns:p14="http://schemas.microsoft.com/office/powerpoint/2010/main" val="219892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A telephone company </a:t>
            </a:r>
            <a:r>
              <a:rPr lang="en-US" sz="1800" b="1" dirty="0">
                <a:solidFill>
                  <a:srgbClr val="FF0000"/>
                </a:solidFill>
              </a:rPr>
              <a:t>claims</a:t>
            </a:r>
            <a:r>
              <a:rPr lang="en-US" sz="1800" dirty="0"/>
              <a:t> that the </a:t>
            </a:r>
            <a:r>
              <a:rPr lang="en-US" sz="1800" b="1" dirty="0">
                <a:solidFill>
                  <a:srgbClr val="FF0000"/>
                </a:solidFill>
              </a:rPr>
              <a:t>mean duration </a:t>
            </a:r>
            <a:r>
              <a:rPr lang="en-US" sz="1800" dirty="0"/>
              <a:t>of all long-distance phone calls made by its residential customers </a:t>
            </a:r>
            <a:r>
              <a:rPr lang="en-US" sz="1800" b="1" dirty="0">
                <a:solidFill>
                  <a:srgbClr val="FF0000"/>
                </a:solidFill>
              </a:rPr>
              <a:t>is 10 minutes</a:t>
            </a:r>
            <a:r>
              <a:rPr lang="en-US" sz="1800" dirty="0"/>
              <a:t>. A random sample of 100 long-distance calls made by its residential customers taken from the records of this company showed that the mean duration of calls for this sample is 9.20 minutes. The population standard deviation is known to be 3.80 minutes.  Test if the mean duration of all long-distance calls made by residential customers of this company </a:t>
            </a:r>
            <a:r>
              <a:rPr lang="en-US" sz="1800" b="1" dirty="0">
                <a:solidFill>
                  <a:srgbClr val="FF0000"/>
                </a:solidFill>
              </a:rPr>
              <a:t>is different </a:t>
            </a:r>
            <a:r>
              <a:rPr lang="en-US" sz="1800" dirty="0"/>
              <a:t>from 10 minutes.</a:t>
            </a:r>
          </a:p>
        </p:txBody>
      </p:sp>
    </p:spTree>
    <p:extLst>
      <p:ext uri="{BB962C8B-B14F-4D97-AF65-F5344CB8AC3E}">
        <p14:creationId xmlns:p14="http://schemas.microsoft.com/office/powerpoint/2010/main" val="184186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1DFC4F-9D63-463F-8D07-4866030FAA74}"/>
              </a:ext>
            </a:extLst>
          </p:cNvPr>
          <p:cNvSpPr>
            <a:spLocks noGrp="1" noChangeArrowheads="1"/>
          </p:cNvSpPr>
          <p:nvPr>
            <p:ph type="title"/>
          </p:nvPr>
        </p:nvSpPr>
        <p:spPr/>
        <p:txBody>
          <a:bodyPr/>
          <a:lstStyle/>
          <a:p>
            <a:pPr eaLnBrk="1" hangingPunct="1"/>
            <a:r>
              <a:rPr lang="en-US" altLang="en-US" sz="3200"/>
              <a:t>Two Hypotheses</a:t>
            </a:r>
          </a:p>
        </p:txBody>
      </p:sp>
      <p:sp>
        <p:nvSpPr>
          <p:cNvPr id="8195" name="Rectangle 3">
            <a:extLst>
              <a:ext uri="{FF2B5EF4-FFF2-40B4-BE49-F238E27FC236}">
                <a16:creationId xmlns:a16="http://schemas.microsoft.com/office/drawing/2014/main" id="{E5412B84-4FE9-40E4-92DA-2BDFA9C9D6A8}"/>
              </a:ext>
            </a:extLst>
          </p:cNvPr>
          <p:cNvSpPr>
            <a:spLocks noGrp="1" noChangeArrowheads="1"/>
          </p:cNvSpPr>
          <p:nvPr>
            <p:ph type="body" idx="1"/>
          </p:nvPr>
        </p:nvSpPr>
        <p:spPr>
          <a:xfrm>
            <a:off x="323850" y="2017713"/>
            <a:ext cx="8631238" cy="4114800"/>
          </a:xfrm>
        </p:spPr>
        <p:txBody>
          <a:bodyPr/>
          <a:lstStyle/>
          <a:p>
            <a:pPr eaLnBrk="1" hangingPunct="1">
              <a:buFont typeface="Tahoma" panose="020B0604030504040204" pitchFamily="34" charset="0"/>
              <a:buChar char=" "/>
            </a:pPr>
            <a:r>
              <a:rPr lang="en-US" altLang="en-US">
                <a:solidFill>
                  <a:schemeClr val="folHlink"/>
                </a:solidFill>
              </a:rPr>
              <a:t>Definition</a:t>
            </a:r>
            <a:r>
              <a:rPr lang="en-US" altLang="en-US"/>
              <a:t> </a:t>
            </a:r>
          </a:p>
          <a:p>
            <a:pPr eaLnBrk="1" hangingPunct="1">
              <a:buFont typeface="Tahoma" panose="020B0604030504040204" pitchFamily="34" charset="0"/>
              <a:buChar char=" "/>
            </a:pPr>
            <a:r>
              <a:rPr lang="en-GB" altLang="en-US"/>
              <a:t>A </a:t>
            </a:r>
            <a:r>
              <a:rPr lang="en-GB" altLang="en-US" b="1" i="1" u="sng">
                <a:solidFill>
                  <a:schemeClr val="hlink"/>
                </a:solidFill>
              </a:rPr>
              <a:t>null hypothesis</a:t>
            </a:r>
            <a:r>
              <a:rPr lang="en-GB" altLang="en-US"/>
              <a:t> is a claim (or statement) about a population parameter that is assumed to be true until it is declared false.</a:t>
            </a:r>
          </a:p>
          <a:p>
            <a:pPr eaLnBrk="1" hangingPunct="1">
              <a:buFont typeface="Tahoma" panose="020B0604030504040204" pitchFamily="34" charset="0"/>
              <a:buChar char=" "/>
            </a:pPr>
            <a:endParaRPr lang="en-GB" altLang="en-US"/>
          </a:p>
          <a:p>
            <a:pPr eaLnBrk="1" hangingPunct="1">
              <a:buFont typeface="Tahoma" panose="020B0604030504040204" pitchFamily="34" charset="0"/>
              <a:buChar char=" "/>
            </a:pPr>
            <a:r>
              <a:rPr lang="en-GB" altLang="en-US"/>
              <a:t>H</a:t>
            </a:r>
            <a:r>
              <a:rPr lang="en-GB" altLang="en-US" baseline="-25000"/>
              <a:t>0</a:t>
            </a:r>
            <a:endParaRPr lang="en-US" altLang="en-US" baseline="-25000"/>
          </a:p>
        </p:txBody>
      </p:sp>
      <p:sp>
        <p:nvSpPr>
          <p:cNvPr id="8196" name="Text Box 4">
            <a:extLst>
              <a:ext uri="{FF2B5EF4-FFF2-40B4-BE49-F238E27FC236}">
                <a16:creationId xmlns:a16="http://schemas.microsoft.com/office/drawing/2014/main" id="{17EC8C22-6393-48FA-B40F-ACA0919CB59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b="1" dirty="0">
                <a:solidFill>
                  <a:srgbClr val="FF0000"/>
                </a:solidFill>
              </a:rPr>
              <a:t>Records</a:t>
            </a:r>
            <a:r>
              <a:rPr lang="en-US" sz="1800" dirty="0"/>
              <a:t> in a three-county area show that in the last few years, Girl Scouts sold </a:t>
            </a:r>
            <a:r>
              <a:rPr lang="en-US" sz="1800" b="1" dirty="0">
                <a:solidFill>
                  <a:srgbClr val="FF0000"/>
                </a:solidFill>
              </a:rPr>
              <a:t>an average of 47.93 </a:t>
            </a:r>
            <a:r>
              <a:rPr lang="en-US" sz="1800" dirty="0"/>
              <a:t>boxes of cookies per year per girl scout, with a population standard deviation of 8.45 boxes per year. Fifty randomly selected Girl Scouts from the region sold an average of 46.54 boxes this year. Scout leaders are concerned that the demand for Girl Scout cookies may have decreased.  Test at a 10% significance level whether the average number of boxes of cookies sold by all Girl Scouts in the three-county area </a:t>
            </a:r>
            <a:r>
              <a:rPr lang="en-US" sz="1800" b="1" dirty="0">
                <a:solidFill>
                  <a:srgbClr val="FF0000"/>
                </a:solidFill>
              </a:rPr>
              <a:t>is lower </a:t>
            </a:r>
            <a:r>
              <a:rPr lang="en-US" sz="1800" dirty="0"/>
              <a:t>than the historical average of 47.93.</a:t>
            </a:r>
          </a:p>
        </p:txBody>
      </p:sp>
    </p:spTree>
    <p:extLst>
      <p:ext uri="{BB962C8B-B14F-4D97-AF65-F5344CB8AC3E}">
        <p14:creationId xmlns:p14="http://schemas.microsoft.com/office/powerpoint/2010/main" val="2926046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A study claims that all homeowners in a town spend an average of 8 hours or more on house cleaning and gardening during a weekend. A researcher wanted to check if this claim is true. A random sample of 20 homeowners taken by this researcher showed that they spend an average of 7.68 hours on such chores during a weekend. The population of such times for all homeowners in this town is normally distributed with the population standard deviation of 2.1 hours.</a:t>
            </a:r>
          </a:p>
          <a:p>
            <a:pPr marL="0" indent="0" algn="just">
              <a:buNone/>
            </a:pPr>
            <a:r>
              <a:rPr lang="en-US" sz="1800" dirty="0"/>
              <a:t>Using a 1% significance level, </a:t>
            </a:r>
            <a:r>
              <a:rPr lang="en-US" sz="1800" b="1" dirty="0">
                <a:solidFill>
                  <a:srgbClr val="FF0000"/>
                </a:solidFill>
              </a:rPr>
              <a:t>can you conclude </a:t>
            </a:r>
            <a:r>
              <a:rPr lang="en-US" sz="1800" dirty="0"/>
              <a:t>that </a:t>
            </a:r>
            <a:r>
              <a:rPr lang="en-US" sz="1800" b="1" dirty="0">
                <a:solidFill>
                  <a:srgbClr val="FF0000"/>
                </a:solidFill>
              </a:rPr>
              <a:t>the claim that all homeowners spend an average of 8 hours</a:t>
            </a:r>
            <a:r>
              <a:rPr lang="en-US" sz="1800" dirty="0"/>
              <a:t> or more on such chores during a weekend </a:t>
            </a:r>
            <a:r>
              <a:rPr lang="en-US" sz="1800" b="1" dirty="0">
                <a:solidFill>
                  <a:srgbClr val="FF0000"/>
                </a:solidFill>
              </a:rPr>
              <a:t>is false?</a:t>
            </a:r>
          </a:p>
        </p:txBody>
      </p:sp>
    </p:spTree>
    <p:extLst>
      <p:ext uri="{BB962C8B-B14F-4D97-AF65-F5344CB8AC3E}">
        <p14:creationId xmlns:p14="http://schemas.microsoft.com/office/powerpoint/2010/main" val="2885325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b="1" dirty="0">
                <a:solidFill>
                  <a:srgbClr val="FF0000"/>
                </a:solidFill>
              </a:rPr>
              <a:t>According to an estimate</a:t>
            </a:r>
            <a:r>
              <a:rPr lang="en-US" sz="1800" dirty="0"/>
              <a:t>, </a:t>
            </a:r>
            <a:r>
              <a:rPr lang="en-US" sz="1800" b="1" dirty="0">
                <a:solidFill>
                  <a:srgbClr val="FF0000"/>
                </a:solidFill>
              </a:rPr>
              <a:t>the average age </a:t>
            </a:r>
            <a:r>
              <a:rPr lang="en-US" sz="1800" dirty="0"/>
              <a:t>at first marriage for women in the United States </a:t>
            </a:r>
            <a:r>
              <a:rPr lang="en-US" sz="1800" b="1" dirty="0">
                <a:solidFill>
                  <a:srgbClr val="FF0000"/>
                </a:solidFill>
              </a:rPr>
              <a:t>was 26.1 </a:t>
            </a:r>
            <a:r>
              <a:rPr lang="en-US" sz="1800" dirty="0"/>
              <a:t>years in 2010 (Time, March 21, 2011). A recent sample of 60 women from New Jersey who got married for the first time this year showed that their average age at first marriage was 27.2 years with a standard deviation of 3.5 years. Using a 2.5% significance level and the critical-value approach, </a:t>
            </a:r>
            <a:r>
              <a:rPr lang="en-US" sz="1800" b="1" dirty="0">
                <a:solidFill>
                  <a:srgbClr val="FF0000"/>
                </a:solidFill>
              </a:rPr>
              <a:t>can you conclude</a:t>
            </a:r>
            <a:r>
              <a:rPr lang="en-US" sz="1800" dirty="0"/>
              <a:t> that the average age for women in New Jersey who got married for the first time this year </a:t>
            </a:r>
            <a:r>
              <a:rPr lang="en-US" sz="1800" b="1" dirty="0">
                <a:solidFill>
                  <a:srgbClr val="FF0000"/>
                </a:solidFill>
              </a:rPr>
              <a:t>is higher than </a:t>
            </a:r>
            <a:r>
              <a:rPr lang="en-US" sz="1800" dirty="0"/>
              <a:t>26.1 years?</a:t>
            </a:r>
          </a:p>
        </p:txBody>
      </p:sp>
    </p:spTree>
    <p:extLst>
      <p:ext uri="{BB962C8B-B14F-4D97-AF65-F5344CB8AC3E}">
        <p14:creationId xmlns:p14="http://schemas.microsoft.com/office/powerpoint/2010/main" val="3162323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The </a:t>
            </a:r>
            <a:r>
              <a:rPr lang="en-US" sz="1800" b="1" dirty="0">
                <a:solidFill>
                  <a:srgbClr val="FF0000"/>
                </a:solidFill>
              </a:rPr>
              <a:t>mean balance </a:t>
            </a:r>
            <a:r>
              <a:rPr lang="en-US" sz="1800" dirty="0"/>
              <a:t>of all checking accounts at a bank on December 31, 2011, </a:t>
            </a:r>
            <a:r>
              <a:rPr lang="en-US" sz="1800" b="1" dirty="0">
                <a:solidFill>
                  <a:srgbClr val="FF0000"/>
                </a:solidFill>
              </a:rPr>
              <a:t>was $850</a:t>
            </a:r>
            <a:r>
              <a:rPr lang="en-US" sz="1800" dirty="0"/>
              <a:t>. A random sample of 55 checking accounts taken recently from this bank gave a mean balance of $780 with a standard deviation of $230. Using a 1% significance level, </a:t>
            </a:r>
            <a:r>
              <a:rPr lang="en-US" sz="1800" b="1" dirty="0">
                <a:solidFill>
                  <a:srgbClr val="FF0000"/>
                </a:solidFill>
              </a:rPr>
              <a:t>can you conclude</a:t>
            </a:r>
            <a:r>
              <a:rPr lang="en-US" sz="1800" dirty="0"/>
              <a:t> that the mean balance of such accounts </a:t>
            </a:r>
            <a:r>
              <a:rPr lang="en-US" sz="1800" b="1" dirty="0">
                <a:solidFill>
                  <a:srgbClr val="FF0000"/>
                </a:solidFill>
              </a:rPr>
              <a:t>has decreased </a:t>
            </a:r>
            <a:r>
              <a:rPr lang="en-US" sz="1800" dirty="0"/>
              <a:t>during this period?</a:t>
            </a:r>
          </a:p>
        </p:txBody>
      </p:sp>
    </p:spTree>
    <p:extLst>
      <p:ext uri="{BB962C8B-B14F-4D97-AF65-F5344CB8AC3E}">
        <p14:creationId xmlns:p14="http://schemas.microsoft.com/office/powerpoint/2010/main" val="3477943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b="1" dirty="0">
                <a:solidFill>
                  <a:srgbClr val="FF0000"/>
                </a:solidFill>
              </a:rPr>
              <a:t>According to an estimate, the average price </a:t>
            </a:r>
            <a:r>
              <a:rPr lang="en-US" sz="1800" dirty="0"/>
              <a:t>of homes in Martha’s Vineyard, Massachusetts, </a:t>
            </a:r>
            <a:r>
              <a:rPr lang="en-US" sz="1800" b="1" dirty="0">
                <a:solidFill>
                  <a:srgbClr val="FF0000"/>
                </a:solidFill>
              </a:rPr>
              <a:t>was $650,000</a:t>
            </a:r>
            <a:r>
              <a:rPr lang="en-US" sz="1800" dirty="0"/>
              <a:t> in 2011 (USA TODAY, August 11, 2011). A recent random sample of 70 homes from Martha’s Vineyard showed that their average price is $674,000 with a standard deviation of $94,500. Using a 2% significance level, </a:t>
            </a:r>
            <a:r>
              <a:rPr lang="en-US" sz="1800" b="1" dirty="0">
                <a:solidFill>
                  <a:srgbClr val="FF0000"/>
                </a:solidFill>
              </a:rPr>
              <a:t>can you conclude </a:t>
            </a:r>
            <a:r>
              <a:rPr lang="en-US" sz="1800" dirty="0"/>
              <a:t>that the current average price of homes in Martha’s Vineyard </a:t>
            </a:r>
            <a:r>
              <a:rPr lang="en-US" sz="1800" b="1" dirty="0">
                <a:solidFill>
                  <a:srgbClr val="FF0000"/>
                </a:solidFill>
              </a:rPr>
              <a:t>is different from $650,000</a:t>
            </a:r>
            <a:r>
              <a:rPr lang="en-US" sz="1800" dirty="0"/>
              <a:t>?</a:t>
            </a:r>
          </a:p>
        </p:txBody>
      </p:sp>
    </p:spTree>
    <p:extLst>
      <p:ext uri="{BB962C8B-B14F-4D97-AF65-F5344CB8AC3E}">
        <p14:creationId xmlns:p14="http://schemas.microsoft.com/office/powerpoint/2010/main" val="1678996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The manager of a restaurant in a large city </a:t>
            </a:r>
            <a:r>
              <a:rPr lang="en-US" sz="1800" b="1" dirty="0">
                <a:solidFill>
                  <a:srgbClr val="FF0000"/>
                </a:solidFill>
              </a:rPr>
              <a:t>claims</a:t>
            </a:r>
            <a:r>
              <a:rPr lang="en-US" sz="1800" dirty="0"/>
              <a:t> that waiters working in all restaurants in his city earn </a:t>
            </a:r>
            <a:r>
              <a:rPr lang="en-US" sz="1800" b="1" dirty="0">
                <a:solidFill>
                  <a:srgbClr val="FF0000"/>
                </a:solidFill>
              </a:rPr>
              <a:t>an average of $150 or more </a:t>
            </a:r>
            <a:r>
              <a:rPr lang="en-US" sz="1800" dirty="0"/>
              <a:t>in tips per week. A random sample of 25 waiters selected from restaurants of this city yielded a mean of $139 in tips per week with a standard deviation of $28. Assume that the weekly tips for all waiters in this city have a normal distribution.  Using a 1% significance level, </a:t>
            </a:r>
            <a:r>
              <a:rPr lang="en-US" sz="1800" b="1" dirty="0">
                <a:solidFill>
                  <a:srgbClr val="FF0000"/>
                </a:solidFill>
              </a:rPr>
              <a:t>can you conclude that the manager’s claim is true?</a:t>
            </a:r>
          </a:p>
        </p:txBody>
      </p:sp>
    </p:spTree>
    <p:extLst>
      <p:ext uri="{BB962C8B-B14F-4D97-AF65-F5344CB8AC3E}">
        <p14:creationId xmlns:p14="http://schemas.microsoft.com/office/powerpoint/2010/main" val="257702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5D46-543E-44E4-B1E7-C0A4CE3AC069}"/>
              </a:ext>
            </a:extLst>
          </p:cNvPr>
          <p:cNvSpPr>
            <a:spLocks noGrp="1"/>
          </p:cNvSpPr>
          <p:nvPr>
            <p:ph type="title"/>
          </p:nvPr>
        </p:nvSpPr>
        <p:spPr/>
        <p:txBody>
          <a:bodyPr/>
          <a:lstStyle/>
          <a:p>
            <a:r>
              <a:rPr lang="en-US" i="1" dirty="0"/>
              <a:t>H</a:t>
            </a:r>
            <a:r>
              <a:rPr lang="en-US" i="1" baseline="-25000" dirty="0"/>
              <a:t>0</a:t>
            </a:r>
            <a:r>
              <a:rPr lang="en-US" dirty="0"/>
              <a:t>, </a:t>
            </a:r>
            <a:r>
              <a:rPr lang="en-US" i="1" dirty="0"/>
              <a:t>H</a:t>
            </a:r>
            <a:r>
              <a:rPr lang="en-US" i="1" baseline="-25000" dirty="0"/>
              <a:t>1</a:t>
            </a:r>
            <a:r>
              <a:rPr lang="en-US" dirty="0"/>
              <a:t>, and Tails of a Test</a:t>
            </a:r>
          </a:p>
        </p:txBody>
      </p:sp>
      <p:sp>
        <p:nvSpPr>
          <p:cNvPr id="3" name="Content Placeholder 2">
            <a:extLst>
              <a:ext uri="{FF2B5EF4-FFF2-40B4-BE49-F238E27FC236}">
                <a16:creationId xmlns:a16="http://schemas.microsoft.com/office/drawing/2014/main" id="{B03B5FC5-2B7E-4994-88D0-6987A337CC62}"/>
              </a:ext>
            </a:extLst>
          </p:cNvPr>
          <p:cNvSpPr>
            <a:spLocks noGrp="1"/>
          </p:cNvSpPr>
          <p:nvPr>
            <p:ph idx="1"/>
          </p:nvPr>
        </p:nvSpPr>
        <p:spPr/>
        <p:txBody>
          <a:bodyPr/>
          <a:lstStyle/>
          <a:p>
            <a:pPr marL="0" indent="0" algn="just">
              <a:buNone/>
            </a:pPr>
            <a:r>
              <a:rPr lang="en-US" sz="1800" dirty="0"/>
              <a:t>A tool manufacturing company </a:t>
            </a:r>
            <a:r>
              <a:rPr lang="en-US" sz="1800" b="1" dirty="0">
                <a:solidFill>
                  <a:srgbClr val="FF0000"/>
                </a:solidFill>
              </a:rPr>
              <a:t>claims</a:t>
            </a:r>
            <a:r>
              <a:rPr lang="en-US" sz="1800" dirty="0"/>
              <a:t> that its top-of-the-line machine that is used to manufacture bolts </a:t>
            </a:r>
            <a:r>
              <a:rPr lang="en-US" sz="1800" b="1" dirty="0">
                <a:solidFill>
                  <a:srgbClr val="FF0000"/>
                </a:solidFill>
              </a:rPr>
              <a:t>produces an average of 88 or more bolts per hour</a:t>
            </a:r>
            <a:r>
              <a:rPr lang="en-US" sz="1800" dirty="0"/>
              <a:t>. A company that is interested in buying this machine wants to </a:t>
            </a:r>
            <a:r>
              <a:rPr lang="en-US" sz="1800" b="1" dirty="0">
                <a:solidFill>
                  <a:srgbClr val="FF0000"/>
                </a:solidFill>
              </a:rPr>
              <a:t>check this claim</a:t>
            </a:r>
            <a:r>
              <a:rPr lang="en-US" sz="1800" dirty="0"/>
              <a:t>.</a:t>
            </a:r>
          </a:p>
          <a:p>
            <a:pPr marL="0" indent="0" algn="just">
              <a:buNone/>
            </a:pPr>
            <a:endParaRPr lang="en-US" sz="1800" dirty="0"/>
          </a:p>
        </p:txBody>
      </p:sp>
    </p:spTree>
    <p:extLst>
      <p:ext uri="{BB962C8B-B14F-4D97-AF65-F5344CB8AC3E}">
        <p14:creationId xmlns:p14="http://schemas.microsoft.com/office/powerpoint/2010/main" val="163345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F3A1813-1966-4AE6-B4FF-1BE85171E7F4}"/>
              </a:ext>
            </a:extLst>
          </p:cNvPr>
          <p:cNvSpPr>
            <a:spLocks noGrp="1" noChangeArrowheads="1"/>
          </p:cNvSpPr>
          <p:nvPr>
            <p:ph type="title"/>
          </p:nvPr>
        </p:nvSpPr>
        <p:spPr/>
        <p:txBody>
          <a:bodyPr/>
          <a:lstStyle/>
          <a:p>
            <a:pPr eaLnBrk="1" hangingPunct="1"/>
            <a:r>
              <a:rPr lang="en-GB" altLang="en-US" sz="3200"/>
              <a:t>HYPOTHESIS TESTS ABOUT </a:t>
            </a:r>
            <a:r>
              <a:rPr lang="en-GB" altLang="en-US" sz="3200">
                <a:sym typeface="Mathematica1" pitchFamily="2" charset="2"/>
              </a:rPr>
              <a:t></a:t>
            </a:r>
            <a:r>
              <a:rPr lang="en-GB" altLang="en-US" sz="3200"/>
              <a:t>: </a:t>
            </a:r>
            <a:r>
              <a:rPr lang="en-GB" altLang="en-US" sz="3200">
                <a:sym typeface="Mathematica1" pitchFamily="2" charset="2"/>
              </a:rPr>
              <a:t> KNOWN</a:t>
            </a:r>
            <a:endParaRPr lang="en-US" altLang="en-US" sz="3200"/>
          </a:p>
        </p:txBody>
      </p:sp>
      <p:sp>
        <p:nvSpPr>
          <p:cNvPr id="55299" name="Rectangle 3">
            <a:extLst>
              <a:ext uri="{FF2B5EF4-FFF2-40B4-BE49-F238E27FC236}">
                <a16:creationId xmlns:a16="http://schemas.microsoft.com/office/drawing/2014/main" id="{3BBEDA86-1429-4668-9000-C8E78E8FBFE3}"/>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a:t>
            </a:r>
            <a:r>
              <a:rPr lang="en-GB" altLang="en-US" sz="2400"/>
              <a:t> If the following three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small (i.e., </a:t>
            </a:r>
            <a:r>
              <a:rPr lang="en-GB" altLang="en-US" sz="2400" i="1">
                <a:sym typeface="Mathematica1" pitchFamily="2" charset="2"/>
              </a:rPr>
              <a:t>n</a:t>
            </a:r>
            <a:r>
              <a:rPr lang="en-GB" altLang="en-US" sz="2400">
                <a:sym typeface="Mathematica1" pitchFamily="2" charset="2"/>
              </a:rPr>
              <a:t> &lt; 30)</a:t>
            </a:r>
          </a:p>
          <a:p>
            <a:pPr eaLnBrk="1" hangingPunct="1">
              <a:lnSpc>
                <a:spcPct val="80000"/>
              </a:lnSpc>
              <a:buFont typeface="Tahoma" panose="020B0604030504040204" pitchFamily="34" charset="0"/>
              <a:buChar char=" "/>
            </a:pPr>
            <a:r>
              <a:rPr lang="en-GB" altLang="en-US" sz="2400">
                <a:sym typeface="Mathematica1" pitchFamily="2" charset="2"/>
              </a:rPr>
              <a:t>3. The population from which the sample is selected is normally distributed.</a:t>
            </a:r>
            <a:endParaRPr lang="el-GR" altLang="en-US" sz="2000">
              <a:latin typeface="Times New Roman" panose="02020603050405020304" pitchFamily="18" charset="0"/>
              <a:cs typeface="Times New Roman" panose="02020603050405020304" pitchFamily="18" charset="0"/>
            </a:endParaRPr>
          </a:p>
        </p:txBody>
      </p:sp>
      <p:sp>
        <p:nvSpPr>
          <p:cNvPr id="55300" name="Text Box 4">
            <a:extLst>
              <a:ext uri="{FF2B5EF4-FFF2-40B4-BE49-F238E27FC236}">
                <a16:creationId xmlns:a16="http://schemas.microsoft.com/office/drawing/2014/main" id="{B8367FCA-FC3C-49D6-933B-DEE2A57F3EC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55301" name="Picture 6">
            <a:extLst>
              <a:ext uri="{FF2B5EF4-FFF2-40B4-BE49-F238E27FC236}">
                <a16:creationId xmlns:a16="http://schemas.microsoft.com/office/drawing/2014/main" id="{01BE60C3-E0AF-460A-B22F-B8EB71350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450850"/>
            <a:ext cx="8001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DA8B94B-130B-43D7-8948-63E757186EFB}"/>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KNOWN</a:t>
            </a:r>
            <a:endParaRPr lang="en-US" altLang="en-US" sz="3200">
              <a:sym typeface="Mathematica1" pitchFamily="2" charset="2"/>
            </a:endParaRPr>
          </a:p>
        </p:txBody>
      </p:sp>
      <p:sp>
        <p:nvSpPr>
          <p:cNvPr id="56323" name="Rectangle 3">
            <a:extLst>
              <a:ext uri="{FF2B5EF4-FFF2-40B4-BE49-F238E27FC236}">
                <a16:creationId xmlns:a16="http://schemas.microsoft.com/office/drawing/2014/main" id="{C9125D69-C34C-482E-A93A-56E62BC4F4D0}"/>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II.</a:t>
            </a:r>
            <a:r>
              <a:rPr lang="en-GB" altLang="en-US" sz="2400"/>
              <a:t> If the following two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large (i.e., </a:t>
            </a:r>
            <a:r>
              <a:rPr lang="en-GB" altLang="en-US" sz="2400" i="1">
                <a:sym typeface="Mathematica1" pitchFamily="2" charset="2"/>
              </a:rPr>
              <a:t>n</a:t>
            </a:r>
            <a:r>
              <a:rPr lang="en-GB" altLang="en-US" sz="2400">
                <a:sym typeface="Mathematica1" pitchFamily="2" charset="2"/>
              </a:rPr>
              <a:t> ≥ 30)</a:t>
            </a:r>
          </a:p>
        </p:txBody>
      </p:sp>
      <p:sp>
        <p:nvSpPr>
          <p:cNvPr id="56324" name="Text Box 4">
            <a:extLst>
              <a:ext uri="{FF2B5EF4-FFF2-40B4-BE49-F238E27FC236}">
                <a16:creationId xmlns:a16="http://schemas.microsoft.com/office/drawing/2014/main" id="{E4C871A4-D129-41D4-8967-FF5FACDD372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DC52D91-AA6E-4E70-BF66-8025C25E057B}"/>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KNOWN</a:t>
            </a:r>
            <a:endParaRPr lang="en-US" altLang="en-US" sz="3200">
              <a:sym typeface="Mathematica1" pitchFamily="2" charset="2"/>
            </a:endParaRPr>
          </a:p>
        </p:txBody>
      </p:sp>
      <p:sp>
        <p:nvSpPr>
          <p:cNvPr id="57347" name="Rectangle 3">
            <a:extLst>
              <a:ext uri="{FF2B5EF4-FFF2-40B4-BE49-F238E27FC236}">
                <a16:creationId xmlns:a16="http://schemas.microsoft.com/office/drawing/2014/main" id="{5CBA7A1A-4034-4B03-B711-23EF5962D5A4}"/>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III.</a:t>
            </a:r>
            <a:r>
              <a:rPr lang="en-GB" altLang="en-US" sz="2400"/>
              <a:t> If the following three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small (i.e., </a:t>
            </a:r>
            <a:r>
              <a:rPr lang="en-GB" altLang="en-US" sz="2400" i="1">
                <a:sym typeface="Mathematica1" pitchFamily="2" charset="2"/>
              </a:rPr>
              <a:t>n</a:t>
            </a:r>
            <a:r>
              <a:rPr lang="en-GB" altLang="en-US" sz="2400">
                <a:sym typeface="Mathematica1" pitchFamily="2" charset="2"/>
              </a:rPr>
              <a:t> &lt; 30)</a:t>
            </a:r>
          </a:p>
          <a:p>
            <a:pPr eaLnBrk="1" hangingPunct="1">
              <a:lnSpc>
                <a:spcPct val="80000"/>
              </a:lnSpc>
              <a:buFont typeface="Tahoma" panose="020B0604030504040204" pitchFamily="34" charset="0"/>
              <a:buChar char=" "/>
            </a:pPr>
            <a:r>
              <a:rPr lang="en-GB" altLang="en-US" sz="2400">
                <a:sym typeface="Mathematica1" pitchFamily="2" charset="2"/>
              </a:rPr>
              <a:t>3. The population from which the sample is selected is not normally distributed (or its distribution is unknown).</a:t>
            </a:r>
            <a:endParaRPr lang="el-GR" altLang="en-US" sz="2000">
              <a:latin typeface="Times New Roman" panose="02020603050405020304" pitchFamily="18" charset="0"/>
              <a:cs typeface="Times New Roman" panose="02020603050405020304" pitchFamily="18" charset="0"/>
            </a:endParaRPr>
          </a:p>
        </p:txBody>
      </p:sp>
      <p:sp>
        <p:nvSpPr>
          <p:cNvPr id="57348" name="Text Box 4">
            <a:extLst>
              <a:ext uri="{FF2B5EF4-FFF2-40B4-BE49-F238E27FC236}">
                <a16:creationId xmlns:a16="http://schemas.microsoft.com/office/drawing/2014/main" id="{FBCDEDE6-99CD-4C2A-8FC2-FBDD9B09534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5F8370D-C69F-433A-9093-412E97346F7C}"/>
              </a:ext>
            </a:extLst>
          </p:cNvPr>
          <p:cNvSpPr>
            <a:spLocks noGrp="1" noChangeArrowheads="1"/>
          </p:cNvSpPr>
          <p:nvPr>
            <p:ph type="title"/>
          </p:nvPr>
        </p:nvSpPr>
        <p:spPr/>
        <p:txBody>
          <a:bodyPr/>
          <a:lstStyle/>
          <a:p>
            <a:pPr eaLnBrk="1" hangingPunct="1"/>
            <a:r>
              <a:rPr lang="en-GB" altLang="en-US" sz="3200"/>
              <a:t>Two Hypotheses</a:t>
            </a:r>
            <a:endParaRPr lang="en-US" altLang="en-US" sz="3200"/>
          </a:p>
        </p:txBody>
      </p:sp>
      <p:sp>
        <p:nvSpPr>
          <p:cNvPr id="10243" name="Rectangle 3">
            <a:extLst>
              <a:ext uri="{FF2B5EF4-FFF2-40B4-BE49-F238E27FC236}">
                <a16:creationId xmlns:a16="http://schemas.microsoft.com/office/drawing/2014/main" id="{F99ECB1E-CE18-4242-8F53-A377D77216A1}"/>
              </a:ext>
            </a:extLst>
          </p:cNvPr>
          <p:cNvSpPr>
            <a:spLocks noGrp="1" noChangeArrowheads="1"/>
          </p:cNvSpPr>
          <p:nvPr>
            <p:ph type="body" idx="1"/>
          </p:nvPr>
        </p:nvSpPr>
        <p:spPr>
          <a:xfrm>
            <a:off x="250825" y="2017713"/>
            <a:ext cx="8704263" cy="4114800"/>
          </a:xfrm>
        </p:spPr>
        <p:txBody>
          <a:bodyPr/>
          <a:lstStyle/>
          <a:p>
            <a:pPr eaLnBrk="1" hangingPunct="1">
              <a:buFont typeface="Tahoma" panose="020B0604030504040204" pitchFamily="34" charset="0"/>
              <a:buChar char=" "/>
            </a:pPr>
            <a:r>
              <a:rPr lang="en-US" altLang="en-US">
                <a:solidFill>
                  <a:schemeClr val="folHlink"/>
                </a:solidFill>
              </a:rPr>
              <a:t>Definition</a:t>
            </a:r>
          </a:p>
          <a:p>
            <a:pPr eaLnBrk="1" hangingPunct="1">
              <a:buFont typeface="Tahoma" panose="020B0604030504040204" pitchFamily="34" charset="0"/>
              <a:buChar char=" "/>
            </a:pPr>
            <a:r>
              <a:rPr lang="en-GB" altLang="en-US"/>
              <a:t>An </a:t>
            </a:r>
            <a:r>
              <a:rPr lang="en-GB" altLang="en-US" b="1" i="1" u="sng">
                <a:solidFill>
                  <a:schemeClr val="hlink"/>
                </a:solidFill>
              </a:rPr>
              <a:t>alternative hypothesis</a:t>
            </a:r>
            <a:r>
              <a:rPr lang="en-GB" altLang="en-US"/>
              <a:t> is a claim about a population parameter that will be true if the null hypothesis is false.</a:t>
            </a:r>
            <a:r>
              <a:rPr lang="en-US" altLang="en-US"/>
              <a:t> </a:t>
            </a:r>
          </a:p>
          <a:p>
            <a:pPr eaLnBrk="1" hangingPunct="1">
              <a:buFont typeface="Tahoma" panose="020B0604030504040204" pitchFamily="34" charset="0"/>
              <a:buChar char=" "/>
            </a:pPr>
            <a:endParaRPr lang="en-US" altLang="en-US"/>
          </a:p>
          <a:p>
            <a:pPr eaLnBrk="1" hangingPunct="1">
              <a:buFont typeface="Tahoma" panose="020B0604030504040204" pitchFamily="34" charset="0"/>
              <a:buChar char=" "/>
            </a:pPr>
            <a:r>
              <a:rPr lang="en-US" altLang="en-US"/>
              <a:t>H</a:t>
            </a:r>
            <a:r>
              <a:rPr lang="en-US" altLang="en-US" baseline="-25000"/>
              <a:t>1</a:t>
            </a:r>
          </a:p>
          <a:p>
            <a:pPr eaLnBrk="1" hangingPunct="1">
              <a:buFont typeface="Tahoma" panose="020B0604030504040204" pitchFamily="34" charset="0"/>
              <a:buChar char=" "/>
            </a:pPr>
            <a:endParaRPr lang="en-US" altLang="en-US"/>
          </a:p>
        </p:txBody>
      </p:sp>
      <p:sp>
        <p:nvSpPr>
          <p:cNvPr id="10244" name="Text Box 4">
            <a:extLst>
              <a:ext uri="{FF2B5EF4-FFF2-40B4-BE49-F238E27FC236}">
                <a16:creationId xmlns:a16="http://schemas.microsoft.com/office/drawing/2014/main" id="{DB5084CD-3F98-4CA2-AC07-FF6CE70FBED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D527D0B-6C86-402A-8313-83A7AF8040F1}"/>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KNOWN</a:t>
            </a:r>
            <a:endParaRPr lang="en-US" altLang="en-US" sz="3200">
              <a:sym typeface="Mathematica1" pitchFamily="2" charset="2"/>
            </a:endParaRPr>
          </a:p>
        </p:txBody>
      </p:sp>
      <p:sp>
        <p:nvSpPr>
          <p:cNvPr id="58371" name="Rectangle 3">
            <a:extLst>
              <a:ext uri="{FF2B5EF4-FFF2-40B4-BE49-F238E27FC236}">
                <a16:creationId xmlns:a16="http://schemas.microsoft.com/office/drawing/2014/main" id="{6FABCB03-1E0C-4948-8352-82E7B50BC416}"/>
              </a:ext>
            </a:extLst>
          </p:cNvPr>
          <p:cNvSpPr>
            <a:spLocks noGrp="1" noChangeArrowheads="1"/>
          </p:cNvSpPr>
          <p:nvPr>
            <p:ph type="body" idx="1"/>
          </p:nvPr>
        </p:nvSpPr>
        <p:spPr>
          <a:xfrm>
            <a:off x="228600" y="1600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endParaRPr lang="el-GR" altLang="en-US" sz="2000">
              <a:latin typeface="Times New Roman" panose="02020603050405020304" pitchFamily="18" charset="0"/>
              <a:cs typeface="Times New Roman" panose="02020603050405020304" pitchFamily="18" charset="0"/>
            </a:endParaRPr>
          </a:p>
        </p:txBody>
      </p:sp>
      <p:sp>
        <p:nvSpPr>
          <p:cNvPr id="58372" name="Text Box 4">
            <a:extLst>
              <a:ext uri="{FF2B5EF4-FFF2-40B4-BE49-F238E27FC236}">
                <a16:creationId xmlns:a16="http://schemas.microsoft.com/office/drawing/2014/main" id="{957E4603-A129-42E0-A7A9-A37DFC309A5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58373" name="Picture 6">
            <a:extLst>
              <a:ext uri="{FF2B5EF4-FFF2-40B4-BE49-F238E27FC236}">
                <a16:creationId xmlns:a16="http://schemas.microsoft.com/office/drawing/2014/main" id="{5280A9DD-7370-468B-961D-B5156A73D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3914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0264781-D2BE-4354-A7B5-0019443F78B1}"/>
              </a:ext>
            </a:extLst>
          </p:cNvPr>
          <p:cNvSpPr>
            <a:spLocks noGrp="1" noChangeArrowheads="1"/>
          </p:cNvSpPr>
          <p:nvPr>
            <p:ph type="title"/>
          </p:nvPr>
        </p:nvSpPr>
        <p:spPr/>
        <p:txBody>
          <a:bodyPr/>
          <a:lstStyle/>
          <a:p>
            <a:pPr eaLnBrk="1" hangingPunct="1"/>
            <a:r>
              <a:rPr lang="en-US" altLang="en-US" sz="3200"/>
              <a:t>Calculating the </a:t>
            </a:r>
            <a:r>
              <a:rPr lang="en-US" altLang="en-US" sz="3200" i="1">
                <a:latin typeface="Times New Roman" panose="02020603050405020304" pitchFamily="18" charset="0"/>
              </a:rPr>
              <a:t>z</a:t>
            </a:r>
            <a:r>
              <a:rPr lang="en-US" altLang="en-US" sz="3200"/>
              <a:t> Value for </a:t>
            </a:r>
            <a:r>
              <a:rPr lang="en-US" altLang="en-US" sz="3200" b="1" i="1">
                <a:latin typeface="Times New Roman" panose="02020603050405020304" pitchFamily="18" charset="0"/>
              </a:rPr>
              <a:t>x</a:t>
            </a:r>
          </a:p>
        </p:txBody>
      </p:sp>
      <p:sp>
        <p:nvSpPr>
          <p:cNvPr id="67587" name="Rectangle 3">
            <a:extLst>
              <a:ext uri="{FF2B5EF4-FFF2-40B4-BE49-F238E27FC236}">
                <a16:creationId xmlns:a16="http://schemas.microsoft.com/office/drawing/2014/main" id="{A1CBFB17-DB6F-414C-BB62-7B5054385B14}"/>
              </a:ext>
            </a:extLst>
          </p:cNvPr>
          <p:cNvSpPr>
            <a:spLocks noGrp="1" noChangeArrowheads="1"/>
          </p:cNvSpPr>
          <p:nvPr>
            <p:ph type="body" idx="1"/>
          </p:nvPr>
        </p:nvSpPr>
        <p:spPr>
          <a:xfrm>
            <a:off x="457200" y="1676400"/>
            <a:ext cx="8415338" cy="4506913"/>
          </a:xfrm>
        </p:spPr>
        <p:txBody>
          <a:bodyPr/>
          <a:lstStyle/>
          <a:p>
            <a:pPr eaLnBrk="1" hangingPunct="1">
              <a:buFont typeface="Wingdings" panose="05000000000000000000" pitchFamily="2" charset="2"/>
              <a:buChar char=" "/>
            </a:pPr>
            <a:r>
              <a:rPr lang="en-US" altLang="en-US"/>
              <a:t>When using the normal distribution, the </a:t>
            </a:r>
            <a:r>
              <a:rPr lang="en-US" altLang="en-US" b="1" i="1" u="sng">
                <a:solidFill>
                  <a:schemeClr val="hlink"/>
                </a:solidFill>
              </a:rPr>
              <a:t>value of </a:t>
            </a:r>
            <a:r>
              <a:rPr lang="en-US" altLang="en-US" sz="3200" b="1" i="1" u="sng">
                <a:solidFill>
                  <a:schemeClr val="hlink"/>
                </a:solidFill>
                <a:latin typeface="Times New Roman" panose="02020603050405020304" pitchFamily="18" charset="0"/>
              </a:rPr>
              <a:t>z</a:t>
            </a:r>
            <a:r>
              <a:rPr lang="en-US" altLang="en-US"/>
              <a:t> for </a:t>
            </a:r>
            <a:r>
              <a:rPr lang="en-US" altLang="en-US" i="1">
                <a:latin typeface="Times New Roman" panose="02020603050405020304" pitchFamily="18" charset="0"/>
              </a:rPr>
              <a:t>x</a:t>
            </a:r>
            <a:r>
              <a:rPr lang="en-US" altLang="en-US"/>
              <a:t> for a test of hypothesis about </a:t>
            </a:r>
            <a:r>
              <a:rPr lang="el-GR" altLang="en-US">
                <a:latin typeface="Times New Roman" panose="02020603050405020304" pitchFamily="18" charset="0"/>
                <a:cs typeface="Times New Roman" panose="02020603050405020304" pitchFamily="18" charset="0"/>
              </a:rPr>
              <a:t>μ</a:t>
            </a:r>
            <a:r>
              <a:rPr lang="en-GB" altLang="en-US">
                <a:latin typeface="Times New Roman" panose="02020603050405020304" pitchFamily="18" charset="0"/>
                <a:cs typeface="Times New Roman" panose="02020603050405020304" pitchFamily="18" charset="0"/>
              </a:rPr>
              <a:t> </a:t>
            </a:r>
            <a:r>
              <a:rPr lang="en-GB" altLang="en-US">
                <a:cs typeface="Times New Roman" panose="02020603050405020304" pitchFamily="18" charset="0"/>
              </a:rPr>
              <a:t>is computed as follows:</a:t>
            </a: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r>
              <a:rPr lang="en-GB" altLang="en-US">
                <a:cs typeface="Times New Roman" panose="02020603050405020304" pitchFamily="18" charset="0"/>
              </a:rPr>
              <a:t>The value of </a:t>
            </a:r>
            <a:r>
              <a:rPr lang="en-US" altLang="en-US" i="1">
                <a:latin typeface="Times New Roman" panose="02020603050405020304" pitchFamily="18" charset="0"/>
              </a:rPr>
              <a:t>z</a:t>
            </a:r>
            <a:r>
              <a:rPr lang="en-GB" altLang="en-US">
                <a:cs typeface="Times New Roman" panose="02020603050405020304" pitchFamily="18" charset="0"/>
              </a:rPr>
              <a:t> calculated for </a:t>
            </a:r>
            <a:r>
              <a:rPr lang="en-US" altLang="en-US" i="1">
                <a:latin typeface="Times New Roman" panose="02020603050405020304" pitchFamily="18" charset="0"/>
              </a:rPr>
              <a:t>x</a:t>
            </a:r>
            <a:r>
              <a:rPr lang="en-GB" altLang="en-US">
                <a:cs typeface="Times New Roman" panose="02020603050405020304" pitchFamily="18" charset="0"/>
              </a:rPr>
              <a:t> using this formula is also called the </a:t>
            </a:r>
            <a:r>
              <a:rPr lang="en-GB" altLang="en-US" b="1" i="1" u="sng">
                <a:solidFill>
                  <a:schemeClr val="hlink"/>
                </a:solidFill>
                <a:cs typeface="Times New Roman" panose="02020603050405020304" pitchFamily="18" charset="0"/>
              </a:rPr>
              <a:t>observed value of </a:t>
            </a:r>
            <a:r>
              <a:rPr lang="en-US" altLang="en-US" b="1" i="1" u="sng">
                <a:solidFill>
                  <a:schemeClr val="hlink"/>
                </a:solidFill>
                <a:latin typeface="Times New Roman" panose="02020603050405020304" pitchFamily="18" charset="0"/>
              </a:rPr>
              <a:t>z</a:t>
            </a:r>
            <a:r>
              <a:rPr lang="en-US" altLang="en-US" b="1" i="1" u="sng" baseline="-25000">
                <a:solidFill>
                  <a:schemeClr val="hlink"/>
                </a:solidFill>
                <a:latin typeface="Times New Roman" panose="02020603050405020304" pitchFamily="18" charset="0"/>
              </a:rPr>
              <a:t>o</a:t>
            </a:r>
            <a:r>
              <a:rPr lang="en-GB" altLang="en-US">
                <a:cs typeface="Times New Roman" panose="02020603050405020304" pitchFamily="18" charset="0"/>
              </a:rPr>
              <a:t>.</a:t>
            </a:r>
          </a:p>
        </p:txBody>
      </p:sp>
      <p:sp>
        <p:nvSpPr>
          <p:cNvPr id="67588" name="Line 4">
            <a:extLst>
              <a:ext uri="{FF2B5EF4-FFF2-40B4-BE49-F238E27FC236}">
                <a16:creationId xmlns:a16="http://schemas.microsoft.com/office/drawing/2014/main" id="{5D409AB4-7EAA-4962-A667-8AC353E9AE9C}"/>
              </a:ext>
            </a:extLst>
          </p:cNvPr>
          <p:cNvSpPr>
            <a:spLocks noChangeShapeType="1"/>
          </p:cNvSpPr>
          <p:nvPr/>
        </p:nvSpPr>
        <p:spPr bwMode="auto">
          <a:xfrm>
            <a:off x="4816475" y="990600"/>
            <a:ext cx="288925"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7589" name="Object 2">
            <a:extLst>
              <a:ext uri="{FF2B5EF4-FFF2-40B4-BE49-F238E27FC236}">
                <a16:creationId xmlns:a16="http://schemas.microsoft.com/office/drawing/2014/main" id="{B914CA9F-8B46-4F35-BC49-9AE6DE410B7C}"/>
              </a:ext>
            </a:extLst>
          </p:cNvPr>
          <p:cNvGraphicFramePr>
            <a:graphicFrameLocks noChangeAspect="1"/>
          </p:cNvGraphicFramePr>
          <p:nvPr/>
        </p:nvGraphicFramePr>
        <p:xfrm>
          <a:off x="1752600" y="3200400"/>
          <a:ext cx="4624388" cy="1035050"/>
        </p:xfrm>
        <a:graphic>
          <a:graphicData uri="http://schemas.openxmlformats.org/presentationml/2006/ole">
            <mc:AlternateContent xmlns:mc="http://schemas.openxmlformats.org/markup-compatibility/2006">
              <mc:Choice xmlns:v="urn:schemas-microsoft-com:vml" Requires="v">
                <p:oleObj spid="_x0000_s67602" name="Equation" r:id="rId4" imgW="2006600" imgH="431800" progId="Equation.DSMT4">
                  <p:embed/>
                </p:oleObj>
              </mc:Choice>
              <mc:Fallback>
                <p:oleObj name="Equation" r:id="rId4" imgW="20066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00400"/>
                        <a:ext cx="4624388" cy="1035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7590" name="Line 7">
            <a:extLst>
              <a:ext uri="{FF2B5EF4-FFF2-40B4-BE49-F238E27FC236}">
                <a16:creationId xmlns:a16="http://schemas.microsoft.com/office/drawing/2014/main" id="{FBE288FB-C2A6-4041-A205-72213F868975}"/>
              </a:ext>
            </a:extLst>
          </p:cNvPr>
          <p:cNvSpPr>
            <a:spLocks noChangeShapeType="1"/>
          </p:cNvSpPr>
          <p:nvPr/>
        </p:nvSpPr>
        <p:spPr bwMode="auto">
          <a:xfrm>
            <a:off x="3505200" y="22860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1" name="Text Box 8">
            <a:extLst>
              <a:ext uri="{FF2B5EF4-FFF2-40B4-BE49-F238E27FC236}">
                <a16:creationId xmlns:a16="http://schemas.microsoft.com/office/drawing/2014/main" id="{243233D4-EE97-49D2-BB8D-D764E02559F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67592" name="Line 9">
            <a:extLst>
              <a:ext uri="{FF2B5EF4-FFF2-40B4-BE49-F238E27FC236}">
                <a16:creationId xmlns:a16="http://schemas.microsoft.com/office/drawing/2014/main" id="{A6C48A9E-D0DE-4BAC-A32E-8BB926076888}"/>
              </a:ext>
            </a:extLst>
          </p:cNvPr>
          <p:cNvSpPr>
            <a:spLocks noChangeShapeType="1"/>
          </p:cNvSpPr>
          <p:nvPr/>
        </p:nvSpPr>
        <p:spPr bwMode="auto">
          <a:xfrm>
            <a:off x="6019800" y="48006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E4710B0-FB7A-4AFF-94E2-B86F11361514}"/>
              </a:ext>
            </a:extLst>
          </p:cNvPr>
          <p:cNvSpPr>
            <a:spLocks noGrp="1" noChangeArrowheads="1"/>
          </p:cNvSpPr>
          <p:nvPr>
            <p:ph type="title"/>
          </p:nvPr>
        </p:nvSpPr>
        <p:spPr/>
        <p:txBody>
          <a:bodyPr/>
          <a:lstStyle/>
          <a:p>
            <a:pPr eaLnBrk="1" hangingPunct="1"/>
            <a:r>
              <a:rPr lang="en-GB" altLang="en-US" sz="3200"/>
              <a:t>HYPOTHESIS TESTS ABOUT </a:t>
            </a:r>
            <a:r>
              <a:rPr lang="en-GB" altLang="en-US" sz="3200">
                <a:sym typeface="Mathematica1" pitchFamily="2" charset="2"/>
              </a:rPr>
              <a:t></a:t>
            </a:r>
            <a:r>
              <a:rPr lang="en-GB" altLang="en-US" sz="3200"/>
              <a:t>: </a:t>
            </a:r>
            <a:r>
              <a:rPr lang="en-GB" altLang="en-US" sz="3200">
                <a:sym typeface="Mathematica1" pitchFamily="2" charset="2"/>
              </a:rPr>
              <a:t> NOT KNOWN</a:t>
            </a:r>
            <a:endParaRPr lang="en-US" altLang="en-US" sz="3200"/>
          </a:p>
        </p:txBody>
      </p:sp>
      <p:sp>
        <p:nvSpPr>
          <p:cNvPr id="111619" name="Rectangle 3">
            <a:extLst>
              <a:ext uri="{FF2B5EF4-FFF2-40B4-BE49-F238E27FC236}">
                <a16:creationId xmlns:a16="http://schemas.microsoft.com/office/drawing/2014/main" id="{A76683FC-548A-4F98-9836-B3955825C40B}"/>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a:t>
            </a:r>
            <a:r>
              <a:rPr lang="en-GB" altLang="en-US" sz="2400"/>
              <a:t> If the following three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not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small (i.e., </a:t>
            </a:r>
            <a:r>
              <a:rPr lang="en-GB" altLang="en-US" sz="2400" i="1">
                <a:sym typeface="Mathematica1" pitchFamily="2" charset="2"/>
              </a:rPr>
              <a:t>n</a:t>
            </a:r>
            <a:r>
              <a:rPr lang="en-GB" altLang="en-US" sz="2400">
                <a:sym typeface="Mathematica1" pitchFamily="2" charset="2"/>
              </a:rPr>
              <a:t> &lt; 30)</a:t>
            </a:r>
          </a:p>
          <a:p>
            <a:pPr eaLnBrk="1" hangingPunct="1">
              <a:lnSpc>
                <a:spcPct val="80000"/>
              </a:lnSpc>
              <a:buFont typeface="Tahoma" panose="020B0604030504040204" pitchFamily="34" charset="0"/>
              <a:buChar char=" "/>
            </a:pPr>
            <a:r>
              <a:rPr lang="en-GB" altLang="en-US" sz="2400">
                <a:sym typeface="Mathematica1" pitchFamily="2" charset="2"/>
              </a:rPr>
              <a:t>3. The population from which the sample is selected is normally distributed.</a:t>
            </a:r>
            <a:endParaRPr lang="el-GR" altLang="en-US" sz="2000">
              <a:latin typeface="Times New Roman" panose="02020603050405020304" pitchFamily="18" charset="0"/>
              <a:cs typeface="Times New Roman" panose="02020603050405020304" pitchFamily="18" charset="0"/>
            </a:endParaRPr>
          </a:p>
        </p:txBody>
      </p:sp>
      <p:sp>
        <p:nvSpPr>
          <p:cNvPr id="111620" name="Text Box 4">
            <a:extLst>
              <a:ext uri="{FF2B5EF4-FFF2-40B4-BE49-F238E27FC236}">
                <a16:creationId xmlns:a16="http://schemas.microsoft.com/office/drawing/2014/main" id="{33B0EB57-95F2-4EB9-8DCB-FDC85ADD169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11621" name="Picture 6">
            <a:extLst>
              <a:ext uri="{FF2B5EF4-FFF2-40B4-BE49-F238E27FC236}">
                <a16:creationId xmlns:a16="http://schemas.microsoft.com/office/drawing/2014/main" id="{139C3190-88D9-4D4C-AD78-A4D221A8D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0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DE2ACB6-4B0F-4B67-BF03-1D05FAA035E5}"/>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NOT KNOWN</a:t>
            </a:r>
            <a:endParaRPr lang="en-US" altLang="en-US" sz="3200">
              <a:sym typeface="Mathematica1" pitchFamily="2" charset="2"/>
            </a:endParaRPr>
          </a:p>
        </p:txBody>
      </p:sp>
      <p:sp>
        <p:nvSpPr>
          <p:cNvPr id="112643" name="Rectangle 3">
            <a:extLst>
              <a:ext uri="{FF2B5EF4-FFF2-40B4-BE49-F238E27FC236}">
                <a16:creationId xmlns:a16="http://schemas.microsoft.com/office/drawing/2014/main" id="{B8580AD4-ACC0-4A39-B052-EB03E6E0A57B}"/>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II.</a:t>
            </a:r>
            <a:r>
              <a:rPr lang="en-GB" altLang="en-US" sz="2400"/>
              <a:t> If the following two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not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large (i.e., </a:t>
            </a:r>
            <a:r>
              <a:rPr lang="en-GB" altLang="en-US" sz="2400" i="1">
                <a:sym typeface="Mathematica1" pitchFamily="2" charset="2"/>
              </a:rPr>
              <a:t>n</a:t>
            </a:r>
            <a:r>
              <a:rPr lang="en-GB" altLang="en-US" sz="2400">
                <a:sym typeface="Mathematica1" pitchFamily="2" charset="2"/>
              </a:rPr>
              <a:t> ≥ 30)</a:t>
            </a:r>
          </a:p>
        </p:txBody>
      </p:sp>
      <p:sp>
        <p:nvSpPr>
          <p:cNvPr id="112644" name="Text Box 4">
            <a:extLst>
              <a:ext uri="{FF2B5EF4-FFF2-40B4-BE49-F238E27FC236}">
                <a16:creationId xmlns:a16="http://schemas.microsoft.com/office/drawing/2014/main" id="{B144EEA2-65C4-4EE1-9B04-8D473EB8F6C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1081543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EDC4C60-B4C7-4ABE-81DF-3AC32C9D78F5}"/>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NOT KNOWN</a:t>
            </a:r>
            <a:endParaRPr lang="en-US" altLang="en-US" sz="3200">
              <a:sym typeface="Mathematica1" pitchFamily="2" charset="2"/>
            </a:endParaRPr>
          </a:p>
        </p:txBody>
      </p:sp>
      <p:sp>
        <p:nvSpPr>
          <p:cNvPr id="113667" name="Rectangle 3">
            <a:extLst>
              <a:ext uri="{FF2B5EF4-FFF2-40B4-BE49-F238E27FC236}">
                <a16:creationId xmlns:a16="http://schemas.microsoft.com/office/drawing/2014/main" id="{A7AF2363-C448-48BA-8FA8-7F831E094B35}"/>
              </a:ext>
            </a:extLst>
          </p:cNvPr>
          <p:cNvSpPr>
            <a:spLocks noGrp="1" noChangeArrowheads="1"/>
          </p:cNvSpPr>
          <p:nvPr>
            <p:ph type="body" idx="1"/>
          </p:nvPr>
        </p:nvSpPr>
        <p:spPr>
          <a:xfrm>
            <a:off x="609600" y="1981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r>
              <a:rPr lang="en-GB" altLang="en-US" sz="2400" b="1"/>
              <a:t>Case III.</a:t>
            </a:r>
            <a:r>
              <a:rPr lang="en-GB" altLang="en-US" sz="2400"/>
              <a:t> If the following three conditions are fulfilled:</a:t>
            </a:r>
          </a:p>
          <a:p>
            <a:pPr eaLnBrk="1" hangingPunct="1">
              <a:lnSpc>
                <a:spcPct val="80000"/>
              </a:lnSpc>
              <a:buFont typeface="Tahoma" panose="020B0604030504040204" pitchFamily="34" charset="0"/>
              <a:buChar char=" "/>
            </a:pPr>
            <a:endParaRPr lang="en-GB" altLang="en-US" sz="2400"/>
          </a:p>
          <a:p>
            <a:pPr eaLnBrk="1" hangingPunct="1">
              <a:lnSpc>
                <a:spcPct val="80000"/>
              </a:lnSpc>
              <a:buFont typeface="Tahoma" panose="020B0604030504040204" pitchFamily="34" charset="0"/>
              <a:buChar char=" "/>
            </a:pPr>
            <a:r>
              <a:rPr lang="en-GB" altLang="en-US" sz="2400"/>
              <a:t>1. The population standard deviation σ</a:t>
            </a:r>
            <a:r>
              <a:rPr lang="en-GB" altLang="en-US" sz="2400">
                <a:sym typeface="Mathematica1" pitchFamily="2" charset="2"/>
              </a:rPr>
              <a:t> is not known</a:t>
            </a:r>
          </a:p>
          <a:p>
            <a:pPr eaLnBrk="1" hangingPunct="1">
              <a:lnSpc>
                <a:spcPct val="80000"/>
              </a:lnSpc>
              <a:buFont typeface="Tahoma" panose="020B0604030504040204" pitchFamily="34" charset="0"/>
              <a:buChar char=" "/>
            </a:pPr>
            <a:r>
              <a:rPr lang="en-GB" altLang="en-US" sz="2400">
                <a:sym typeface="Mathematica1" pitchFamily="2" charset="2"/>
              </a:rPr>
              <a:t>2. The sample size is small (i.e., </a:t>
            </a:r>
            <a:r>
              <a:rPr lang="en-GB" altLang="en-US" sz="2400" i="1">
                <a:sym typeface="Mathematica1" pitchFamily="2" charset="2"/>
              </a:rPr>
              <a:t>n</a:t>
            </a:r>
            <a:r>
              <a:rPr lang="en-GB" altLang="en-US" sz="2400">
                <a:sym typeface="Mathematica1" pitchFamily="2" charset="2"/>
              </a:rPr>
              <a:t> &lt; 30)</a:t>
            </a:r>
          </a:p>
          <a:p>
            <a:pPr eaLnBrk="1" hangingPunct="1">
              <a:lnSpc>
                <a:spcPct val="80000"/>
              </a:lnSpc>
              <a:buFont typeface="Tahoma" panose="020B0604030504040204" pitchFamily="34" charset="0"/>
              <a:buChar char=" "/>
            </a:pPr>
            <a:r>
              <a:rPr lang="en-GB" altLang="en-US" sz="2400">
                <a:sym typeface="Mathematica1" pitchFamily="2" charset="2"/>
              </a:rPr>
              <a:t>3. The population from which the sample is selected is not normally distributed (or its distribution is unknown).</a:t>
            </a:r>
            <a:endParaRPr lang="el-GR" altLang="en-US" sz="2000">
              <a:latin typeface="Times New Roman" panose="02020603050405020304" pitchFamily="18" charset="0"/>
              <a:cs typeface="Times New Roman" panose="02020603050405020304" pitchFamily="18" charset="0"/>
            </a:endParaRPr>
          </a:p>
        </p:txBody>
      </p:sp>
      <p:sp>
        <p:nvSpPr>
          <p:cNvPr id="113668" name="Text Box 4">
            <a:extLst>
              <a:ext uri="{FF2B5EF4-FFF2-40B4-BE49-F238E27FC236}">
                <a16:creationId xmlns:a16="http://schemas.microsoft.com/office/drawing/2014/main" id="{B465A080-068B-4E45-A80E-8CB96D5E9769}"/>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139144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44E3AEA-3CE7-424E-85E2-3FD3F5C0A6DB}"/>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NOT KNOWN</a:t>
            </a:r>
            <a:endParaRPr lang="en-US" altLang="en-US" sz="3200">
              <a:sym typeface="Mathematica1" pitchFamily="2" charset="2"/>
            </a:endParaRPr>
          </a:p>
        </p:txBody>
      </p:sp>
      <p:sp>
        <p:nvSpPr>
          <p:cNvPr id="114691" name="Rectangle 3">
            <a:extLst>
              <a:ext uri="{FF2B5EF4-FFF2-40B4-BE49-F238E27FC236}">
                <a16:creationId xmlns:a16="http://schemas.microsoft.com/office/drawing/2014/main" id="{21CE5249-78C1-4E75-A800-D174307637A3}"/>
              </a:ext>
            </a:extLst>
          </p:cNvPr>
          <p:cNvSpPr>
            <a:spLocks noGrp="1" noChangeArrowheads="1"/>
          </p:cNvSpPr>
          <p:nvPr>
            <p:ph type="body" idx="1"/>
          </p:nvPr>
        </p:nvSpPr>
        <p:spPr>
          <a:xfrm>
            <a:off x="304800" y="1600200"/>
            <a:ext cx="8305800" cy="4495800"/>
          </a:xfrm>
        </p:spPr>
        <p:txBody>
          <a:bodyPr/>
          <a:lstStyle/>
          <a:p>
            <a:pPr eaLnBrk="1" hangingPunct="1">
              <a:lnSpc>
                <a:spcPct val="80000"/>
              </a:lnSpc>
              <a:buFont typeface="Tahoma" panose="020B0604030504040204" pitchFamily="34" charset="0"/>
              <a:buChar char=" "/>
            </a:pPr>
            <a:r>
              <a:rPr lang="en-US" altLang="en-US">
                <a:solidFill>
                  <a:schemeClr val="folHlink"/>
                </a:solidFill>
              </a:rPr>
              <a:t>Three Possible Cases</a:t>
            </a:r>
          </a:p>
          <a:p>
            <a:pPr eaLnBrk="1" hangingPunct="1">
              <a:lnSpc>
                <a:spcPct val="80000"/>
              </a:lnSpc>
              <a:buFont typeface="Tahoma" panose="020B0604030504040204" pitchFamily="34" charset="0"/>
              <a:buChar char=" "/>
            </a:pPr>
            <a:endParaRPr lang="en-GB" altLang="en-US">
              <a:solidFill>
                <a:schemeClr val="folHlink"/>
              </a:solidFill>
              <a:cs typeface="Times New Roman" panose="02020603050405020304" pitchFamily="18" charset="0"/>
            </a:endParaRPr>
          </a:p>
          <a:p>
            <a:pPr eaLnBrk="1" hangingPunct="1">
              <a:lnSpc>
                <a:spcPct val="80000"/>
              </a:lnSpc>
              <a:buFont typeface="Tahoma" panose="020B0604030504040204" pitchFamily="34" charset="0"/>
              <a:buChar char=" "/>
            </a:pPr>
            <a:endParaRPr lang="el-GR" altLang="en-US" sz="2000">
              <a:latin typeface="Times New Roman" panose="02020603050405020304" pitchFamily="18" charset="0"/>
              <a:cs typeface="Times New Roman" panose="02020603050405020304" pitchFamily="18" charset="0"/>
            </a:endParaRPr>
          </a:p>
        </p:txBody>
      </p:sp>
      <p:sp>
        <p:nvSpPr>
          <p:cNvPr id="114692" name="Text Box 4">
            <a:extLst>
              <a:ext uri="{FF2B5EF4-FFF2-40B4-BE49-F238E27FC236}">
                <a16:creationId xmlns:a16="http://schemas.microsoft.com/office/drawing/2014/main" id="{D841CF74-9D6A-4559-9D76-DF202777C0A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14693" name="Picture 6">
            <a:extLst>
              <a:ext uri="{FF2B5EF4-FFF2-40B4-BE49-F238E27FC236}">
                <a16:creationId xmlns:a16="http://schemas.microsoft.com/office/drawing/2014/main" id="{E0C70111-08A7-4374-BD7E-DA1A1A8FE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23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639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9B52170-5572-45EF-83FC-787AF48020FD}"/>
              </a:ext>
            </a:extLst>
          </p:cNvPr>
          <p:cNvSpPr>
            <a:spLocks noGrp="1" noChangeArrowheads="1"/>
          </p:cNvSpPr>
          <p:nvPr>
            <p:ph type="title"/>
          </p:nvPr>
        </p:nvSpPr>
        <p:spPr/>
        <p:txBody>
          <a:bodyPr/>
          <a:lstStyle/>
          <a:p>
            <a:pPr eaLnBrk="1" hangingPunct="1"/>
            <a:r>
              <a:rPr lang="en-GB" altLang="en-US" sz="3200"/>
              <a:t>HYPOTHESIS TESTS ABOUT μ: σ</a:t>
            </a:r>
            <a:r>
              <a:rPr lang="en-GB" altLang="en-US" sz="3200">
                <a:sym typeface="Mathematica1" pitchFamily="2" charset="2"/>
              </a:rPr>
              <a:t> NOT KNOWN</a:t>
            </a:r>
            <a:endParaRPr lang="en-US" altLang="en-US" sz="3200">
              <a:sym typeface="Mathematica1" pitchFamily="2" charset="2"/>
            </a:endParaRPr>
          </a:p>
        </p:txBody>
      </p:sp>
      <p:sp>
        <p:nvSpPr>
          <p:cNvPr id="115715" name="Rectangle 3">
            <a:extLst>
              <a:ext uri="{FF2B5EF4-FFF2-40B4-BE49-F238E27FC236}">
                <a16:creationId xmlns:a16="http://schemas.microsoft.com/office/drawing/2014/main" id="{36469A30-7742-4360-B857-D0884EEFD69F}"/>
              </a:ext>
            </a:extLst>
          </p:cNvPr>
          <p:cNvSpPr>
            <a:spLocks noGrp="1" noChangeArrowheads="1"/>
          </p:cNvSpPr>
          <p:nvPr>
            <p:ph type="body" idx="1"/>
          </p:nvPr>
        </p:nvSpPr>
        <p:spPr>
          <a:xfrm>
            <a:off x="381000" y="1752600"/>
            <a:ext cx="8270875" cy="4343400"/>
          </a:xfrm>
        </p:spPr>
        <p:txBody>
          <a:bodyPr/>
          <a:lstStyle/>
          <a:p>
            <a:pPr eaLnBrk="1" hangingPunct="1">
              <a:lnSpc>
                <a:spcPct val="90000"/>
              </a:lnSpc>
              <a:buFont typeface="Tahoma" panose="020B0604030504040204" pitchFamily="34" charset="0"/>
              <a:buChar char=" "/>
            </a:pPr>
            <a:r>
              <a:rPr lang="en-US" altLang="en-US">
                <a:solidFill>
                  <a:schemeClr val="folHlink"/>
                </a:solidFill>
              </a:rPr>
              <a:t>Test Statistic</a:t>
            </a:r>
          </a:p>
          <a:p>
            <a:pPr eaLnBrk="1" hangingPunct="1">
              <a:lnSpc>
                <a:spcPct val="90000"/>
              </a:lnSpc>
              <a:buFont typeface="Tahoma" panose="020B0604030504040204" pitchFamily="34" charset="0"/>
              <a:buChar char=" "/>
            </a:pPr>
            <a:r>
              <a:rPr lang="en-US" altLang="en-US"/>
              <a:t>The value of the </a:t>
            </a:r>
            <a:r>
              <a:rPr lang="en-US" altLang="en-US" b="1" i="1" u="sng">
                <a:solidFill>
                  <a:schemeClr val="hlink"/>
                </a:solidFill>
              </a:rPr>
              <a:t>test statistic </a:t>
            </a:r>
            <a:r>
              <a:rPr lang="en-US" altLang="en-US" b="1" i="1" u="sng">
                <a:solidFill>
                  <a:schemeClr val="hlink"/>
                </a:solidFill>
                <a:latin typeface="Times New Roman" panose="02020603050405020304" pitchFamily="18" charset="0"/>
              </a:rPr>
              <a:t>t</a:t>
            </a:r>
            <a:r>
              <a:rPr lang="en-US" altLang="en-US">
                <a:latin typeface="Times New Roman" panose="02020603050405020304" pitchFamily="18" charset="0"/>
              </a:rPr>
              <a:t> </a:t>
            </a:r>
            <a:r>
              <a:rPr lang="en-US" altLang="en-US"/>
              <a:t>for the sample mean </a:t>
            </a:r>
            <a:r>
              <a:rPr lang="en-US" altLang="en-US" i="1">
                <a:latin typeface="Times New Roman" panose="02020603050405020304" pitchFamily="18" charset="0"/>
              </a:rPr>
              <a:t>x</a:t>
            </a:r>
            <a:r>
              <a:rPr lang="en-US" altLang="en-US"/>
              <a:t> is computed as</a:t>
            </a:r>
          </a:p>
          <a:p>
            <a:pPr eaLnBrk="1" hangingPunct="1">
              <a:lnSpc>
                <a:spcPct val="90000"/>
              </a:lnSpc>
              <a:buFont typeface="Tahoma" panose="020B0604030504040204" pitchFamily="34" charset="0"/>
              <a:buChar char=" "/>
            </a:pPr>
            <a:endParaRPr lang="en-US" altLang="en-US"/>
          </a:p>
          <a:p>
            <a:pPr eaLnBrk="1" hangingPunct="1">
              <a:lnSpc>
                <a:spcPct val="90000"/>
              </a:lnSpc>
              <a:buFont typeface="Tahoma" panose="020B0604030504040204" pitchFamily="34" charset="0"/>
              <a:buChar char=" "/>
            </a:pPr>
            <a:endParaRPr lang="en-US" altLang="en-US"/>
          </a:p>
          <a:p>
            <a:pPr eaLnBrk="1" hangingPunct="1">
              <a:lnSpc>
                <a:spcPct val="90000"/>
              </a:lnSpc>
              <a:buFont typeface="Tahoma" panose="020B0604030504040204" pitchFamily="34" charset="0"/>
              <a:buChar char=" "/>
            </a:pPr>
            <a:endParaRPr lang="en-US" altLang="en-US"/>
          </a:p>
          <a:p>
            <a:pPr eaLnBrk="1" hangingPunct="1">
              <a:lnSpc>
                <a:spcPct val="90000"/>
              </a:lnSpc>
              <a:buFont typeface="Tahoma" panose="020B0604030504040204" pitchFamily="34" charset="0"/>
              <a:buChar char=" "/>
            </a:pPr>
            <a:r>
              <a:rPr lang="en-US" altLang="en-US"/>
              <a:t>The value of </a:t>
            </a:r>
            <a:r>
              <a:rPr lang="en-US" altLang="en-US" i="1">
                <a:latin typeface="Times New Roman" panose="02020603050405020304" pitchFamily="18" charset="0"/>
              </a:rPr>
              <a:t>t</a:t>
            </a:r>
            <a:r>
              <a:rPr lang="en-US" altLang="en-US"/>
              <a:t> calculated for </a:t>
            </a:r>
            <a:r>
              <a:rPr lang="en-US" altLang="en-US" i="1">
                <a:latin typeface="Times New Roman" panose="02020603050405020304" pitchFamily="18" charset="0"/>
              </a:rPr>
              <a:t>x</a:t>
            </a:r>
            <a:r>
              <a:rPr lang="en-US" altLang="en-US"/>
              <a:t> by using this formula is also called the </a:t>
            </a:r>
            <a:r>
              <a:rPr lang="en-US" altLang="en-US" b="1" i="1" u="sng">
                <a:solidFill>
                  <a:schemeClr val="hlink"/>
                </a:solidFill>
              </a:rPr>
              <a:t>observed value of </a:t>
            </a:r>
            <a:r>
              <a:rPr lang="en-US" altLang="en-US" b="1" i="1" u="sng">
                <a:solidFill>
                  <a:schemeClr val="hlink"/>
                </a:solidFill>
                <a:latin typeface="Times New Roman" panose="02020603050405020304" pitchFamily="18" charset="0"/>
              </a:rPr>
              <a:t>t</a:t>
            </a:r>
            <a:r>
              <a:rPr lang="en-US" altLang="en-US"/>
              <a:t>.</a:t>
            </a:r>
          </a:p>
        </p:txBody>
      </p:sp>
      <p:graphicFrame>
        <p:nvGraphicFramePr>
          <p:cNvPr id="115716" name="Object 2">
            <a:extLst>
              <a:ext uri="{FF2B5EF4-FFF2-40B4-BE49-F238E27FC236}">
                <a16:creationId xmlns:a16="http://schemas.microsoft.com/office/drawing/2014/main" id="{12240F6F-6AC9-4033-AF07-F8D02F5D37FD}"/>
              </a:ext>
            </a:extLst>
          </p:cNvPr>
          <p:cNvGraphicFramePr>
            <a:graphicFrameLocks noChangeAspect="1"/>
          </p:cNvGraphicFramePr>
          <p:nvPr/>
        </p:nvGraphicFramePr>
        <p:xfrm>
          <a:off x="2286000" y="3200400"/>
          <a:ext cx="4427538" cy="990600"/>
        </p:xfrm>
        <a:graphic>
          <a:graphicData uri="http://schemas.openxmlformats.org/presentationml/2006/ole">
            <mc:AlternateContent xmlns:mc="http://schemas.openxmlformats.org/markup-compatibility/2006">
              <mc:Choice xmlns:v="urn:schemas-microsoft-com:vml" Requires="v">
                <p:oleObj spid="_x0000_s167946" name="Equation" r:id="rId3" imgW="1930400" imgH="431800" progId="Equation.DSMT4">
                  <p:embed/>
                </p:oleObj>
              </mc:Choice>
              <mc:Fallback>
                <p:oleObj name="Equation" r:id="rId3" imgW="1930400" imgH="431800" progId="Equation.DSMT4">
                  <p:embed/>
                  <p:pic>
                    <p:nvPicPr>
                      <p:cNvPr id="115716" name="Object 2">
                        <a:extLst>
                          <a:ext uri="{FF2B5EF4-FFF2-40B4-BE49-F238E27FC236}">
                            <a16:creationId xmlns:a16="http://schemas.microsoft.com/office/drawing/2014/main" id="{12240F6F-6AC9-4033-AF07-F8D02F5D3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200400"/>
                        <a:ext cx="44275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5717" name="Line 5">
            <a:extLst>
              <a:ext uri="{FF2B5EF4-FFF2-40B4-BE49-F238E27FC236}">
                <a16:creationId xmlns:a16="http://schemas.microsoft.com/office/drawing/2014/main" id="{6A0539AC-E579-4A09-BF2A-814797E7BA58}"/>
              </a:ext>
            </a:extLst>
          </p:cNvPr>
          <p:cNvSpPr>
            <a:spLocks noChangeShapeType="1"/>
          </p:cNvSpPr>
          <p:nvPr/>
        </p:nvSpPr>
        <p:spPr bwMode="auto">
          <a:xfrm>
            <a:off x="3311525" y="27082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18" name="Line 6">
            <a:extLst>
              <a:ext uri="{FF2B5EF4-FFF2-40B4-BE49-F238E27FC236}">
                <a16:creationId xmlns:a16="http://schemas.microsoft.com/office/drawing/2014/main" id="{7689A3B7-4D53-4061-8039-47262197503C}"/>
              </a:ext>
            </a:extLst>
          </p:cNvPr>
          <p:cNvSpPr>
            <a:spLocks noChangeShapeType="1"/>
          </p:cNvSpPr>
          <p:nvPr/>
        </p:nvSpPr>
        <p:spPr bwMode="auto">
          <a:xfrm>
            <a:off x="5867400" y="45720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19" name="Text Box 7">
            <a:extLst>
              <a:ext uri="{FF2B5EF4-FFF2-40B4-BE49-F238E27FC236}">
                <a16:creationId xmlns:a16="http://schemas.microsoft.com/office/drawing/2014/main" id="{7FF2B802-2583-4689-9F2B-865E9A0B0D4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3528972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B33A173-74E9-45EB-9C51-ECE420B3F75F}"/>
              </a:ext>
            </a:extLst>
          </p:cNvPr>
          <p:cNvSpPr>
            <a:spLocks noGrp="1" noChangeArrowheads="1"/>
          </p:cNvSpPr>
          <p:nvPr>
            <p:ph type="title"/>
          </p:nvPr>
        </p:nvSpPr>
        <p:spPr/>
        <p:txBody>
          <a:bodyPr/>
          <a:lstStyle/>
          <a:p>
            <a:pPr eaLnBrk="1" hangingPunct="1"/>
            <a:r>
              <a:rPr lang="en-US" altLang="en-US" sz="3200"/>
              <a:t>Tests of Hypothesis for </a:t>
            </a:r>
            <a:r>
              <a:rPr lang="el-GR" altLang="en-US" sz="3200">
                <a:latin typeface="Times New Roman" panose="02020603050405020304" pitchFamily="18" charset="0"/>
                <a:cs typeface="Times New Roman" panose="02020603050405020304" pitchFamily="18" charset="0"/>
              </a:rPr>
              <a:t>μ</a:t>
            </a:r>
            <a:r>
              <a:rPr lang="en-US" altLang="en-US" sz="3200"/>
              <a:t> Using the </a:t>
            </a:r>
            <a:r>
              <a:rPr lang="en-US" altLang="en-US" sz="3200" i="1">
                <a:latin typeface="Times New Roman" panose="02020603050405020304" pitchFamily="18" charset="0"/>
              </a:rPr>
              <a:t>t</a:t>
            </a:r>
            <a:r>
              <a:rPr lang="en-US" altLang="en-US" sz="3200"/>
              <a:t> Distribution </a:t>
            </a:r>
          </a:p>
        </p:txBody>
      </p:sp>
      <p:sp>
        <p:nvSpPr>
          <p:cNvPr id="141315" name="Rectangle 3">
            <a:extLst>
              <a:ext uri="{FF2B5EF4-FFF2-40B4-BE49-F238E27FC236}">
                <a16:creationId xmlns:a16="http://schemas.microsoft.com/office/drawing/2014/main" id="{76758300-3650-443F-A895-87A7B42F574A}"/>
              </a:ext>
            </a:extLst>
          </p:cNvPr>
          <p:cNvSpPr>
            <a:spLocks noGrp="1" noChangeArrowheads="1"/>
          </p:cNvSpPr>
          <p:nvPr>
            <p:ph type="body" sz="half" idx="1"/>
          </p:nvPr>
        </p:nvSpPr>
        <p:spPr>
          <a:xfrm>
            <a:off x="228600" y="1524000"/>
            <a:ext cx="8382000" cy="3733800"/>
          </a:xfrm>
        </p:spPr>
        <p:txBody>
          <a:bodyPr/>
          <a:lstStyle/>
          <a:p>
            <a:pPr eaLnBrk="1" hangingPunct="1">
              <a:lnSpc>
                <a:spcPct val="90000"/>
              </a:lnSpc>
              <a:buFont typeface="Tahoma" panose="020B0604030504040204" pitchFamily="34" charset="0"/>
              <a:buChar char=" "/>
            </a:pPr>
            <a:r>
              <a:rPr lang="en-GB" altLang="en-US" b="1" u="sng">
                <a:solidFill>
                  <a:schemeClr val="hlink"/>
                </a:solidFill>
              </a:rPr>
              <a:t>What If the Sample Size Is Too Large?</a:t>
            </a:r>
          </a:p>
          <a:p>
            <a:pPr eaLnBrk="1" hangingPunct="1">
              <a:lnSpc>
                <a:spcPct val="90000"/>
              </a:lnSpc>
              <a:buFont typeface="Tahoma" panose="020B0604030504040204" pitchFamily="34" charset="0"/>
              <a:buChar char=" "/>
            </a:pPr>
            <a:endParaRPr lang="en-GB" altLang="en-US" b="1" u="sng">
              <a:solidFill>
                <a:schemeClr val="hlink"/>
              </a:solidFill>
            </a:endParaRPr>
          </a:p>
          <a:p>
            <a:pPr eaLnBrk="1" hangingPunct="1">
              <a:lnSpc>
                <a:spcPct val="90000"/>
              </a:lnSpc>
              <a:buFont typeface="Tahoma" panose="020B0604030504040204" pitchFamily="34" charset="0"/>
              <a:buChar char=" "/>
            </a:pPr>
            <a:r>
              <a:rPr lang="en-GB" altLang="en-US"/>
              <a:t>1. Use the </a:t>
            </a:r>
            <a:r>
              <a:rPr lang="en-GB" altLang="en-US" i="1"/>
              <a:t>t</a:t>
            </a:r>
            <a:r>
              <a:rPr lang="en-GB" altLang="en-US"/>
              <a:t> value from the last row (the row of ∞</a:t>
            </a:r>
            <a:r>
              <a:rPr lang="en-GB" altLang="en-US">
                <a:sym typeface="Mathematica1" pitchFamily="2" charset="2"/>
              </a:rPr>
              <a:t>) in Table V of Appendix C.</a:t>
            </a:r>
          </a:p>
          <a:p>
            <a:pPr eaLnBrk="1" hangingPunct="1">
              <a:lnSpc>
                <a:spcPct val="90000"/>
              </a:lnSpc>
              <a:buFont typeface="Tahoma" panose="020B0604030504040204" pitchFamily="34" charset="0"/>
              <a:buChar char=" "/>
            </a:pPr>
            <a:r>
              <a:rPr lang="en-GB" altLang="en-US">
                <a:sym typeface="Mathematica1" pitchFamily="2" charset="2"/>
              </a:rPr>
              <a:t>2. Use the normal distribution as an approximation to the </a:t>
            </a:r>
            <a:r>
              <a:rPr lang="en-GB" altLang="en-US" i="1">
                <a:sym typeface="Mathematica1" pitchFamily="2" charset="2"/>
              </a:rPr>
              <a:t>t</a:t>
            </a:r>
            <a:r>
              <a:rPr lang="en-GB" altLang="en-US">
                <a:sym typeface="Mathematica1" pitchFamily="2" charset="2"/>
              </a:rPr>
              <a:t> distribution.</a:t>
            </a:r>
          </a:p>
          <a:p>
            <a:pPr eaLnBrk="1" hangingPunct="1">
              <a:lnSpc>
                <a:spcPct val="90000"/>
              </a:lnSpc>
              <a:buFont typeface="Tahoma" panose="020B0604030504040204" pitchFamily="34" charset="0"/>
              <a:buChar char=" "/>
            </a:pPr>
            <a:endParaRPr lang="en-US" altLang="en-US"/>
          </a:p>
        </p:txBody>
      </p:sp>
      <p:sp>
        <p:nvSpPr>
          <p:cNvPr id="141316" name="Text Box 4">
            <a:extLst>
              <a:ext uri="{FF2B5EF4-FFF2-40B4-BE49-F238E27FC236}">
                <a16:creationId xmlns:a16="http://schemas.microsoft.com/office/drawing/2014/main" id="{BC91E00A-AEC0-4C3C-9342-50D0BF2D4E1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3295351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5B5F1D3E-372B-4517-855A-55AAE41B6B8C}"/>
              </a:ext>
            </a:extLst>
          </p:cNvPr>
          <p:cNvSpPr>
            <a:spLocks noGrp="1" noChangeArrowheads="1"/>
          </p:cNvSpPr>
          <p:nvPr>
            <p:ph type="title"/>
          </p:nvPr>
        </p:nvSpPr>
        <p:spPr/>
        <p:txBody>
          <a:bodyPr/>
          <a:lstStyle/>
          <a:p>
            <a:pPr eaLnBrk="1" hangingPunct="1"/>
            <a:r>
              <a:rPr lang="en-GB" altLang="en-US" sz="2800"/>
              <a:t>HYPOTHESIS TESTS ABOUT A POPULATION PROPORTION: LARGE SAMPLES</a:t>
            </a:r>
            <a:endParaRPr lang="en-US" altLang="en-US" sz="2800"/>
          </a:p>
        </p:txBody>
      </p:sp>
      <p:sp>
        <p:nvSpPr>
          <p:cNvPr id="142339" name="Rectangle 3">
            <a:extLst>
              <a:ext uri="{FF2B5EF4-FFF2-40B4-BE49-F238E27FC236}">
                <a16:creationId xmlns:a16="http://schemas.microsoft.com/office/drawing/2014/main" id="{C218C987-083A-4B6B-BA90-48F0E1C10793}"/>
              </a:ext>
            </a:extLst>
          </p:cNvPr>
          <p:cNvSpPr>
            <a:spLocks noGrp="1" noChangeArrowheads="1"/>
          </p:cNvSpPr>
          <p:nvPr>
            <p:ph type="body" sz="half" idx="1"/>
          </p:nvPr>
        </p:nvSpPr>
        <p:spPr>
          <a:xfrm>
            <a:off x="457200" y="1600200"/>
            <a:ext cx="8077200" cy="4530725"/>
          </a:xfrm>
        </p:spPr>
        <p:txBody>
          <a:bodyPr/>
          <a:lstStyle/>
          <a:p>
            <a:pPr eaLnBrk="1" hangingPunct="1">
              <a:buFont typeface="Tahoma" panose="020B0604030504040204" pitchFamily="34" charset="0"/>
              <a:buChar char=" "/>
            </a:pPr>
            <a:r>
              <a:rPr lang="en-US" altLang="en-US" sz="2400" dirty="0">
                <a:solidFill>
                  <a:schemeClr val="folHlink"/>
                </a:solidFill>
              </a:rPr>
              <a:t>Test Statistic </a:t>
            </a:r>
          </a:p>
          <a:p>
            <a:pPr eaLnBrk="1" hangingPunct="1">
              <a:buFont typeface="Tahoma" panose="020B0604030504040204" pitchFamily="34" charset="0"/>
              <a:buChar char=" "/>
            </a:pPr>
            <a:r>
              <a:rPr lang="en-US" altLang="en-US" sz="2400" dirty="0"/>
              <a:t>We use the Standard Normal Distribution if the sample is normally distributed or approximately normally distributed.</a:t>
            </a:r>
          </a:p>
          <a:p>
            <a:pPr eaLnBrk="1" hangingPunct="1">
              <a:buFont typeface="Tahoma" panose="020B0604030504040204" pitchFamily="34" charset="0"/>
              <a:buChar char=" "/>
            </a:pPr>
            <a:r>
              <a:rPr lang="en-US" altLang="en-US" sz="2400" i="1" dirty="0"/>
              <a:t>np</a:t>
            </a:r>
            <a:r>
              <a:rPr lang="en-US" altLang="en-US" sz="2400" dirty="0"/>
              <a:t>&gt;5 AND </a:t>
            </a:r>
            <a:r>
              <a:rPr lang="en-US" altLang="en-US" sz="2400" i="1" dirty="0"/>
              <a:t>nq</a:t>
            </a:r>
            <a:r>
              <a:rPr lang="en-US" altLang="en-US" sz="2400" dirty="0"/>
              <a:t>&gt;5</a:t>
            </a:r>
          </a:p>
          <a:p>
            <a:pPr eaLnBrk="1" hangingPunct="1">
              <a:buFont typeface="Tahoma" panose="020B0604030504040204" pitchFamily="34" charset="0"/>
              <a:buChar char=" "/>
            </a:pPr>
            <a:r>
              <a:rPr lang="en-US" altLang="en-US" sz="2400" i="1" dirty="0"/>
              <a:t>p</a:t>
            </a:r>
            <a:r>
              <a:rPr lang="en-US" altLang="en-US" sz="2400" dirty="0"/>
              <a:t> is population proportion (from </a:t>
            </a:r>
            <a:r>
              <a:rPr lang="en-US" altLang="en-US" sz="2400" i="1" dirty="0"/>
              <a:t>H</a:t>
            </a:r>
            <a:r>
              <a:rPr lang="en-US" altLang="en-US" sz="2400" i="1" baseline="-25000" dirty="0"/>
              <a:t>o</a:t>
            </a:r>
            <a:r>
              <a:rPr lang="en-US" altLang="en-US" sz="2400" dirty="0"/>
              <a:t>)</a:t>
            </a:r>
          </a:p>
          <a:p>
            <a:pPr eaLnBrk="1" hangingPunct="1">
              <a:buFont typeface="Tahoma" panose="020B0604030504040204" pitchFamily="34" charset="0"/>
              <a:buChar char=" "/>
            </a:pPr>
            <a:r>
              <a:rPr lang="en-US" altLang="en-US" sz="2400" i="1" dirty="0"/>
              <a:t>q</a:t>
            </a:r>
            <a:r>
              <a:rPr lang="en-US" altLang="en-US" sz="2400" dirty="0"/>
              <a:t> = 1 – </a:t>
            </a:r>
            <a:r>
              <a:rPr lang="en-US" altLang="en-US" sz="2400" i="1" dirty="0"/>
              <a:t>p</a:t>
            </a:r>
          </a:p>
          <a:p>
            <a:pPr eaLnBrk="1" hangingPunct="1">
              <a:buFont typeface="Tahoma" panose="020B0604030504040204" pitchFamily="34" charset="0"/>
              <a:buChar char=" "/>
            </a:pPr>
            <a:r>
              <a:rPr lang="en-US" altLang="en-US" sz="2400" i="1" dirty="0"/>
              <a:t>n</a:t>
            </a:r>
            <a:r>
              <a:rPr lang="en-US" altLang="en-US" sz="2400" dirty="0"/>
              <a:t> is sample size</a:t>
            </a:r>
          </a:p>
          <a:p>
            <a:pPr eaLnBrk="1" hangingPunct="1">
              <a:buFont typeface="Tahoma" panose="020B0604030504040204" pitchFamily="34" charset="0"/>
              <a:buChar char=" "/>
            </a:pPr>
            <a:endParaRPr lang="en-US" altLang="en-US" sz="2400" dirty="0"/>
          </a:p>
          <a:p>
            <a:pPr eaLnBrk="1" hangingPunct="1">
              <a:buFont typeface="Tahoma" panose="020B0604030504040204" pitchFamily="34" charset="0"/>
              <a:buChar char=" "/>
            </a:pPr>
            <a:endParaRPr lang="en-US" altLang="en-US" sz="2400" dirty="0"/>
          </a:p>
          <a:p>
            <a:pPr marL="0" indent="0" eaLnBrk="1" hangingPunct="1">
              <a:buNone/>
            </a:pPr>
            <a:endParaRPr lang="en-US" altLang="en-US" sz="2400" dirty="0"/>
          </a:p>
        </p:txBody>
      </p:sp>
      <p:sp>
        <p:nvSpPr>
          <p:cNvPr id="142342" name="Text Box 6">
            <a:extLst>
              <a:ext uri="{FF2B5EF4-FFF2-40B4-BE49-F238E27FC236}">
                <a16:creationId xmlns:a16="http://schemas.microsoft.com/office/drawing/2014/main" id="{ADA192A6-545F-4F3D-8C8E-197B573FC7E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42343" name="Picture 7">
            <a:extLst>
              <a:ext uri="{FF2B5EF4-FFF2-40B4-BE49-F238E27FC236}">
                <a16:creationId xmlns:a16="http://schemas.microsoft.com/office/drawing/2014/main" id="{085F65AF-550C-4413-A663-5E1BA60F8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848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59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5B5F1D3E-372B-4517-855A-55AAE41B6B8C}"/>
              </a:ext>
            </a:extLst>
          </p:cNvPr>
          <p:cNvSpPr>
            <a:spLocks noGrp="1" noChangeArrowheads="1"/>
          </p:cNvSpPr>
          <p:nvPr>
            <p:ph type="title"/>
          </p:nvPr>
        </p:nvSpPr>
        <p:spPr/>
        <p:txBody>
          <a:bodyPr/>
          <a:lstStyle/>
          <a:p>
            <a:pPr eaLnBrk="1" hangingPunct="1"/>
            <a:r>
              <a:rPr lang="en-GB" altLang="en-US" sz="2800"/>
              <a:t>HYPOTHESIS TESTS ABOUT A POPULATION PROPORTION: LARGE SAMPLES</a:t>
            </a:r>
            <a:endParaRPr lang="en-US" altLang="en-US" sz="2800"/>
          </a:p>
        </p:txBody>
      </p:sp>
      <p:sp>
        <p:nvSpPr>
          <p:cNvPr id="142339" name="Rectangle 3">
            <a:extLst>
              <a:ext uri="{FF2B5EF4-FFF2-40B4-BE49-F238E27FC236}">
                <a16:creationId xmlns:a16="http://schemas.microsoft.com/office/drawing/2014/main" id="{C218C987-083A-4B6B-BA90-48F0E1C10793}"/>
              </a:ext>
            </a:extLst>
          </p:cNvPr>
          <p:cNvSpPr>
            <a:spLocks noGrp="1" noChangeArrowheads="1"/>
          </p:cNvSpPr>
          <p:nvPr>
            <p:ph type="body" sz="half" idx="1"/>
          </p:nvPr>
        </p:nvSpPr>
        <p:spPr>
          <a:xfrm>
            <a:off x="457200" y="1600200"/>
            <a:ext cx="8077200" cy="4530725"/>
          </a:xfrm>
        </p:spPr>
        <p:txBody>
          <a:bodyPr/>
          <a:lstStyle/>
          <a:p>
            <a:pPr eaLnBrk="1" hangingPunct="1">
              <a:buFont typeface="Tahoma" panose="020B0604030504040204" pitchFamily="34" charset="0"/>
              <a:buChar char=" "/>
            </a:pPr>
            <a:r>
              <a:rPr lang="en-US" altLang="en-US" sz="2400">
                <a:solidFill>
                  <a:schemeClr val="folHlink"/>
                </a:solidFill>
              </a:rPr>
              <a:t>Test Statistic </a:t>
            </a:r>
          </a:p>
          <a:p>
            <a:pPr eaLnBrk="1" hangingPunct="1">
              <a:buFont typeface="Tahoma" panose="020B0604030504040204" pitchFamily="34" charset="0"/>
              <a:buChar char=" "/>
            </a:pPr>
            <a:r>
              <a:rPr lang="en-US" altLang="en-US" sz="2400"/>
              <a:t>The value of the </a:t>
            </a:r>
            <a:r>
              <a:rPr lang="en-US" altLang="en-US" sz="2400" b="1" i="1" u="sng">
                <a:solidFill>
                  <a:schemeClr val="hlink"/>
                </a:solidFill>
              </a:rPr>
              <a:t>test statistic </a:t>
            </a:r>
            <a:r>
              <a:rPr lang="en-US" altLang="en-US" sz="2400" b="1" i="1" u="sng">
                <a:solidFill>
                  <a:schemeClr val="hlink"/>
                </a:solidFill>
                <a:latin typeface="Times New Roman" panose="02020603050405020304" pitchFamily="18" charset="0"/>
              </a:rPr>
              <a:t>z</a:t>
            </a:r>
            <a:r>
              <a:rPr lang="en-US" altLang="en-US" sz="2400"/>
              <a:t> for the sample proportion,    , is computes as</a:t>
            </a:r>
          </a:p>
          <a:p>
            <a:pPr eaLnBrk="1" hangingPunct="1">
              <a:buFont typeface="Tahoma" panose="020B0604030504040204" pitchFamily="34" charset="0"/>
              <a:buChar char=" "/>
            </a:pPr>
            <a:endParaRPr lang="en-US" altLang="en-US" sz="2400"/>
          </a:p>
          <a:p>
            <a:pPr eaLnBrk="1" hangingPunct="1">
              <a:buFont typeface="Tahoma" panose="020B0604030504040204" pitchFamily="34" charset="0"/>
              <a:buChar char=" "/>
            </a:pPr>
            <a:endParaRPr lang="en-US" altLang="en-US" sz="2400"/>
          </a:p>
          <a:p>
            <a:pPr eaLnBrk="1" hangingPunct="1">
              <a:buFont typeface="Tahoma" panose="020B0604030504040204" pitchFamily="34" charset="0"/>
              <a:buChar char=" "/>
            </a:pPr>
            <a:endParaRPr lang="en-US" altLang="en-US" sz="2400"/>
          </a:p>
          <a:p>
            <a:pPr eaLnBrk="1" hangingPunct="1">
              <a:buFont typeface="Tahoma" panose="020B0604030504040204" pitchFamily="34" charset="0"/>
              <a:buChar char=" "/>
            </a:pPr>
            <a:r>
              <a:rPr lang="en-US" altLang="en-US" sz="2400"/>
              <a:t>The value of </a:t>
            </a:r>
            <a:r>
              <a:rPr lang="en-US" altLang="en-US" sz="2400" i="1">
                <a:latin typeface="Times New Roman" panose="02020603050405020304" pitchFamily="18" charset="0"/>
              </a:rPr>
              <a:t>p</a:t>
            </a:r>
            <a:r>
              <a:rPr lang="en-US" altLang="en-US" sz="2400"/>
              <a:t> that is used in this formula is the one from the null hypothesis.  The value of </a:t>
            </a:r>
            <a:r>
              <a:rPr lang="en-US" altLang="en-US" sz="2400" i="1">
                <a:latin typeface="Times New Roman" panose="02020603050405020304" pitchFamily="18" charset="0"/>
              </a:rPr>
              <a:t>q</a:t>
            </a:r>
            <a:r>
              <a:rPr lang="en-US" altLang="en-US" sz="2400"/>
              <a:t> is equal to 1-</a:t>
            </a:r>
            <a:r>
              <a:rPr lang="en-US" altLang="en-US" sz="2400" i="1">
                <a:latin typeface="Times New Roman" panose="02020603050405020304" pitchFamily="18" charset="0"/>
              </a:rPr>
              <a:t>p</a:t>
            </a:r>
            <a:r>
              <a:rPr lang="en-US" altLang="en-US" sz="2400"/>
              <a:t>.  The value of </a:t>
            </a:r>
            <a:r>
              <a:rPr lang="en-US" altLang="en-US" sz="2400" i="1">
                <a:latin typeface="Times New Roman" panose="02020603050405020304" pitchFamily="18" charset="0"/>
              </a:rPr>
              <a:t>z</a:t>
            </a:r>
            <a:r>
              <a:rPr lang="en-US" altLang="en-US" sz="2400"/>
              <a:t> calculated for    using the above formula is also called the observed value of </a:t>
            </a:r>
            <a:r>
              <a:rPr lang="en-US" altLang="en-US" sz="2400" i="1">
                <a:latin typeface="Times New Roman" panose="02020603050405020304" pitchFamily="18" charset="0"/>
              </a:rPr>
              <a:t>z</a:t>
            </a:r>
            <a:r>
              <a:rPr lang="en-US" altLang="en-US" sz="2400"/>
              <a:t>.</a:t>
            </a:r>
          </a:p>
        </p:txBody>
      </p:sp>
      <p:graphicFrame>
        <p:nvGraphicFramePr>
          <p:cNvPr id="142340" name="Object 2">
            <a:extLst>
              <a:ext uri="{FF2B5EF4-FFF2-40B4-BE49-F238E27FC236}">
                <a16:creationId xmlns:a16="http://schemas.microsoft.com/office/drawing/2014/main" id="{1E04C280-CD86-4A2E-BCC3-59F30859CB4A}"/>
              </a:ext>
            </a:extLst>
          </p:cNvPr>
          <p:cNvGraphicFramePr>
            <a:graphicFrameLocks noChangeAspect="1"/>
          </p:cNvGraphicFramePr>
          <p:nvPr/>
        </p:nvGraphicFramePr>
        <p:xfrm>
          <a:off x="2733675" y="2362200"/>
          <a:ext cx="390525" cy="520700"/>
        </p:xfrm>
        <a:graphic>
          <a:graphicData uri="http://schemas.openxmlformats.org/presentationml/2006/ole">
            <mc:AlternateContent xmlns:mc="http://schemas.openxmlformats.org/markup-compatibility/2006">
              <mc:Choice xmlns:v="urn:schemas-microsoft-com:vml" Requires="v">
                <p:oleObj spid="_x0000_s168986" name="Equation" r:id="rId3" imgW="152268" imgH="203024" progId="Equation.3">
                  <p:embed/>
                </p:oleObj>
              </mc:Choice>
              <mc:Fallback>
                <p:oleObj name="Equation" r:id="rId3" imgW="152268" imgH="203024" progId="Equation.3">
                  <p:embed/>
                  <p:pic>
                    <p:nvPicPr>
                      <p:cNvPr id="142340" name="Object 2">
                        <a:extLst>
                          <a:ext uri="{FF2B5EF4-FFF2-40B4-BE49-F238E27FC236}">
                            <a16:creationId xmlns:a16="http://schemas.microsoft.com/office/drawing/2014/main" id="{1E04C280-CD86-4A2E-BCC3-59F30859C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2362200"/>
                        <a:ext cx="3905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2341" name="Object 3">
            <a:extLst>
              <a:ext uri="{FF2B5EF4-FFF2-40B4-BE49-F238E27FC236}">
                <a16:creationId xmlns:a16="http://schemas.microsoft.com/office/drawing/2014/main" id="{0BFA415F-FFE1-4F57-8872-E5A7FD0D8E34}"/>
              </a:ext>
            </a:extLst>
          </p:cNvPr>
          <p:cNvGraphicFramePr>
            <a:graphicFrameLocks noChangeAspect="1"/>
          </p:cNvGraphicFramePr>
          <p:nvPr/>
        </p:nvGraphicFramePr>
        <p:xfrm>
          <a:off x="2057400" y="2819400"/>
          <a:ext cx="4435475" cy="1160463"/>
        </p:xfrm>
        <a:graphic>
          <a:graphicData uri="http://schemas.openxmlformats.org/presentationml/2006/ole">
            <mc:AlternateContent xmlns:mc="http://schemas.openxmlformats.org/markup-compatibility/2006">
              <mc:Choice xmlns:v="urn:schemas-microsoft-com:vml" Requires="v">
                <p:oleObj spid="_x0000_s168987" name="Equation" r:id="rId5" imgW="2070100" imgH="495300" progId="Equation.DSMT4">
                  <p:embed/>
                </p:oleObj>
              </mc:Choice>
              <mc:Fallback>
                <p:oleObj name="Equation" r:id="rId5" imgW="2070100" imgH="495300" progId="Equation.DSMT4">
                  <p:embed/>
                  <p:pic>
                    <p:nvPicPr>
                      <p:cNvPr id="142341" name="Object 3">
                        <a:extLst>
                          <a:ext uri="{FF2B5EF4-FFF2-40B4-BE49-F238E27FC236}">
                            <a16:creationId xmlns:a16="http://schemas.microsoft.com/office/drawing/2014/main" id="{0BFA415F-FFE1-4F57-8872-E5A7FD0D8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819400"/>
                        <a:ext cx="4435475"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2342" name="Text Box 6">
            <a:extLst>
              <a:ext uri="{FF2B5EF4-FFF2-40B4-BE49-F238E27FC236}">
                <a16:creationId xmlns:a16="http://schemas.microsoft.com/office/drawing/2014/main" id="{ADA192A6-545F-4F3D-8C8E-197B573FC7E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42343" name="Picture 7">
            <a:extLst>
              <a:ext uri="{FF2B5EF4-FFF2-40B4-BE49-F238E27FC236}">
                <a16:creationId xmlns:a16="http://schemas.microsoft.com/office/drawing/2014/main" id="{085F65AF-550C-4413-A663-5E1BA60F86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04800"/>
            <a:ext cx="7848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2344" name="Object 4">
            <a:extLst>
              <a:ext uri="{FF2B5EF4-FFF2-40B4-BE49-F238E27FC236}">
                <a16:creationId xmlns:a16="http://schemas.microsoft.com/office/drawing/2014/main" id="{60BA5482-55F5-4108-B412-168EC4629E42}"/>
              </a:ext>
            </a:extLst>
          </p:cNvPr>
          <p:cNvGraphicFramePr>
            <a:graphicFrameLocks noGrp="1" noChangeAspect="1"/>
          </p:cNvGraphicFramePr>
          <p:nvPr>
            <p:ph sz="half" idx="2"/>
          </p:nvPr>
        </p:nvGraphicFramePr>
        <p:xfrm>
          <a:off x="7620000" y="4876800"/>
          <a:ext cx="400050" cy="533400"/>
        </p:xfrm>
        <a:graphic>
          <a:graphicData uri="http://schemas.openxmlformats.org/presentationml/2006/ole">
            <mc:AlternateContent xmlns:mc="http://schemas.openxmlformats.org/markup-compatibility/2006">
              <mc:Choice xmlns:v="urn:schemas-microsoft-com:vml" Requires="v">
                <p:oleObj spid="_x0000_s168988" name="Equation" r:id="rId8" imgW="152268" imgH="203024" progId="Equation.3">
                  <p:embed/>
                </p:oleObj>
              </mc:Choice>
              <mc:Fallback>
                <p:oleObj name="Equation" r:id="rId8" imgW="152268" imgH="203024" progId="Equation.3">
                  <p:embed/>
                  <p:pic>
                    <p:nvPicPr>
                      <p:cNvPr id="142344" name="Object 4">
                        <a:extLst>
                          <a:ext uri="{FF2B5EF4-FFF2-40B4-BE49-F238E27FC236}">
                            <a16:creationId xmlns:a16="http://schemas.microsoft.com/office/drawing/2014/main" id="{60BA5482-55F5-4108-B412-168EC4629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6800"/>
                        <a:ext cx="4000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854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F705978-0278-43AF-AE52-C4627044D239}"/>
              </a:ext>
            </a:extLst>
          </p:cNvPr>
          <p:cNvSpPr>
            <a:spLocks noGrp="1" noChangeArrowheads="1"/>
          </p:cNvSpPr>
          <p:nvPr>
            <p:ph type="title"/>
          </p:nvPr>
        </p:nvSpPr>
        <p:spPr/>
        <p:txBody>
          <a:bodyPr/>
          <a:lstStyle/>
          <a:p>
            <a:pPr eaLnBrk="1" hangingPunct="1"/>
            <a:r>
              <a:rPr lang="en-US" altLang="en-US" sz="3200"/>
              <a:t>Rejection and Nonrejection Regions</a:t>
            </a:r>
          </a:p>
        </p:txBody>
      </p:sp>
      <p:sp>
        <p:nvSpPr>
          <p:cNvPr id="13315" name="Rectangle 3">
            <a:extLst>
              <a:ext uri="{FF2B5EF4-FFF2-40B4-BE49-F238E27FC236}">
                <a16:creationId xmlns:a16="http://schemas.microsoft.com/office/drawing/2014/main" id="{829B8BC6-9DC1-4597-A622-A6B2E028CAED}"/>
              </a:ext>
            </a:extLst>
          </p:cNvPr>
          <p:cNvSpPr>
            <a:spLocks noGrp="1" noChangeArrowheads="1"/>
          </p:cNvSpPr>
          <p:nvPr>
            <p:ph type="body" idx="1"/>
          </p:nvPr>
        </p:nvSpPr>
        <p:spPr>
          <a:xfrm>
            <a:off x="533400" y="1676400"/>
            <a:ext cx="8128000" cy="4114800"/>
          </a:xfrm>
        </p:spPr>
        <p:txBody>
          <a:bodyPr/>
          <a:lstStyle/>
          <a:p>
            <a:pPr eaLnBrk="1" hangingPunct="1">
              <a:buFont typeface="Wingdings" panose="05000000000000000000" pitchFamily="2" charset="2"/>
              <a:buNone/>
            </a:pPr>
            <a:r>
              <a:rPr lang="en-US" altLang="en-US">
                <a:solidFill>
                  <a:schemeClr val="hlink"/>
                </a:solidFill>
              </a:rPr>
              <a:t>Figure 9.1 Nonrejection and rejection regions for the court case.</a:t>
            </a:r>
          </a:p>
        </p:txBody>
      </p:sp>
      <p:sp>
        <p:nvSpPr>
          <p:cNvPr id="13316" name="Text Box 30">
            <a:extLst>
              <a:ext uri="{FF2B5EF4-FFF2-40B4-BE49-F238E27FC236}">
                <a16:creationId xmlns:a16="http://schemas.microsoft.com/office/drawing/2014/main" id="{DF2D1345-20D9-4AD0-98AA-C635417478B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3317" name="Picture 3" descr="w0212-nn">
            <a:extLst>
              <a:ext uri="{FF2B5EF4-FFF2-40B4-BE49-F238E27FC236}">
                <a16:creationId xmlns:a16="http://schemas.microsoft.com/office/drawing/2014/main" id="{982DC13A-CE04-473A-A3DE-A3B2D2BC0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95600"/>
            <a:ext cx="77724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D4DE1E-72C1-4C88-9488-BA934754E8C5}"/>
              </a:ext>
            </a:extLst>
          </p:cNvPr>
          <p:cNvSpPr>
            <a:spLocks noGrp="1"/>
          </p:cNvSpPr>
          <p:nvPr>
            <p:ph type="subTitle" idx="1"/>
          </p:nvPr>
        </p:nvSpPr>
        <p:spPr>
          <a:xfrm>
            <a:off x="1371600" y="3270250"/>
            <a:ext cx="6400800" cy="692150"/>
          </a:xfrm>
        </p:spPr>
        <p:txBody>
          <a:bodyPr/>
          <a:lstStyle/>
          <a:p>
            <a:r>
              <a:rPr lang="en-US" dirty="0"/>
              <a:t>The Two Approaches</a:t>
            </a:r>
          </a:p>
        </p:txBody>
      </p:sp>
    </p:spTree>
    <p:extLst>
      <p:ext uri="{BB962C8B-B14F-4D97-AF65-F5344CB8AC3E}">
        <p14:creationId xmlns:p14="http://schemas.microsoft.com/office/powerpoint/2010/main" val="3074141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0D3E85E-27E4-4142-B06D-D9464A4183E4}"/>
              </a:ext>
            </a:extLst>
          </p:cNvPr>
          <p:cNvSpPr>
            <a:spLocks noGrp="1" noChangeArrowheads="1"/>
          </p:cNvSpPr>
          <p:nvPr>
            <p:ph type="title"/>
          </p:nvPr>
        </p:nvSpPr>
        <p:spPr/>
        <p:txBody>
          <a:bodyPr/>
          <a:lstStyle/>
          <a:p>
            <a:pPr eaLnBrk="1" hangingPunct="1"/>
            <a:r>
              <a:rPr lang="en-US" altLang="en-US" sz="3200"/>
              <a:t>Two Procedures</a:t>
            </a:r>
          </a:p>
        </p:txBody>
      </p:sp>
      <p:sp>
        <p:nvSpPr>
          <p:cNvPr id="51203" name="Rectangle 3">
            <a:extLst>
              <a:ext uri="{FF2B5EF4-FFF2-40B4-BE49-F238E27FC236}">
                <a16:creationId xmlns:a16="http://schemas.microsoft.com/office/drawing/2014/main" id="{39868B15-2C10-4279-A9ED-5E99C9634C34}"/>
              </a:ext>
            </a:extLst>
          </p:cNvPr>
          <p:cNvSpPr>
            <a:spLocks noGrp="1" noChangeArrowheads="1"/>
          </p:cNvSpPr>
          <p:nvPr>
            <p:ph type="body" idx="1"/>
          </p:nvPr>
        </p:nvSpPr>
        <p:spPr>
          <a:xfrm>
            <a:off x="611188" y="2017713"/>
            <a:ext cx="8343900" cy="4114800"/>
          </a:xfrm>
        </p:spPr>
        <p:txBody>
          <a:bodyPr/>
          <a:lstStyle/>
          <a:p>
            <a:pPr eaLnBrk="1" hangingPunct="1">
              <a:buFont typeface="Tahoma" panose="020B0604030504040204" pitchFamily="34" charset="0"/>
              <a:buChar char=" "/>
            </a:pPr>
            <a:r>
              <a:rPr lang="en-US" altLang="en-US">
                <a:solidFill>
                  <a:schemeClr val="folHlink"/>
                </a:solidFill>
              </a:rPr>
              <a:t>Two procedures to make tests of hypothesis</a:t>
            </a:r>
          </a:p>
          <a:p>
            <a:pPr eaLnBrk="1" hangingPunct="1">
              <a:buFont typeface="Tahoma" panose="020B0604030504040204" pitchFamily="34" charset="0"/>
              <a:buChar char=" "/>
            </a:pPr>
            <a:endParaRPr lang="en-US" altLang="en-US">
              <a:solidFill>
                <a:schemeClr val="folHlink"/>
              </a:solidFill>
            </a:endParaRPr>
          </a:p>
          <a:p>
            <a:pPr eaLnBrk="1" hangingPunct="1">
              <a:buFont typeface="Tahoma" panose="020B0604030504040204" pitchFamily="34" charset="0"/>
              <a:buChar char=" "/>
            </a:pPr>
            <a:r>
              <a:rPr lang="en-US" altLang="en-US"/>
              <a:t>1. The p-value approach</a:t>
            </a:r>
          </a:p>
          <a:p>
            <a:pPr eaLnBrk="1" hangingPunct="1">
              <a:buFont typeface="Tahoma" panose="020B0604030504040204" pitchFamily="34" charset="0"/>
              <a:buChar char=" "/>
            </a:pPr>
            <a:r>
              <a:rPr lang="en-US" altLang="en-US"/>
              <a:t>2. The critical-value approach</a:t>
            </a:r>
          </a:p>
        </p:txBody>
      </p:sp>
      <p:sp>
        <p:nvSpPr>
          <p:cNvPr id="51204" name="Text Box 4">
            <a:extLst>
              <a:ext uri="{FF2B5EF4-FFF2-40B4-BE49-F238E27FC236}">
                <a16:creationId xmlns:a16="http://schemas.microsoft.com/office/drawing/2014/main" id="{A37AC6DC-4FC9-4C42-A848-00B3C8DBD4E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3609576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5B0BD4A-603F-41B4-8497-ECFABEA32976}"/>
              </a:ext>
            </a:extLst>
          </p:cNvPr>
          <p:cNvSpPr>
            <a:spLocks noGrp="1" noChangeArrowheads="1"/>
          </p:cNvSpPr>
          <p:nvPr>
            <p:ph type="title"/>
          </p:nvPr>
        </p:nvSpPr>
        <p:spPr/>
        <p:txBody>
          <a:bodyPr/>
          <a:lstStyle/>
          <a:p>
            <a:pPr eaLnBrk="1" hangingPunct="1"/>
            <a:r>
              <a:rPr lang="en-US" altLang="en-US" sz="3200"/>
              <a:t>HYPOTHESIS TESTS ABOUT </a:t>
            </a:r>
            <a:r>
              <a:rPr lang="el-GR" altLang="en-US" sz="3200">
                <a:latin typeface="Times New Roman" panose="02020603050405020304" pitchFamily="18" charset="0"/>
                <a:cs typeface="Times New Roman" panose="02020603050405020304" pitchFamily="18" charset="0"/>
              </a:rPr>
              <a:t>μ</a:t>
            </a:r>
            <a:r>
              <a:rPr lang="en-US" altLang="en-US" sz="3200">
                <a:latin typeface="Times New Roman" panose="02020603050405020304" pitchFamily="18" charset="0"/>
                <a:cs typeface="Times New Roman" panose="02020603050405020304" pitchFamily="18" charset="0"/>
              </a:rPr>
              <a:t>: σ</a:t>
            </a:r>
            <a:r>
              <a:rPr lang="en-US" altLang="en-US" sz="3200">
                <a:latin typeface="Times New Roman" panose="02020603050405020304" pitchFamily="18" charset="0"/>
                <a:cs typeface="Times New Roman" panose="02020603050405020304" pitchFamily="18" charset="0"/>
                <a:sym typeface="Mathematica1" pitchFamily="2" charset="2"/>
              </a:rPr>
              <a:t> KNOWN</a:t>
            </a:r>
            <a:endParaRPr lang="en-US" altLang="en-US" sz="3200"/>
          </a:p>
        </p:txBody>
      </p:sp>
      <p:sp>
        <p:nvSpPr>
          <p:cNvPr id="59395" name="Rectangle 3">
            <a:extLst>
              <a:ext uri="{FF2B5EF4-FFF2-40B4-BE49-F238E27FC236}">
                <a16:creationId xmlns:a16="http://schemas.microsoft.com/office/drawing/2014/main" id="{EE1A4C2C-117F-44B3-928C-51463293F7FE}"/>
              </a:ext>
            </a:extLst>
          </p:cNvPr>
          <p:cNvSpPr>
            <a:spLocks noGrp="1" noChangeArrowheads="1"/>
          </p:cNvSpPr>
          <p:nvPr>
            <p:ph type="body" idx="1"/>
          </p:nvPr>
        </p:nvSpPr>
        <p:spPr>
          <a:xfrm>
            <a:off x="611188" y="1600200"/>
            <a:ext cx="8343900" cy="4114800"/>
          </a:xfrm>
        </p:spPr>
        <p:txBody>
          <a:bodyPr/>
          <a:lstStyle/>
          <a:p>
            <a:pPr eaLnBrk="1" hangingPunct="1">
              <a:buFont typeface="Tahoma" panose="020B0604030504040204" pitchFamily="34" charset="0"/>
              <a:buChar char=" "/>
            </a:pPr>
            <a:r>
              <a:rPr lang="en-US" altLang="en-US" sz="2400">
                <a:solidFill>
                  <a:schemeClr val="folHlink"/>
                </a:solidFill>
              </a:rPr>
              <a:t>Definition</a:t>
            </a:r>
          </a:p>
          <a:p>
            <a:pPr eaLnBrk="1" hangingPunct="1">
              <a:buFont typeface="Tahoma" panose="020B0604030504040204" pitchFamily="34" charset="0"/>
              <a:buChar char=" "/>
            </a:pPr>
            <a:r>
              <a:rPr lang="en-US" altLang="en-US" sz="2400"/>
              <a:t>Assuming that the null hypothesis is true, the p-value can be defined as the probability that a sample statistic (such as the sample mean) is at least as far away from the hypothesized value in the direction of the alternative hypothesis as the one obtained from the sample data under consideration.  Note that the</a:t>
            </a:r>
            <a:r>
              <a:rPr lang="en-US" altLang="en-US" sz="2400" i="1">
                <a:latin typeface="Times New Roman" panose="02020603050405020304" pitchFamily="18" charset="0"/>
              </a:rPr>
              <a:t> </a:t>
            </a:r>
            <a:r>
              <a:rPr lang="en-US" altLang="en-US" sz="2400" b="1" i="1" u="sng">
                <a:solidFill>
                  <a:schemeClr val="hlink"/>
                </a:solidFill>
                <a:latin typeface="Times New Roman" panose="02020603050405020304" pitchFamily="18" charset="0"/>
              </a:rPr>
              <a:t>p</a:t>
            </a:r>
            <a:r>
              <a:rPr lang="en-US" altLang="en-US" sz="2400" b="1" i="1" u="sng">
                <a:solidFill>
                  <a:schemeClr val="hlink"/>
                </a:solidFill>
              </a:rPr>
              <a:t>–value</a:t>
            </a:r>
            <a:r>
              <a:rPr lang="en-US" altLang="en-US" sz="2400"/>
              <a:t> is the smallest significance level at which the null hypothesis is rejected.</a:t>
            </a:r>
          </a:p>
        </p:txBody>
      </p:sp>
      <p:sp>
        <p:nvSpPr>
          <p:cNvPr id="59396" name="Text Box 4">
            <a:extLst>
              <a:ext uri="{FF2B5EF4-FFF2-40B4-BE49-F238E27FC236}">
                <a16:creationId xmlns:a16="http://schemas.microsoft.com/office/drawing/2014/main" id="{6087FEBF-4A1B-4F1C-A56C-E42256314BD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474340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CCA2531-D422-4F2F-9553-84E61DF509B5}"/>
              </a:ext>
            </a:extLst>
          </p:cNvPr>
          <p:cNvSpPr>
            <a:spLocks noGrp="1" noChangeArrowheads="1"/>
          </p:cNvSpPr>
          <p:nvPr>
            <p:ph type="title"/>
          </p:nvPr>
        </p:nvSpPr>
        <p:spPr/>
        <p:txBody>
          <a:bodyPr/>
          <a:lstStyle/>
          <a:p>
            <a:r>
              <a:rPr lang="en-US" altLang="en-US"/>
              <a:t>The p-value approach</a:t>
            </a:r>
          </a:p>
        </p:txBody>
      </p:sp>
      <p:sp>
        <p:nvSpPr>
          <p:cNvPr id="53251" name="Content Placeholder 2">
            <a:extLst>
              <a:ext uri="{FF2B5EF4-FFF2-40B4-BE49-F238E27FC236}">
                <a16:creationId xmlns:a16="http://schemas.microsoft.com/office/drawing/2014/main" id="{C45C02E4-6FAA-47F6-BD09-E26648DF3556}"/>
              </a:ext>
            </a:extLst>
          </p:cNvPr>
          <p:cNvSpPr>
            <a:spLocks noGrp="1" noChangeArrowheads="1"/>
          </p:cNvSpPr>
          <p:nvPr>
            <p:ph idx="1"/>
          </p:nvPr>
        </p:nvSpPr>
        <p:spPr/>
        <p:txBody>
          <a:bodyPr/>
          <a:lstStyle/>
          <a:p>
            <a:r>
              <a:rPr lang="en-US" altLang="en-US"/>
              <a:t>We calculate the observed value of </a:t>
            </a:r>
            <a:r>
              <a:rPr lang="en-US" altLang="en-US" i="1"/>
              <a:t>z</a:t>
            </a:r>
            <a:r>
              <a:rPr lang="en-US" altLang="en-US"/>
              <a:t> or </a:t>
            </a:r>
            <a:r>
              <a:rPr lang="en-US" altLang="en-US" i="1"/>
              <a:t>t</a:t>
            </a:r>
            <a:r>
              <a:rPr lang="en-US" altLang="en-US"/>
              <a:t> from the sample statistic.  We identify this as </a:t>
            </a:r>
            <a:r>
              <a:rPr lang="en-US" altLang="en-US" i="1"/>
              <a:t>z</a:t>
            </a:r>
            <a:r>
              <a:rPr lang="en-US" altLang="en-US" i="1" baseline="-25000"/>
              <a:t>o </a:t>
            </a:r>
            <a:r>
              <a:rPr lang="en-US" altLang="en-US" i="1"/>
              <a:t>or t</a:t>
            </a:r>
            <a:r>
              <a:rPr lang="en-US" altLang="en-US" i="1" baseline="-25000"/>
              <a:t>o</a:t>
            </a:r>
            <a:r>
              <a:rPr lang="en-US" altLang="en-US" i="1"/>
              <a:t>.</a:t>
            </a:r>
          </a:p>
          <a:p>
            <a:r>
              <a:rPr lang="en-US" altLang="en-US"/>
              <a:t>We calculate the p-value of the sample statistics (from </a:t>
            </a:r>
            <a:r>
              <a:rPr lang="en-US" altLang="en-US" i="1"/>
              <a:t>z</a:t>
            </a:r>
            <a:r>
              <a:rPr lang="en-US" altLang="en-US" i="1" baseline="-25000"/>
              <a:t>o</a:t>
            </a:r>
            <a:r>
              <a:rPr lang="en-US" altLang="en-US" i="1"/>
              <a:t> or t</a:t>
            </a:r>
            <a:r>
              <a:rPr lang="en-US" altLang="en-US" i="1" baseline="-25000"/>
              <a:t>o</a:t>
            </a:r>
            <a:r>
              <a:rPr lang="en-US" altLang="en-US"/>
              <a:t>)</a:t>
            </a:r>
            <a:r>
              <a:rPr lang="en-US" altLang="en-US" i="1"/>
              <a:t> </a:t>
            </a:r>
            <a:r>
              <a:rPr lang="en-US" altLang="en-US"/>
              <a:t>and compare with the </a:t>
            </a:r>
            <a:r>
              <a:rPr lang="el-GR" altLang="en-US">
                <a:latin typeface="Times New Roman" panose="02020603050405020304" pitchFamily="18" charset="0"/>
                <a:cs typeface="Times New Roman" panose="02020603050405020304" pitchFamily="18" charset="0"/>
              </a:rPr>
              <a:t>α</a:t>
            </a:r>
            <a:r>
              <a:rPr lang="en-US" altLang="en-US"/>
              <a:t>.</a:t>
            </a:r>
          </a:p>
          <a:p>
            <a:pPr lvl="1"/>
            <a:r>
              <a:rPr lang="en-US" altLang="en-US">
                <a:solidFill>
                  <a:srgbClr val="FF0000"/>
                </a:solidFill>
                <a:latin typeface="Times New Roman" panose="02020603050405020304" pitchFamily="18" charset="0"/>
              </a:rPr>
              <a:t>If p-value&lt;</a:t>
            </a:r>
            <a:r>
              <a:rPr lang="el-GR" altLang="en-US">
                <a:solidFill>
                  <a:srgbClr val="FF0000"/>
                </a:solidFill>
                <a:latin typeface="Times New Roman" panose="02020603050405020304" pitchFamily="18" charset="0"/>
              </a:rPr>
              <a:t> α</a:t>
            </a:r>
            <a:r>
              <a:rPr lang="en-US" altLang="en-US">
                <a:solidFill>
                  <a:srgbClr val="FF0000"/>
                </a:solidFill>
                <a:latin typeface="Times New Roman" panose="02020603050405020304" pitchFamily="18" charset="0"/>
              </a:rPr>
              <a:t> or if </a:t>
            </a:r>
            <a:r>
              <a:rPr lang="el-GR" altLang="en-US">
                <a:solidFill>
                  <a:srgbClr val="FF0000"/>
                </a:solidFill>
                <a:latin typeface="Times New Roman" panose="02020603050405020304" pitchFamily="18" charset="0"/>
              </a:rPr>
              <a:t>α</a:t>
            </a:r>
            <a:r>
              <a:rPr lang="en-US" altLang="en-US">
                <a:solidFill>
                  <a:srgbClr val="FF0000"/>
                </a:solidFill>
                <a:latin typeface="Times New Roman" panose="02020603050405020304" pitchFamily="18" charset="0"/>
              </a:rPr>
              <a:t> &gt; p-value – reject the Null Hypothesis.</a:t>
            </a:r>
          </a:p>
          <a:p>
            <a:pPr lvl="1"/>
            <a:r>
              <a:rPr lang="en-US" altLang="en-US">
                <a:solidFill>
                  <a:srgbClr val="FF0000"/>
                </a:solidFill>
                <a:latin typeface="Times New Roman" panose="02020603050405020304" pitchFamily="18" charset="0"/>
              </a:rPr>
              <a:t>If p-value≥</a:t>
            </a:r>
            <a:r>
              <a:rPr lang="el-GR" altLang="en-US">
                <a:solidFill>
                  <a:srgbClr val="FF0000"/>
                </a:solidFill>
                <a:latin typeface="Times New Roman" panose="02020603050405020304" pitchFamily="18" charset="0"/>
              </a:rPr>
              <a:t> α</a:t>
            </a:r>
            <a:r>
              <a:rPr lang="en-US" altLang="en-US">
                <a:solidFill>
                  <a:srgbClr val="FF0000"/>
                </a:solidFill>
                <a:latin typeface="Times New Roman" panose="02020603050405020304" pitchFamily="18" charset="0"/>
              </a:rPr>
              <a:t> or if </a:t>
            </a:r>
            <a:r>
              <a:rPr lang="el-GR" altLang="en-US">
                <a:solidFill>
                  <a:srgbClr val="FF0000"/>
                </a:solidFill>
                <a:latin typeface="Times New Roman" panose="02020603050405020304" pitchFamily="18" charset="0"/>
              </a:rPr>
              <a:t>α≤</a:t>
            </a:r>
            <a:r>
              <a:rPr lang="en-US" altLang="en-US">
                <a:solidFill>
                  <a:srgbClr val="FF0000"/>
                </a:solidFill>
                <a:latin typeface="Times New Roman" panose="02020603050405020304" pitchFamily="18" charset="0"/>
              </a:rPr>
              <a:t>p-value – do not reject the Null Hypothesis.</a:t>
            </a:r>
            <a:endParaRPr lang="en-US" altLang="en-US">
              <a:solidFill>
                <a:srgbClr val="FF0000"/>
              </a:solidFill>
            </a:endParaRPr>
          </a:p>
        </p:txBody>
      </p:sp>
    </p:spTree>
    <p:extLst>
      <p:ext uri="{BB962C8B-B14F-4D97-AF65-F5344CB8AC3E}">
        <p14:creationId xmlns:p14="http://schemas.microsoft.com/office/powerpoint/2010/main" val="2207876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3A24AE9-090C-41A3-94F5-FC1EEDAA6993}"/>
              </a:ext>
            </a:extLst>
          </p:cNvPr>
          <p:cNvSpPr>
            <a:spLocks noGrp="1" noChangeArrowheads="1"/>
          </p:cNvSpPr>
          <p:nvPr>
            <p:ph type="title"/>
          </p:nvPr>
        </p:nvSpPr>
        <p:spPr>
          <a:xfrm>
            <a:off x="457200" y="228600"/>
            <a:ext cx="7885113" cy="1157288"/>
          </a:xfrm>
        </p:spPr>
        <p:txBody>
          <a:bodyPr/>
          <a:lstStyle/>
          <a:p>
            <a:pPr eaLnBrk="1" hangingPunct="1"/>
            <a:r>
              <a:rPr lang="en-US" altLang="en-US" sz="3200"/>
              <a:t>Steps to Perform a Test of Hypothesis Using the </a:t>
            </a:r>
            <a:r>
              <a:rPr lang="en-US" altLang="en-US" sz="3200" i="1">
                <a:latin typeface="Times New Roman" panose="02020603050405020304" pitchFamily="18" charset="0"/>
              </a:rPr>
              <a:t>p</a:t>
            </a:r>
            <a:r>
              <a:rPr lang="en-US" altLang="en-US" sz="3200"/>
              <a:t>–Value Approach</a:t>
            </a:r>
          </a:p>
        </p:txBody>
      </p:sp>
      <p:sp>
        <p:nvSpPr>
          <p:cNvPr id="69635" name="Rectangle 3">
            <a:extLst>
              <a:ext uri="{FF2B5EF4-FFF2-40B4-BE49-F238E27FC236}">
                <a16:creationId xmlns:a16="http://schemas.microsoft.com/office/drawing/2014/main" id="{172A3C5B-1426-4672-8E18-EA588008AC7B}"/>
              </a:ext>
            </a:extLst>
          </p:cNvPr>
          <p:cNvSpPr>
            <a:spLocks noGrp="1" noChangeArrowheads="1"/>
          </p:cNvSpPr>
          <p:nvPr>
            <p:ph type="body" idx="1"/>
          </p:nvPr>
        </p:nvSpPr>
        <p:spPr>
          <a:xfrm>
            <a:off x="468313" y="1989138"/>
            <a:ext cx="8351837" cy="4114800"/>
          </a:xfrm>
        </p:spPr>
        <p:txBody>
          <a:bodyPr/>
          <a:lstStyle/>
          <a:p>
            <a:pPr marL="609600" indent="-609600" eaLnBrk="1" hangingPunct="1">
              <a:buFont typeface="Wingdings" panose="05000000000000000000" pitchFamily="2" charset="2"/>
              <a:buAutoNum type="arabicPeriod"/>
            </a:pPr>
            <a:r>
              <a:rPr lang="en-US" altLang="en-US"/>
              <a:t>State the null and alternative hypothesis.</a:t>
            </a:r>
          </a:p>
          <a:p>
            <a:pPr marL="609600" indent="-609600" eaLnBrk="1" hangingPunct="1">
              <a:buFont typeface="Wingdings" panose="05000000000000000000" pitchFamily="2" charset="2"/>
              <a:buAutoNum type="arabicPeriod"/>
            </a:pPr>
            <a:r>
              <a:rPr lang="en-US" altLang="en-US"/>
              <a:t>Select the type of test to use:  two-tailed or right-tailed or left-tailed.</a:t>
            </a:r>
          </a:p>
          <a:p>
            <a:pPr marL="609600" indent="-609600" eaLnBrk="1" hangingPunct="1">
              <a:buFont typeface="Wingdings" panose="05000000000000000000" pitchFamily="2" charset="2"/>
              <a:buAutoNum type="arabicPeriod"/>
            </a:pPr>
            <a:r>
              <a:rPr lang="en-US" altLang="en-US"/>
              <a:t>Select the distribution to use.</a:t>
            </a:r>
          </a:p>
          <a:p>
            <a:pPr marL="609600" indent="-609600" eaLnBrk="1" hangingPunct="1">
              <a:buFont typeface="Wingdings" panose="05000000000000000000" pitchFamily="2" charset="2"/>
              <a:buAutoNum type="arabicPeriod"/>
            </a:pPr>
            <a:r>
              <a:rPr lang="en-US" altLang="en-US"/>
              <a:t>Calculate the </a:t>
            </a:r>
            <a:r>
              <a:rPr lang="en-US" altLang="en-US" i="1">
                <a:latin typeface="Times New Roman" panose="02020603050405020304" pitchFamily="18" charset="0"/>
              </a:rPr>
              <a:t>p</a:t>
            </a:r>
            <a:r>
              <a:rPr lang="en-US" altLang="en-US"/>
              <a:t>–value.</a:t>
            </a:r>
          </a:p>
          <a:p>
            <a:pPr marL="609600" indent="-609600" eaLnBrk="1" hangingPunct="1">
              <a:buFont typeface="Wingdings" panose="05000000000000000000" pitchFamily="2" charset="2"/>
              <a:buAutoNum type="arabicPeriod"/>
            </a:pPr>
            <a:r>
              <a:rPr lang="en-US" altLang="en-US"/>
              <a:t>Make a decision.</a:t>
            </a:r>
          </a:p>
          <a:p>
            <a:pPr marL="609600" indent="-609600" eaLnBrk="1" hangingPunct="1">
              <a:buFont typeface="Wingdings" panose="05000000000000000000" pitchFamily="2" charset="2"/>
              <a:buNone/>
            </a:pPr>
            <a:endParaRPr lang="en-US" altLang="en-US"/>
          </a:p>
        </p:txBody>
      </p:sp>
      <p:sp>
        <p:nvSpPr>
          <p:cNvPr id="69636" name="Text Box 4">
            <a:extLst>
              <a:ext uri="{FF2B5EF4-FFF2-40B4-BE49-F238E27FC236}">
                <a16:creationId xmlns:a16="http://schemas.microsoft.com/office/drawing/2014/main" id="{04F0D193-2757-4EFB-8C55-48C30811091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40D67E38-DB12-4803-801B-F976FC2C7C13}"/>
              </a:ext>
            </a:extLst>
          </p:cNvPr>
          <p:cNvSpPr>
            <a:spLocks noGrp="1" noChangeArrowheads="1"/>
          </p:cNvSpPr>
          <p:nvPr>
            <p:ph type="title"/>
          </p:nvPr>
        </p:nvSpPr>
        <p:spPr/>
        <p:txBody>
          <a:bodyPr/>
          <a:lstStyle/>
          <a:p>
            <a:pPr eaLnBrk="1" hangingPunct="1"/>
            <a:r>
              <a:rPr lang="en-US" altLang="en-US" sz="3200">
                <a:solidFill>
                  <a:schemeClr val="accent2"/>
                </a:solidFill>
              </a:rPr>
              <a:t>Figure 9.5 The </a:t>
            </a:r>
            <a:r>
              <a:rPr lang="en-US" altLang="en-US" sz="3200" i="1">
                <a:solidFill>
                  <a:schemeClr val="accent2"/>
                </a:solidFill>
                <a:latin typeface="Times New Roman" panose="02020603050405020304" pitchFamily="18" charset="0"/>
              </a:rPr>
              <a:t>p</a:t>
            </a:r>
            <a:r>
              <a:rPr lang="en-US" altLang="en-US" sz="3200">
                <a:solidFill>
                  <a:schemeClr val="accent2"/>
                </a:solidFill>
              </a:rPr>
              <a:t>–value for a right-tailed test.</a:t>
            </a:r>
          </a:p>
        </p:txBody>
      </p:sp>
      <p:sp>
        <p:nvSpPr>
          <p:cNvPr id="61443" name="Text Box 15">
            <a:extLst>
              <a:ext uri="{FF2B5EF4-FFF2-40B4-BE49-F238E27FC236}">
                <a16:creationId xmlns:a16="http://schemas.microsoft.com/office/drawing/2014/main" id="{ED909475-E328-4999-88EB-EBE86C466A8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61444" name="Picture 17">
            <a:extLst>
              <a:ext uri="{FF2B5EF4-FFF2-40B4-BE49-F238E27FC236}">
                <a16:creationId xmlns:a16="http://schemas.microsoft.com/office/drawing/2014/main" id="{E386C201-8B08-4CE1-9156-416575E23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12988"/>
            <a:ext cx="52578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287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B696675D-2A04-43E4-831A-6E741695327A}"/>
              </a:ext>
            </a:extLst>
          </p:cNvPr>
          <p:cNvSpPr>
            <a:spLocks noGrp="1" noChangeArrowheads="1"/>
          </p:cNvSpPr>
          <p:nvPr>
            <p:ph type="title"/>
          </p:nvPr>
        </p:nvSpPr>
        <p:spPr/>
        <p:txBody>
          <a:bodyPr/>
          <a:lstStyle/>
          <a:p>
            <a:pPr eaLnBrk="1" hangingPunct="1"/>
            <a:r>
              <a:rPr lang="en-US" altLang="en-US" sz="3200">
                <a:solidFill>
                  <a:schemeClr val="accent2"/>
                </a:solidFill>
              </a:rPr>
              <a:t>Figure 9.5 The </a:t>
            </a:r>
            <a:r>
              <a:rPr lang="en-US" altLang="en-US" sz="3200" i="1">
                <a:solidFill>
                  <a:schemeClr val="accent2"/>
                </a:solidFill>
                <a:latin typeface="Times New Roman" panose="02020603050405020304" pitchFamily="18" charset="0"/>
              </a:rPr>
              <a:t>p</a:t>
            </a:r>
            <a:r>
              <a:rPr lang="en-US" altLang="en-US" sz="3200">
                <a:solidFill>
                  <a:schemeClr val="accent2"/>
                </a:solidFill>
              </a:rPr>
              <a:t>–value for a left-tailed test.</a:t>
            </a:r>
          </a:p>
        </p:txBody>
      </p:sp>
      <p:sp>
        <p:nvSpPr>
          <p:cNvPr id="63491" name="Text Box 15">
            <a:extLst>
              <a:ext uri="{FF2B5EF4-FFF2-40B4-BE49-F238E27FC236}">
                <a16:creationId xmlns:a16="http://schemas.microsoft.com/office/drawing/2014/main" id="{7E1102FD-4FED-46B8-903E-51217028518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63492" name="Picture 2">
            <a:extLst>
              <a:ext uri="{FF2B5EF4-FFF2-40B4-BE49-F238E27FC236}">
                <a16:creationId xmlns:a16="http://schemas.microsoft.com/office/drawing/2014/main" id="{328C1DFD-E1D8-4FF6-9050-103F7B330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7868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175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4866937-B80A-4EBF-B1C5-639BC10821E2}"/>
              </a:ext>
            </a:extLst>
          </p:cNvPr>
          <p:cNvSpPr>
            <a:spLocks noGrp="1" noChangeArrowheads="1"/>
          </p:cNvSpPr>
          <p:nvPr>
            <p:ph type="title"/>
          </p:nvPr>
        </p:nvSpPr>
        <p:spPr/>
        <p:txBody>
          <a:bodyPr/>
          <a:lstStyle/>
          <a:p>
            <a:pPr eaLnBrk="1" hangingPunct="1"/>
            <a:r>
              <a:rPr lang="en-US" altLang="en-US" sz="3200">
                <a:solidFill>
                  <a:schemeClr val="accent2"/>
                </a:solidFill>
              </a:rPr>
              <a:t>Figure 9.6 The </a:t>
            </a:r>
            <a:r>
              <a:rPr lang="en-US" altLang="en-US" sz="3200" i="1">
                <a:solidFill>
                  <a:schemeClr val="accent2"/>
                </a:solidFill>
                <a:latin typeface="Times New Roman" panose="02020603050405020304" pitchFamily="18" charset="0"/>
              </a:rPr>
              <a:t>p</a:t>
            </a:r>
            <a:r>
              <a:rPr lang="en-US" altLang="en-US" sz="3200">
                <a:solidFill>
                  <a:schemeClr val="accent2"/>
                </a:solidFill>
              </a:rPr>
              <a:t>–value for a two-tailed test.</a:t>
            </a:r>
          </a:p>
        </p:txBody>
      </p:sp>
      <p:sp>
        <p:nvSpPr>
          <p:cNvPr id="65539" name="Text Box 17">
            <a:extLst>
              <a:ext uri="{FF2B5EF4-FFF2-40B4-BE49-F238E27FC236}">
                <a16:creationId xmlns:a16="http://schemas.microsoft.com/office/drawing/2014/main" id="{A476C951-E372-4370-866F-92CBE7F4ED7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65540" name="Picture 19">
            <a:extLst>
              <a:ext uri="{FF2B5EF4-FFF2-40B4-BE49-F238E27FC236}">
                <a16:creationId xmlns:a16="http://schemas.microsoft.com/office/drawing/2014/main" id="{A75F191A-E101-4A56-A385-00F13EEFD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205038"/>
            <a:ext cx="4875213"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989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EC07AD6-76BB-4C13-9E51-8B14733DB4DF}"/>
              </a:ext>
            </a:extLst>
          </p:cNvPr>
          <p:cNvSpPr>
            <a:spLocks noGrp="1" noChangeArrowheads="1"/>
          </p:cNvSpPr>
          <p:nvPr>
            <p:ph type="title"/>
          </p:nvPr>
        </p:nvSpPr>
        <p:spPr/>
        <p:txBody>
          <a:bodyPr/>
          <a:lstStyle/>
          <a:p>
            <a:r>
              <a:rPr lang="en-US" altLang="en-US"/>
              <a:t>The Critical Value Approach</a:t>
            </a:r>
          </a:p>
        </p:txBody>
      </p:sp>
      <p:sp>
        <p:nvSpPr>
          <p:cNvPr id="54275" name="Content Placeholder 2">
            <a:extLst>
              <a:ext uri="{FF2B5EF4-FFF2-40B4-BE49-F238E27FC236}">
                <a16:creationId xmlns:a16="http://schemas.microsoft.com/office/drawing/2014/main" id="{EBDE7620-8056-4078-A74F-1B7CFF44C9A6}"/>
              </a:ext>
            </a:extLst>
          </p:cNvPr>
          <p:cNvSpPr>
            <a:spLocks noGrp="1" noChangeArrowheads="1"/>
          </p:cNvSpPr>
          <p:nvPr>
            <p:ph idx="1"/>
          </p:nvPr>
        </p:nvSpPr>
        <p:spPr/>
        <p:txBody>
          <a:bodyPr/>
          <a:lstStyle/>
          <a:p>
            <a:r>
              <a:rPr lang="en-US" altLang="en-US" sz="2400"/>
              <a:t>Given the </a:t>
            </a:r>
            <a:r>
              <a:rPr lang="el-GR" altLang="en-US" sz="2400">
                <a:latin typeface="Times New Roman" panose="02020603050405020304" pitchFamily="18" charset="0"/>
                <a:cs typeface="Times New Roman" panose="02020603050405020304" pitchFamily="18" charset="0"/>
              </a:rPr>
              <a:t>α</a:t>
            </a:r>
            <a:r>
              <a:rPr lang="en-US" altLang="en-US" sz="2400">
                <a:latin typeface="Times New Roman" panose="02020603050405020304" pitchFamily="18" charset="0"/>
                <a:cs typeface="Times New Roman" panose="02020603050405020304" pitchFamily="18" charset="0"/>
              </a:rPr>
              <a:t>, </a:t>
            </a:r>
            <a:r>
              <a:rPr lang="en-US" altLang="en-US" sz="2400"/>
              <a:t>we establish rejection and non-rejection regions.  We identify the critical values of </a:t>
            </a:r>
            <a:r>
              <a:rPr lang="en-US" altLang="en-US" sz="2400" i="1"/>
              <a:t>z</a:t>
            </a:r>
            <a:r>
              <a:rPr lang="en-US" altLang="en-US" sz="2400"/>
              <a:t> or </a:t>
            </a:r>
            <a:r>
              <a:rPr lang="en-US" altLang="en-US" sz="2400" i="1"/>
              <a:t>t</a:t>
            </a:r>
            <a:r>
              <a:rPr lang="en-US" altLang="en-US" sz="2400"/>
              <a:t> that separate the rejection region(s) from the non-rejection region.  We identify the critical value(s) as </a:t>
            </a:r>
            <a:r>
              <a:rPr lang="en-US" altLang="en-US" sz="2400" i="1"/>
              <a:t>z</a:t>
            </a:r>
            <a:r>
              <a:rPr lang="en-US" altLang="en-US" sz="2400" i="1" baseline="-25000"/>
              <a:t>c</a:t>
            </a:r>
            <a:r>
              <a:rPr lang="en-US" altLang="en-US" sz="2400"/>
              <a:t> or </a:t>
            </a:r>
            <a:r>
              <a:rPr lang="en-US" altLang="en-US" sz="2400" i="1"/>
              <a:t>t</a:t>
            </a:r>
            <a:r>
              <a:rPr lang="en-US" altLang="en-US" sz="2400" i="1" baseline="-25000"/>
              <a:t>c</a:t>
            </a:r>
            <a:r>
              <a:rPr lang="en-US" altLang="en-US" sz="2400"/>
              <a:t>.</a:t>
            </a:r>
          </a:p>
          <a:p>
            <a:r>
              <a:rPr lang="en-US" altLang="en-US" sz="2400"/>
              <a:t>Then we calculate the observed value (</a:t>
            </a:r>
            <a:r>
              <a:rPr lang="en-US" altLang="en-US" sz="2400" i="1"/>
              <a:t>z</a:t>
            </a:r>
            <a:r>
              <a:rPr lang="en-US" altLang="en-US" sz="2400"/>
              <a:t> or </a:t>
            </a:r>
            <a:r>
              <a:rPr lang="en-US" altLang="en-US" sz="2400" i="1"/>
              <a:t>t</a:t>
            </a:r>
            <a:r>
              <a:rPr lang="en-US" altLang="en-US" sz="2400"/>
              <a:t>) for the sample statistic.  We identify these observed values as </a:t>
            </a:r>
            <a:r>
              <a:rPr lang="en-US" altLang="en-US" sz="2400" i="1"/>
              <a:t>z</a:t>
            </a:r>
            <a:r>
              <a:rPr lang="en-US" altLang="en-US" sz="2400" i="1" baseline="-25000"/>
              <a:t>o</a:t>
            </a:r>
            <a:r>
              <a:rPr lang="en-US" altLang="en-US" sz="2400" i="1"/>
              <a:t> </a:t>
            </a:r>
            <a:r>
              <a:rPr lang="en-US" altLang="en-US" sz="2400"/>
              <a:t>or</a:t>
            </a:r>
            <a:r>
              <a:rPr lang="en-US" altLang="en-US" sz="2400" i="1"/>
              <a:t> t</a:t>
            </a:r>
            <a:r>
              <a:rPr lang="en-US" altLang="en-US" sz="2400" i="1" baseline="-25000"/>
              <a:t>o</a:t>
            </a:r>
            <a:r>
              <a:rPr lang="en-US" altLang="en-US" sz="2400"/>
              <a:t>.</a:t>
            </a:r>
          </a:p>
          <a:p>
            <a:r>
              <a:rPr lang="en-US" altLang="en-US" sz="2400"/>
              <a:t>Given the location of the observed value, we reject or do not reject the Null Hypothesis.</a:t>
            </a:r>
          </a:p>
        </p:txBody>
      </p:sp>
    </p:spTree>
    <p:extLst>
      <p:ext uri="{BB962C8B-B14F-4D97-AF65-F5344CB8AC3E}">
        <p14:creationId xmlns:p14="http://schemas.microsoft.com/office/powerpoint/2010/main" val="3613489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F408D30-EC57-4238-87E7-E76FAB0D6549}"/>
              </a:ext>
            </a:extLst>
          </p:cNvPr>
          <p:cNvSpPr>
            <a:spLocks noGrp="1" noChangeArrowheads="1"/>
          </p:cNvSpPr>
          <p:nvPr>
            <p:ph type="title"/>
          </p:nvPr>
        </p:nvSpPr>
        <p:spPr/>
        <p:txBody>
          <a:bodyPr/>
          <a:lstStyle/>
          <a:p>
            <a:pPr eaLnBrk="1" hangingPunct="1"/>
            <a:r>
              <a:rPr lang="en-GB" altLang="en-US" sz="3200" dirty="0">
                <a:solidFill>
                  <a:schemeClr val="folHlink"/>
                </a:solidFill>
              </a:rPr>
              <a:t>Steps to Perform a Test of Hypothesis with the Critical-Value Approach</a:t>
            </a:r>
            <a:endParaRPr lang="en-US" altLang="en-US" sz="3200" dirty="0">
              <a:sym typeface="Mathematica1" pitchFamily="2" charset="2"/>
            </a:endParaRPr>
          </a:p>
        </p:txBody>
      </p:sp>
      <p:sp>
        <p:nvSpPr>
          <p:cNvPr id="93187" name="Rectangle 3">
            <a:extLst>
              <a:ext uri="{FF2B5EF4-FFF2-40B4-BE49-F238E27FC236}">
                <a16:creationId xmlns:a16="http://schemas.microsoft.com/office/drawing/2014/main" id="{AA71D9A0-4355-4451-8C86-8601EA069644}"/>
              </a:ext>
            </a:extLst>
          </p:cNvPr>
          <p:cNvSpPr>
            <a:spLocks noGrp="1" noChangeArrowheads="1"/>
          </p:cNvSpPr>
          <p:nvPr>
            <p:ph type="body" idx="1"/>
          </p:nvPr>
        </p:nvSpPr>
        <p:spPr>
          <a:xfrm>
            <a:off x="381000" y="1600200"/>
            <a:ext cx="7950200" cy="4114800"/>
          </a:xfrm>
        </p:spPr>
        <p:txBody>
          <a:bodyPr/>
          <a:lstStyle/>
          <a:p>
            <a:pPr marL="609600" indent="-609600" eaLnBrk="1" hangingPunct="1">
              <a:spcBef>
                <a:spcPct val="0"/>
              </a:spcBef>
              <a:buClrTx/>
              <a:buSzTx/>
              <a:buFontTx/>
              <a:buNone/>
            </a:pPr>
            <a:r>
              <a:rPr lang="en-GB" altLang="en-US" dirty="0">
                <a:solidFill>
                  <a:schemeClr val="folHlink"/>
                </a:solidFill>
              </a:rPr>
              <a:t>     </a:t>
            </a:r>
            <a:endParaRPr lang="en-GB" altLang="en-US" dirty="0">
              <a:solidFill>
                <a:schemeClr val="folHlink"/>
              </a:solidFill>
              <a:latin typeface="Times New Roman" panose="02020603050405020304" pitchFamily="18" charset="0"/>
              <a:cs typeface="Times New Roman" panose="02020603050405020304" pitchFamily="18" charset="0"/>
            </a:endParaRPr>
          </a:p>
          <a:p>
            <a:pPr marL="990600" lvl="1" indent="-533400" eaLnBrk="1" hangingPunct="1">
              <a:buSzPct val="80000"/>
              <a:buFont typeface="Wingdings" panose="05000000000000000000" pitchFamily="2" charset="2"/>
              <a:buAutoNum type="arabicPeriod"/>
            </a:pPr>
            <a:r>
              <a:rPr lang="en-GB" altLang="en-US" dirty="0"/>
              <a:t>State the null and alternative hypotheses.  </a:t>
            </a:r>
          </a:p>
          <a:p>
            <a:pPr marL="990600" lvl="1" indent="-533400" eaLnBrk="1" hangingPunct="1">
              <a:buSzPct val="80000"/>
              <a:buFont typeface="Wingdings" panose="05000000000000000000" pitchFamily="2" charset="2"/>
              <a:buAutoNum type="arabicPeriod"/>
            </a:pPr>
            <a:r>
              <a:rPr lang="en-GB" altLang="en-US" dirty="0"/>
              <a:t>Determine the appropriate test: two-tailed or right-tailed or left-tailed.</a:t>
            </a:r>
          </a:p>
          <a:p>
            <a:pPr marL="990600" lvl="1" indent="-533400" eaLnBrk="1" hangingPunct="1">
              <a:buSzPct val="80000"/>
              <a:buFont typeface="Wingdings" panose="05000000000000000000" pitchFamily="2" charset="2"/>
              <a:buAutoNum type="arabicPeriod"/>
            </a:pPr>
            <a:r>
              <a:rPr lang="en-GB" altLang="en-US" dirty="0"/>
              <a:t>Select the distribution to use.</a:t>
            </a:r>
          </a:p>
          <a:p>
            <a:pPr marL="990600" lvl="1" indent="-533400" eaLnBrk="1" hangingPunct="1">
              <a:buSzPct val="80000"/>
              <a:buFont typeface="Wingdings" panose="05000000000000000000" pitchFamily="2" charset="2"/>
              <a:buAutoNum type="arabicPeriod"/>
            </a:pPr>
            <a:r>
              <a:rPr lang="en-GB" altLang="en-US" dirty="0"/>
              <a:t>Determine the rejection and non-rejection regions.</a:t>
            </a:r>
          </a:p>
          <a:p>
            <a:pPr marL="990600" lvl="1" indent="-533400" eaLnBrk="1" hangingPunct="1">
              <a:buSzPct val="80000"/>
              <a:buFont typeface="Wingdings" panose="05000000000000000000" pitchFamily="2" charset="2"/>
              <a:buAutoNum type="arabicPeriod"/>
            </a:pPr>
            <a:r>
              <a:rPr lang="en-GB" altLang="en-US" dirty="0"/>
              <a:t>Calculate the value of the test statistic.</a:t>
            </a:r>
          </a:p>
          <a:p>
            <a:pPr marL="990600" lvl="1" indent="-533400" eaLnBrk="1" hangingPunct="1">
              <a:buSzPct val="80000"/>
              <a:buFont typeface="Wingdings" panose="05000000000000000000" pitchFamily="2" charset="2"/>
              <a:buAutoNum type="arabicPeriod"/>
            </a:pPr>
            <a:r>
              <a:rPr lang="en-GB" altLang="en-US" dirty="0"/>
              <a:t>Make a decision.</a:t>
            </a:r>
            <a:endParaRPr lang="el-GR" altLang="en-US" dirty="0"/>
          </a:p>
        </p:txBody>
      </p:sp>
      <p:sp>
        <p:nvSpPr>
          <p:cNvPr id="93188" name="Text Box 5">
            <a:extLst>
              <a:ext uri="{FF2B5EF4-FFF2-40B4-BE49-F238E27FC236}">
                <a16:creationId xmlns:a16="http://schemas.microsoft.com/office/drawing/2014/main" id="{A084B448-95FD-489B-AB88-3556F37AE59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extLst>
      <p:ext uri="{BB962C8B-B14F-4D97-AF65-F5344CB8AC3E}">
        <p14:creationId xmlns:p14="http://schemas.microsoft.com/office/powerpoint/2010/main" val="19211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7C074A1-4A42-4C38-A2DE-4238C1EFE15D}"/>
              </a:ext>
            </a:extLst>
          </p:cNvPr>
          <p:cNvSpPr>
            <a:spLocks noGrp="1" noChangeArrowheads="1"/>
          </p:cNvSpPr>
          <p:nvPr>
            <p:ph type="title"/>
          </p:nvPr>
        </p:nvSpPr>
        <p:spPr/>
        <p:txBody>
          <a:bodyPr/>
          <a:lstStyle/>
          <a:p>
            <a:pPr eaLnBrk="1" hangingPunct="1"/>
            <a:r>
              <a:rPr lang="en-US" altLang="en-US" sz="3200"/>
              <a:t>Two Types of Errors</a:t>
            </a:r>
          </a:p>
        </p:txBody>
      </p:sp>
      <p:sp>
        <p:nvSpPr>
          <p:cNvPr id="15363" name="Rectangle 3">
            <a:extLst>
              <a:ext uri="{FF2B5EF4-FFF2-40B4-BE49-F238E27FC236}">
                <a16:creationId xmlns:a16="http://schemas.microsoft.com/office/drawing/2014/main" id="{748ECB95-332D-4771-9AA4-D6B5121EE500}"/>
              </a:ext>
            </a:extLst>
          </p:cNvPr>
          <p:cNvSpPr>
            <a:spLocks noGrp="1" noChangeArrowheads="1"/>
          </p:cNvSpPr>
          <p:nvPr>
            <p:ph type="body" idx="1"/>
          </p:nvPr>
        </p:nvSpPr>
        <p:spPr>
          <a:xfrm>
            <a:off x="533400" y="1676400"/>
            <a:ext cx="8128000" cy="4114800"/>
          </a:xfrm>
        </p:spPr>
        <p:txBody>
          <a:bodyPr/>
          <a:lstStyle/>
          <a:p>
            <a:pPr eaLnBrk="1" hangingPunct="1">
              <a:buFont typeface="Wingdings" panose="05000000000000000000" pitchFamily="2" charset="2"/>
              <a:buNone/>
            </a:pPr>
            <a:r>
              <a:rPr lang="en-US" altLang="en-US">
                <a:solidFill>
                  <a:schemeClr val="hlink"/>
                </a:solidFill>
              </a:rPr>
              <a:t>Table 9.1 Four Possible Outcomes for a Court Case</a:t>
            </a:r>
          </a:p>
        </p:txBody>
      </p:sp>
      <p:sp>
        <p:nvSpPr>
          <p:cNvPr id="15364" name="Text Box 4">
            <a:extLst>
              <a:ext uri="{FF2B5EF4-FFF2-40B4-BE49-F238E27FC236}">
                <a16:creationId xmlns:a16="http://schemas.microsoft.com/office/drawing/2014/main" id="{1E486C9B-86EC-4214-BFB2-11BF105CF98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5365" name="Picture 7" descr="table_09_01">
            <a:extLst>
              <a:ext uri="{FF2B5EF4-FFF2-40B4-BE49-F238E27FC236}">
                <a16:creationId xmlns:a16="http://schemas.microsoft.com/office/drawing/2014/main" id="{AE696E48-6A5F-4310-A5A4-E7D238207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19400"/>
            <a:ext cx="6858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a:extLst>
              <a:ext uri="{FF2B5EF4-FFF2-40B4-BE49-F238E27FC236}">
                <a16:creationId xmlns:a16="http://schemas.microsoft.com/office/drawing/2014/main" id="{6734AE2C-8D19-456B-B074-B526E71E0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3838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AB470DC0-0671-4D0A-94B0-ECE1E97254C8}"/>
              </a:ext>
            </a:extLst>
          </p:cNvPr>
          <p:cNvSpPr>
            <a:spLocks noChangeArrowheads="1"/>
          </p:cNvSpPr>
          <p:nvPr/>
        </p:nvSpPr>
        <p:spPr bwMode="auto">
          <a:xfrm>
            <a:off x="4038600" y="2590800"/>
            <a:ext cx="914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94212" name="Picture 4">
            <a:extLst>
              <a:ext uri="{FF2B5EF4-FFF2-40B4-BE49-F238E27FC236}">
                <a16:creationId xmlns:a16="http://schemas.microsoft.com/office/drawing/2014/main" id="{5C1E7A48-28C2-43EF-92B3-FD57CB199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3814763"/>
            <a:ext cx="35052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5">
            <a:extLst>
              <a:ext uri="{FF2B5EF4-FFF2-40B4-BE49-F238E27FC236}">
                <a16:creationId xmlns:a16="http://schemas.microsoft.com/office/drawing/2014/main" id="{9B6EED45-EE57-46FC-873A-D1D7C46F2F4F}"/>
              </a:ext>
            </a:extLst>
          </p:cNvPr>
          <p:cNvSpPr>
            <a:spLocks noChangeArrowheads="1"/>
          </p:cNvSpPr>
          <p:nvPr/>
        </p:nvSpPr>
        <p:spPr bwMode="auto">
          <a:xfrm>
            <a:off x="1839913" y="4972050"/>
            <a:ext cx="914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pic>
        <p:nvPicPr>
          <p:cNvPr id="94214" name="Picture 6">
            <a:extLst>
              <a:ext uri="{FF2B5EF4-FFF2-40B4-BE49-F238E27FC236}">
                <a16:creationId xmlns:a16="http://schemas.microsoft.com/office/drawing/2014/main" id="{069EF1FF-EA73-4F97-90DE-E64BDA46C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4763"/>
            <a:ext cx="36242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7">
            <a:extLst>
              <a:ext uri="{FF2B5EF4-FFF2-40B4-BE49-F238E27FC236}">
                <a16:creationId xmlns:a16="http://schemas.microsoft.com/office/drawing/2014/main" id="{4F308763-6A6C-4E66-9760-BB59EB03FE8D}"/>
              </a:ext>
            </a:extLst>
          </p:cNvPr>
          <p:cNvSpPr>
            <a:spLocks noChangeArrowheads="1"/>
          </p:cNvSpPr>
          <p:nvPr/>
        </p:nvSpPr>
        <p:spPr bwMode="auto">
          <a:xfrm>
            <a:off x="6289675" y="4962525"/>
            <a:ext cx="9144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endParaRPr lang="en-US" altLang="en-US" sz="1800"/>
          </a:p>
        </p:txBody>
      </p:sp>
      <p:sp>
        <p:nvSpPr>
          <p:cNvPr id="94216" name="TextBox 8">
            <a:extLst>
              <a:ext uri="{FF2B5EF4-FFF2-40B4-BE49-F238E27FC236}">
                <a16:creationId xmlns:a16="http://schemas.microsoft.com/office/drawing/2014/main" id="{8F02C713-30F3-4340-A9E6-A1F83CC8988F}"/>
              </a:ext>
            </a:extLst>
          </p:cNvPr>
          <p:cNvSpPr txBox="1">
            <a:spLocks noChangeArrowheads="1"/>
          </p:cNvSpPr>
          <p:nvPr/>
        </p:nvSpPr>
        <p:spPr bwMode="auto">
          <a:xfrm>
            <a:off x="2671763" y="3513138"/>
            <a:ext cx="3827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t>Two-tailed test</a:t>
            </a:r>
          </a:p>
        </p:txBody>
      </p:sp>
      <p:sp>
        <p:nvSpPr>
          <p:cNvPr id="94217" name="TextBox 9">
            <a:extLst>
              <a:ext uri="{FF2B5EF4-FFF2-40B4-BE49-F238E27FC236}">
                <a16:creationId xmlns:a16="http://schemas.microsoft.com/office/drawing/2014/main" id="{8D1FCB4B-F5D4-460F-AAA7-809C5DAA287D}"/>
              </a:ext>
            </a:extLst>
          </p:cNvPr>
          <p:cNvSpPr txBox="1">
            <a:spLocks noChangeArrowheads="1"/>
          </p:cNvSpPr>
          <p:nvPr/>
        </p:nvSpPr>
        <p:spPr bwMode="auto">
          <a:xfrm>
            <a:off x="261938" y="5905500"/>
            <a:ext cx="3825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t>Left-tailed test</a:t>
            </a:r>
          </a:p>
        </p:txBody>
      </p:sp>
      <p:sp>
        <p:nvSpPr>
          <p:cNvPr id="94218" name="TextBox 10">
            <a:extLst>
              <a:ext uri="{FF2B5EF4-FFF2-40B4-BE49-F238E27FC236}">
                <a16:creationId xmlns:a16="http://schemas.microsoft.com/office/drawing/2014/main" id="{677FD189-E2CD-4AC7-9E9A-ADA3FF449278}"/>
              </a:ext>
            </a:extLst>
          </p:cNvPr>
          <p:cNvSpPr txBox="1">
            <a:spLocks noChangeArrowheads="1"/>
          </p:cNvSpPr>
          <p:nvPr/>
        </p:nvSpPr>
        <p:spPr bwMode="auto">
          <a:xfrm>
            <a:off x="4851400" y="5943600"/>
            <a:ext cx="3827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sz="1800"/>
              <a:t>Right-tailed test</a:t>
            </a:r>
          </a:p>
        </p:txBody>
      </p:sp>
    </p:spTree>
    <p:extLst>
      <p:ext uri="{BB962C8B-B14F-4D97-AF65-F5344CB8AC3E}">
        <p14:creationId xmlns:p14="http://schemas.microsoft.com/office/powerpoint/2010/main" val="941055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D4DE1E-72C1-4C88-9488-BA934754E8C5}"/>
              </a:ext>
            </a:extLst>
          </p:cNvPr>
          <p:cNvSpPr>
            <a:spLocks noGrp="1"/>
          </p:cNvSpPr>
          <p:nvPr>
            <p:ph type="subTitle" idx="1"/>
          </p:nvPr>
        </p:nvSpPr>
        <p:spPr>
          <a:xfrm>
            <a:off x="1371600" y="3270250"/>
            <a:ext cx="6400800" cy="692150"/>
          </a:xfrm>
        </p:spPr>
        <p:txBody>
          <a:bodyPr/>
          <a:lstStyle/>
          <a:p>
            <a:r>
              <a:rPr lang="en-US" dirty="0"/>
              <a:t>EXAMPLES</a:t>
            </a:r>
          </a:p>
        </p:txBody>
      </p:sp>
    </p:spTree>
    <p:extLst>
      <p:ext uri="{BB962C8B-B14F-4D97-AF65-F5344CB8AC3E}">
        <p14:creationId xmlns:p14="http://schemas.microsoft.com/office/powerpoint/2010/main" val="1465913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67A07D0-6C2F-461D-9431-C4D6709241C3}"/>
              </a:ext>
            </a:extLst>
          </p:cNvPr>
          <p:cNvSpPr>
            <a:spLocks noGrp="1" noChangeArrowheads="1"/>
          </p:cNvSpPr>
          <p:nvPr>
            <p:ph type="title"/>
          </p:nvPr>
        </p:nvSpPr>
        <p:spPr/>
        <p:txBody>
          <a:bodyPr/>
          <a:lstStyle/>
          <a:p>
            <a:pPr eaLnBrk="1" hangingPunct="1"/>
            <a:r>
              <a:rPr lang="en-US" altLang="en-US" sz="3200"/>
              <a:t>Example 9-1</a:t>
            </a:r>
          </a:p>
        </p:txBody>
      </p:sp>
      <p:sp>
        <p:nvSpPr>
          <p:cNvPr id="71683" name="Rectangle 3">
            <a:extLst>
              <a:ext uri="{FF2B5EF4-FFF2-40B4-BE49-F238E27FC236}">
                <a16:creationId xmlns:a16="http://schemas.microsoft.com/office/drawing/2014/main" id="{CD8A1DB2-F00B-42D6-897D-A393D5297981}"/>
              </a:ext>
            </a:extLst>
          </p:cNvPr>
          <p:cNvSpPr>
            <a:spLocks noGrp="1" noChangeArrowheads="1"/>
          </p:cNvSpPr>
          <p:nvPr>
            <p:ph type="body" idx="1"/>
          </p:nvPr>
        </p:nvSpPr>
        <p:spPr>
          <a:xfrm>
            <a:off x="533400" y="1600200"/>
            <a:ext cx="8343900" cy="4114800"/>
          </a:xfrm>
        </p:spPr>
        <p:txBody>
          <a:bodyPr/>
          <a:lstStyle/>
          <a:p>
            <a:pPr algn="just" eaLnBrk="1" hangingPunct="1">
              <a:lnSpc>
                <a:spcPct val="90000"/>
              </a:lnSpc>
              <a:buFont typeface="Tahoma" panose="020B0604030504040204" pitchFamily="34" charset="0"/>
              <a:buChar char=" "/>
            </a:pPr>
            <a:r>
              <a:rPr lang="en-US" altLang="en-US" sz="2000"/>
              <a:t>At Canon Food Corporation, </a:t>
            </a:r>
            <a:r>
              <a:rPr lang="en-US" altLang="en-US" sz="2000" b="1"/>
              <a:t>it used to take an average of 90 </a:t>
            </a:r>
            <a:r>
              <a:rPr lang="en-US" altLang="en-US" sz="2000"/>
              <a:t>minutes for new workers to learn a food processing job.  Recently the company installed a new food processing machine.  The supervisor at the company wants to find if the mean time taken by new workers to learn the food processing procedure on this new machine is different from 90 minutes.  A </a:t>
            </a:r>
            <a:r>
              <a:rPr lang="en-US" altLang="en-US" sz="2000" b="1"/>
              <a:t>sample of 20 </a:t>
            </a:r>
            <a:r>
              <a:rPr lang="en-US" altLang="en-US" sz="2000"/>
              <a:t>workers showed that it took, on </a:t>
            </a:r>
            <a:r>
              <a:rPr lang="en-US" altLang="en-US" sz="2000" b="1"/>
              <a:t>average, 85 </a:t>
            </a:r>
            <a:r>
              <a:rPr lang="en-US" altLang="en-US" sz="2000"/>
              <a:t>minutes for them to learn the food processing procedure on the new machine.  It is known that the learning times for </a:t>
            </a:r>
            <a:r>
              <a:rPr lang="en-US" altLang="en-US" sz="2000" b="1"/>
              <a:t>all new workers are normally distributed</a:t>
            </a:r>
            <a:r>
              <a:rPr lang="en-US" altLang="en-US" sz="2000"/>
              <a:t> with a </a:t>
            </a:r>
            <a:r>
              <a:rPr lang="en-US" altLang="en-US" sz="2000" b="1"/>
              <a:t>population standard deviation </a:t>
            </a:r>
            <a:r>
              <a:rPr lang="en-US" altLang="en-US" sz="2000"/>
              <a:t>of 7 minutes.  Find the </a:t>
            </a:r>
            <a:r>
              <a:rPr lang="en-US" altLang="en-US" sz="2400" b="1" i="1">
                <a:latin typeface="Times New Roman" panose="02020603050405020304" pitchFamily="18" charset="0"/>
              </a:rPr>
              <a:t>p</a:t>
            </a:r>
            <a:r>
              <a:rPr lang="en-US" altLang="en-US" sz="2000" b="1"/>
              <a:t>–value</a:t>
            </a:r>
            <a:r>
              <a:rPr lang="en-US" altLang="en-US" sz="2000"/>
              <a:t> for the test that the mean learning time for the food processing procedure on the new machine is </a:t>
            </a:r>
            <a:r>
              <a:rPr lang="en-US" altLang="en-US" sz="2000" b="1"/>
              <a:t>different</a:t>
            </a:r>
            <a:r>
              <a:rPr lang="en-US" altLang="en-US" sz="2000"/>
              <a:t> from 90 minutes.  What will your conclusion be if </a:t>
            </a:r>
            <a:r>
              <a:rPr lang="el-GR" altLang="en-US" sz="2000" b="1">
                <a:latin typeface="Times New Roman" panose="02020603050405020304" pitchFamily="18" charset="0"/>
                <a:cs typeface="Times New Roman" panose="02020603050405020304" pitchFamily="18" charset="0"/>
              </a:rPr>
              <a:t>α</a:t>
            </a:r>
            <a:r>
              <a:rPr lang="en-GB" altLang="en-US" sz="2000" b="1">
                <a:latin typeface="Times New Roman" panose="02020603050405020304" pitchFamily="18" charset="0"/>
                <a:cs typeface="Times New Roman" panose="02020603050405020304" pitchFamily="18" charset="0"/>
              </a:rPr>
              <a:t> </a:t>
            </a:r>
            <a:r>
              <a:rPr lang="en-GB" altLang="en-US" sz="2000" b="1">
                <a:cs typeface="Times New Roman" panose="02020603050405020304" pitchFamily="18" charset="0"/>
              </a:rPr>
              <a:t>= .01</a:t>
            </a:r>
            <a:r>
              <a:rPr lang="en-GB" altLang="en-US" sz="2000">
                <a:cs typeface="Times New Roman" panose="02020603050405020304" pitchFamily="18" charset="0"/>
              </a:rPr>
              <a:t>? </a:t>
            </a:r>
            <a:endParaRPr lang="el-GR" altLang="en-US" sz="2000">
              <a:latin typeface="Times New Roman" panose="02020603050405020304" pitchFamily="18" charset="0"/>
              <a:cs typeface="Times New Roman" panose="02020603050405020304" pitchFamily="18" charset="0"/>
            </a:endParaRPr>
          </a:p>
        </p:txBody>
      </p:sp>
      <p:sp>
        <p:nvSpPr>
          <p:cNvPr id="71684" name="Text Box 4">
            <a:extLst>
              <a:ext uri="{FF2B5EF4-FFF2-40B4-BE49-F238E27FC236}">
                <a16:creationId xmlns:a16="http://schemas.microsoft.com/office/drawing/2014/main" id="{B96DBE21-29E1-4D31-A217-9C59A47F451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FCC2AE8-6B5A-48F2-9B28-E1DB58B97E69}"/>
              </a:ext>
            </a:extLst>
          </p:cNvPr>
          <p:cNvSpPr>
            <a:spLocks noGrp="1" noChangeArrowheads="1"/>
          </p:cNvSpPr>
          <p:nvPr>
            <p:ph type="title"/>
          </p:nvPr>
        </p:nvSpPr>
        <p:spPr/>
        <p:txBody>
          <a:bodyPr/>
          <a:lstStyle/>
          <a:p>
            <a:pPr eaLnBrk="1" hangingPunct="1"/>
            <a:r>
              <a:rPr lang="en-US" altLang="en-US" sz="3200"/>
              <a:t>Example 9-1: Solution</a:t>
            </a:r>
          </a:p>
        </p:txBody>
      </p:sp>
      <p:sp>
        <p:nvSpPr>
          <p:cNvPr id="73731" name="Rectangle 3">
            <a:extLst>
              <a:ext uri="{FF2B5EF4-FFF2-40B4-BE49-F238E27FC236}">
                <a16:creationId xmlns:a16="http://schemas.microsoft.com/office/drawing/2014/main" id="{7596492E-FC2B-4AE1-AEFD-1F50C4EA909E}"/>
              </a:ext>
            </a:extLst>
          </p:cNvPr>
          <p:cNvSpPr>
            <a:spLocks noGrp="1" noChangeArrowheads="1"/>
          </p:cNvSpPr>
          <p:nvPr>
            <p:ph type="body" idx="1"/>
          </p:nvPr>
        </p:nvSpPr>
        <p:spPr>
          <a:xfrm>
            <a:off x="609600" y="1600200"/>
            <a:ext cx="8270875" cy="4624388"/>
          </a:xfrm>
        </p:spPr>
        <p:txBody>
          <a:bodyPr/>
          <a:lstStyle/>
          <a:p>
            <a:pPr eaLnBrk="1" hangingPunct="1">
              <a:buSzPct val="90000"/>
              <a:buFont typeface="Wingdings" panose="05000000000000000000" pitchFamily="2" charset="2"/>
              <a:buChar char="§"/>
            </a:pPr>
            <a:r>
              <a:rPr lang="en-GB" altLang="en-US"/>
              <a:t>Step 1:</a:t>
            </a:r>
            <a:r>
              <a:rPr lang="en-GB" altLang="en-US" i="1"/>
              <a:t> H</a:t>
            </a:r>
            <a:r>
              <a:rPr lang="en-GB" altLang="en-US" baseline="-25000"/>
              <a:t>0</a:t>
            </a:r>
            <a:r>
              <a:rPr lang="en-GB" altLang="en-US"/>
              <a:t>: </a:t>
            </a:r>
            <a:r>
              <a:rPr lang="el-GR" altLang="en-US">
                <a:latin typeface="Times New Roman" panose="02020603050405020304" pitchFamily="18" charset="0"/>
                <a:cs typeface="Times New Roman" panose="02020603050405020304" pitchFamily="18" charset="0"/>
              </a:rPr>
              <a:t>μ</a:t>
            </a:r>
            <a:r>
              <a:rPr lang="en-GB" altLang="en-US"/>
              <a:t> = 90     </a:t>
            </a:r>
            <a:r>
              <a:rPr lang="en-GB" altLang="en-US" i="1"/>
              <a:t>H</a:t>
            </a:r>
            <a:r>
              <a:rPr lang="en-GB" altLang="en-US" baseline="-25000"/>
              <a:t>1</a:t>
            </a:r>
            <a:r>
              <a:rPr lang="en-GB" altLang="en-US"/>
              <a:t>: </a:t>
            </a:r>
            <a:r>
              <a:rPr lang="el-GR" altLang="en-US">
                <a:latin typeface="Times New Roman" panose="02020603050405020304" pitchFamily="18" charset="0"/>
                <a:cs typeface="Times New Roman" panose="02020603050405020304" pitchFamily="18" charset="0"/>
              </a:rPr>
              <a:t>μ</a:t>
            </a:r>
            <a:r>
              <a:rPr lang="en-GB" altLang="en-US"/>
              <a:t> ≠ 90</a:t>
            </a:r>
          </a:p>
          <a:p>
            <a:pPr eaLnBrk="1" hangingPunct="1">
              <a:buSzPct val="90000"/>
              <a:buFont typeface="Wingdings" panose="05000000000000000000" pitchFamily="2" charset="2"/>
              <a:buChar char="§"/>
            </a:pPr>
            <a:r>
              <a:rPr lang="en-GB" altLang="en-US"/>
              <a:t>Step 2:  Because the sign in the alternative hypothesis is ≠, the appropriate test is a two-tailed test.</a:t>
            </a:r>
          </a:p>
          <a:p>
            <a:pPr eaLnBrk="1" hangingPunct="1">
              <a:buSzPct val="90000"/>
              <a:buFont typeface="Wingdings" panose="05000000000000000000" pitchFamily="2" charset="2"/>
              <a:buChar char="§"/>
            </a:pPr>
            <a:r>
              <a:rPr lang="en-GB" altLang="en-US"/>
              <a:t>Step 3: The population standard deviation σ</a:t>
            </a:r>
            <a:r>
              <a:rPr lang="en-GB" altLang="en-US">
                <a:sym typeface="Mathematica1" pitchFamily="2" charset="2"/>
              </a:rPr>
              <a:t> is known, the sample size is small </a:t>
            </a:r>
            <a:r>
              <a:rPr lang="en-US" altLang="en-US"/>
              <a:t>(</a:t>
            </a:r>
            <a:r>
              <a:rPr lang="en-US" altLang="en-US" i="1">
                <a:latin typeface="Times New Roman" panose="02020603050405020304" pitchFamily="18" charset="0"/>
              </a:rPr>
              <a:t>n</a:t>
            </a:r>
            <a:r>
              <a:rPr lang="en-US" altLang="en-US"/>
              <a:t> &lt; 30), but the population distribution is normal.  We will use the normal distribution to find the </a:t>
            </a:r>
            <a:r>
              <a:rPr lang="en-US" altLang="en-US" i="1">
                <a:latin typeface="Times New Roman" panose="02020603050405020304" pitchFamily="18" charset="0"/>
              </a:rPr>
              <a:t>p</a:t>
            </a:r>
            <a:r>
              <a:rPr lang="en-US" altLang="en-US"/>
              <a:t>–value and make the test.</a:t>
            </a:r>
          </a:p>
        </p:txBody>
      </p:sp>
      <p:sp>
        <p:nvSpPr>
          <p:cNvPr id="73732" name="Text Box 4">
            <a:extLst>
              <a:ext uri="{FF2B5EF4-FFF2-40B4-BE49-F238E27FC236}">
                <a16:creationId xmlns:a16="http://schemas.microsoft.com/office/drawing/2014/main" id="{497FC3E4-B317-48E7-BBA4-368D306A05D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D825057-1307-44A4-85AF-49273B14F481}"/>
              </a:ext>
            </a:extLst>
          </p:cNvPr>
          <p:cNvSpPr>
            <a:spLocks noGrp="1" noChangeArrowheads="1"/>
          </p:cNvSpPr>
          <p:nvPr>
            <p:ph type="title"/>
          </p:nvPr>
        </p:nvSpPr>
        <p:spPr>
          <a:xfrm>
            <a:off x="381000" y="196850"/>
            <a:ext cx="8229600" cy="1139825"/>
          </a:xfrm>
        </p:spPr>
        <p:txBody>
          <a:bodyPr/>
          <a:lstStyle/>
          <a:p>
            <a:pPr eaLnBrk="1" hangingPunct="1"/>
            <a:r>
              <a:rPr lang="en-US" altLang="en-US" sz="3200"/>
              <a:t>Example 9-1: Solution</a:t>
            </a:r>
          </a:p>
        </p:txBody>
      </p:sp>
      <p:sp>
        <p:nvSpPr>
          <p:cNvPr id="72707" name="Rectangle 3">
            <a:extLst>
              <a:ext uri="{FF2B5EF4-FFF2-40B4-BE49-F238E27FC236}">
                <a16:creationId xmlns:a16="http://schemas.microsoft.com/office/drawing/2014/main" id="{37C513AC-D3B2-4AF9-AB5F-CD54CCA5A501}"/>
              </a:ext>
            </a:extLst>
          </p:cNvPr>
          <p:cNvSpPr>
            <a:spLocks noGrp="1" noRot="1" noChangeAspect="1" noMove="1" noResize="1" noEditPoints="1" noAdjustHandles="1" noChangeArrowheads="1" noChangeShapeType="1" noTextEdit="1"/>
          </p:cNvSpPr>
          <p:nvPr>
            <p:ph type="body" sz="half" idx="1"/>
          </p:nvPr>
        </p:nvSpPr>
        <p:spPr>
          <a:xfrm>
            <a:off x="381000" y="1447800"/>
            <a:ext cx="8458200" cy="4876800"/>
          </a:xfrm>
          <a:blipFill rotWithShape="0">
            <a:blip r:embed="rId3"/>
            <a:stretch>
              <a:fillRect/>
            </a:stretch>
          </a:blipFill>
        </p:spPr>
        <p:txBody>
          <a:bodyPr/>
          <a:lstStyle/>
          <a:p>
            <a:pPr>
              <a:defRPr/>
            </a:pPr>
            <a:r>
              <a:rPr lang="en-US">
                <a:noFill/>
              </a:rPr>
              <a:t> </a:t>
            </a:r>
          </a:p>
        </p:txBody>
      </p:sp>
      <p:sp>
        <p:nvSpPr>
          <p:cNvPr id="75780" name="Text Box 4">
            <a:extLst>
              <a:ext uri="{FF2B5EF4-FFF2-40B4-BE49-F238E27FC236}">
                <a16:creationId xmlns:a16="http://schemas.microsoft.com/office/drawing/2014/main" id="{44340E7B-37EE-494A-B369-BABCD8B992A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2" name="TextBox 1">
            <a:extLst>
              <a:ext uri="{FF2B5EF4-FFF2-40B4-BE49-F238E27FC236}">
                <a16:creationId xmlns:a16="http://schemas.microsoft.com/office/drawing/2014/main" id="{098570C9-4F7E-4093-B406-C1E52B00248A}"/>
              </a:ext>
            </a:extLst>
          </p:cNvPr>
          <p:cNvSpPr txBox="1"/>
          <p:nvPr/>
        </p:nvSpPr>
        <p:spPr>
          <a:xfrm>
            <a:off x="5562600" y="2133600"/>
            <a:ext cx="1143000" cy="38100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1.565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01E87F-5323-4F3F-B6DF-1EB6C45B83D4}"/>
              </a:ext>
            </a:extLst>
          </p:cNvPr>
          <p:cNvSpPr>
            <a:spLocks noGrp="1" noChangeArrowheads="1"/>
          </p:cNvSpPr>
          <p:nvPr>
            <p:ph type="title"/>
          </p:nvPr>
        </p:nvSpPr>
        <p:spPr/>
        <p:txBody>
          <a:bodyPr/>
          <a:lstStyle/>
          <a:p>
            <a:pPr eaLnBrk="1" hangingPunct="1"/>
            <a:r>
              <a:rPr lang="en-US" altLang="en-US" sz="3200"/>
              <a:t>Figure 9-7 The p-value for a two-tailed test.</a:t>
            </a:r>
          </a:p>
        </p:txBody>
      </p:sp>
      <p:sp>
        <p:nvSpPr>
          <p:cNvPr id="77827" name="Text Box 5">
            <a:extLst>
              <a:ext uri="{FF2B5EF4-FFF2-40B4-BE49-F238E27FC236}">
                <a16:creationId xmlns:a16="http://schemas.microsoft.com/office/drawing/2014/main" id="{350866F8-A7E3-4B12-9610-C27EB6AE770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77828" name="Picture 3" descr="w0218-nn">
            <a:extLst>
              <a:ext uri="{FF2B5EF4-FFF2-40B4-BE49-F238E27FC236}">
                <a16:creationId xmlns:a16="http://schemas.microsoft.com/office/drawing/2014/main" id="{02043813-8F54-4FEF-8DF9-B55777148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39963"/>
            <a:ext cx="4398963"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9A711C1-BF87-4FC0-BA78-FECAFF806125}"/>
              </a:ext>
            </a:extLst>
          </p:cNvPr>
          <p:cNvSpPr>
            <a:spLocks noGrp="1" noChangeArrowheads="1"/>
          </p:cNvSpPr>
          <p:nvPr>
            <p:ph type="title"/>
          </p:nvPr>
        </p:nvSpPr>
        <p:spPr/>
        <p:txBody>
          <a:bodyPr/>
          <a:lstStyle/>
          <a:p>
            <a:pPr eaLnBrk="1" hangingPunct="1"/>
            <a:r>
              <a:rPr lang="en-US" altLang="en-US" sz="3200"/>
              <a:t>Example 9-1: Solution</a:t>
            </a:r>
          </a:p>
        </p:txBody>
      </p:sp>
      <p:sp>
        <p:nvSpPr>
          <p:cNvPr id="79875" name="Rectangle 3">
            <a:extLst>
              <a:ext uri="{FF2B5EF4-FFF2-40B4-BE49-F238E27FC236}">
                <a16:creationId xmlns:a16="http://schemas.microsoft.com/office/drawing/2014/main" id="{752E66AE-7509-4D28-8283-CA49531E217D}"/>
              </a:ext>
            </a:extLst>
          </p:cNvPr>
          <p:cNvSpPr>
            <a:spLocks noGrp="1" noChangeArrowheads="1"/>
          </p:cNvSpPr>
          <p:nvPr>
            <p:ph type="body" sz="half" idx="1"/>
          </p:nvPr>
        </p:nvSpPr>
        <p:spPr>
          <a:xfrm>
            <a:off x="457200" y="1600200"/>
            <a:ext cx="8077200" cy="4530725"/>
          </a:xfrm>
        </p:spPr>
        <p:txBody>
          <a:bodyPr/>
          <a:lstStyle/>
          <a:p>
            <a:pPr eaLnBrk="1" hangingPunct="1">
              <a:buSzPct val="90000"/>
              <a:buFont typeface="Wingdings" panose="05000000000000000000" pitchFamily="2" charset="2"/>
              <a:buChar char="§"/>
            </a:pPr>
            <a:r>
              <a:rPr lang="en-GB" altLang="en-US"/>
              <a:t>Step 5: Because α</a:t>
            </a:r>
            <a:r>
              <a:rPr lang="en-GB" altLang="en-US">
                <a:sym typeface="Mathematica1" pitchFamily="2" charset="2"/>
              </a:rPr>
              <a:t> = .0100 is greater than the p-value of .0014, we reject the null hypothesis at this significance level.  </a:t>
            </a:r>
          </a:p>
          <a:p>
            <a:pPr eaLnBrk="1" hangingPunct="1">
              <a:buSzPct val="90000"/>
              <a:buFont typeface="Wingdings" panose="05000000000000000000" pitchFamily="2" charset="2"/>
              <a:buNone/>
            </a:pPr>
            <a:endParaRPr lang="en-GB" altLang="en-US">
              <a:sym typeface="Mathematica1" pitchFamily="2" charset="2"/>
            </a:endParaRPr>
          </a:p>
          <a:p>
            <a:pPr eaLnBrk="1" hangingPunct="1">
              <a:buSzPct val="90000"/>
              <a:buFont typeface="Wingdings" panose="05000000000000000000" pitchFamily="2" charset="2"/>
              <a:buNone/>
            </a:pPr>
            <a:r>
              <a:rPr lang="en-GB" altLang="en-US">
                <a:sym typeface="Mathematica1" pitchFamily="2" charset="2"/>
              </a:rPr>
              <a:t>   Therefore, we conclude that the mean time for learning the food processing procedure on the new machine is different from 90 minutes.</a:t>
            </a:r>
          </a:p>
          <a:p>
            <a:pPr eaLnBrk="1" hangingPunct="1">
              <a:buSzPct val="90000"/>
              <a:buFont typeface="Wingdings" panose="05000000000000000000" pitchFamily="2" charset="2"/>
              <a:buChar char="§"/>
            </a:pPr>
            <a:endParaRPr lang="en-US" altLang="en-US"/>
          </a:p>
        </p:txBody>
      </p:sp>
      <p:sp>
        <p:nvSpPr>
          <p:cNvPr id="79876" name="Text Box 4">
            <a:extLst>
              <a:ext uri="{FF2B5EF4-FFF2-40B4-BE49-F238E27FC236}">
                <a16:creationId xmlns:a16="http://schemas.microsoft.com/office/drawing/2014/main" id="{D58F4833-5C7E-4553-A7E5-9C1F274950A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26B8BD3-DDE7-49B6-97E0-5C65669F88EF}"/>
              </a:ext>
            </a:extLst>
          </p:cNvPr>
          <p:cNvSpPr>
            <a:spLocks noGrp="1" noChangeArrowheads="1"/>
          </p:cNvSpPr>
          <p:nvPr>
            <p:ph type="title"/>
          </p:nvPr>
        </p:nvSpPr>
        <p:spPr/>
        <p:txBody>
          <a:bodyPr/>
          <a:lstStyle/>
          <a:p>
            <a:pPr eaLnBrk="1" hangingPunct="1"/>
            <a:r>
              <a:rPr lang="en-US" altLang="en-US" sz="3200"/>
              <a:t>Example 9-2</a:t>
            </a:r>
          </a:p>
        </p:txBody>
      </p:sp>
      <p:sp>
        <p:nvSpPr>
          <p:cNvPr id="81923" name="Rectangle 3">
            <a:extLst>
              <a:ext uri="{FF2B5EF4-FFF2-40B4-BE49-F238E27FC236}">
                <a16:creationId xmlns:a16="http://schemas.microsoft.com/office/drawing/2014/main" id="{5A3FA8C4-0927-425F-A48E-E8F44E5AA0F3}"/>
              </a:ext>
            </a:extLst>
          </p:cNvPr>
          <p:cNvSpPr>
            <a:spLocks noGrp="1" noChangeArrowheads="1"/>
          </p:cNvSpPr>
          <p:nvPr>
            <p:ph type="body" idx="1"/>
          </p:nvPr>
        </p:nvSpPr>
        <p:spPr>
          <a:xfrm>
            <a:off x="381000" y="1676400"/>
            <a:ext cx="8343900" cy="4114800"/>
          </a:xfrm>
        </p:spPr>
        <p:txBody>
          <a:bodyPr/>
          <a:lstStyle/>
          <a:p>
            <a:pPr eaLnBrk="1" hangingPunct="1">
              <a:lnSpc>
                <a:spcPct val="90000"/>
              </a:lnSpc>
              <a:buFont typeface="Tahoma" panose="020B0604030504040204" pitchFamily="34" charset="0"/>
              <a:buChar char=" "/>
            </a:pPr>
            <a:r>
              <a:rPr lang="en-US" altLang="en-US" sz="2400"/>
              <a:t>The management of Priority Health Club claims that its members </a:t>
            </a:r>
            <a:r>
              <a:rPr lang="en-US" altLang="en-US" sz="2400" b="1"/>
              <a:t>lose an average of 10 pounds or more </a:t>
            </a:r>
            <a:r>
              <a:rPr lang="en-US" altLang="en-US" sz="2400"/>
              <a:t>within the first month after joining the club. A consumer agency that wanted to check this claim took a </a:t>
            </a:r>
            <a:r>
              <a:rPr lang="en-US" altLang="en-US" sz="2400" b="1"/>
              <a:t>random sample of 36 </a:t>
            </a:r>
            <a:r>
              <a:rPr lang="en-US" altLang="en-US" sz="2400"/>
              <a:t>members of this health club and found that they lost an </a:t>
            </a:r>
            <a:r>
              <a:rPr lang="en-US" altLang="en-US" sz="2400" b="1"/>
              <a:t>average of 9.2 </a:t>
            </a:r>
            <a:r>
              <a:rPr lang="en-US" altLang="en-US" sz="2400"/>
              <a:t>pounds within the first month of membership with a </a:t>
            </a:r>
            <a:r>
              <a:rPr lang="en-US" altLang="en-US" sz="2400" b="1"/>
              <a:t>population standard deviation </a:t>
            </a:r>
            <a:r>
              <a:rPr lang="en-US" altLang="en-US" sz="2400"/>
              <a:t>of 2.4 pounds. Find the </a:t>
            </a:r>
            <a:r>
              <a:rPr lang="en-US" altLang="en-US" b="1" i="1">
                <a:latin typeface="Times New Roman" panose="02020603050405020304" pitchFamily="18" charset="0"/>
              </a:rPr>
              <a:t>p</a:t>
            </a:r>
            <a:r>
              <a:rPr lang="en-US" altLang="en-US" sz="2400" b="1"/>
              <a:t>–value</a:t>
            </a:r>
            <a:r>
              <a:rPr lang="en-US" altLang="en-US" sz="2400"/>
              <a:t> for this test. What will you decision be </a:t>
            </a:r>
            <a:r>
              <a:rPr lang="en-US" altLang="en-US" sz="2400" b="1"/>
              <a:t>if </a:t>
            </a:r>
            <a:r>
              <a:rPr lang="el-GR" altLang="en-US" sz="2400" b="1">
                <a:latin typeface="Times New Roman" panose="02020603050405020304" pitchFamily="18" charset="0"/>
                <a:cs typeface="Times New Roman" panose="02020603050405020304" pitchFamily="18" charset="0"/>
              </a:rPr>
              <a:t>α</a:t>
            </a:r>
            <a:r>
              <a:rPr lang="en-GB" altLang="en-US" sz="2400" b="1">
                <a:latin typeface="Times New Roman" panose="02020603050405020304" pitchFamily="18" charset="0"/>
                <a:cs typeface="Times New Roman" panose="02020603050405020304" pitchFamily="18" charset="0"/>
              </a:rPr>
              <a:t> </a:t>
            </a:r>
            <a:r>
              <a:rPr lang="en-GB" altLang="en-US" sz="2400" b="1">
                <a:cs typeface="Times New Roman" panose="02020603050405020304" pitchFamily="18" charset="0"/>
              </a:rPr>
              <a:t>= .01? What if </a:t>
            </a:r>
            <a:r>
              <a:rPr lang="el-GR" altLang="en-US" sz="2400" b="1">
                <a:latin typeface="Times New Roman" panose="02020603050405020304" pitchFamily="18" charset="0"/>
                <a:cs typeface="Times New Roman" panose="02020603050405020304" pitchFamily="18" charset="0"/>
              </a:rPr>
              <a:t>α</a:t>
            </a:r>
            <a:r>
              <a:rPr lang="en-GB" altLang="en-US" sz="2400" b="1">
                <a:latin typeface="Times New Roman" panose="02020603050405020304" pitchFamily="18" charset="0"/>
                <a:cs typeface="Times New Roman" panose="02020603050405020304" pitchFamily="18" charset="0"/>
              </a:rPr>
              <a:t> </a:t>
            </a:r>
            <a:r>
              <a:rPr lang="en-GB" altLang="en-US" sz="2400" b="1">
                <a:cs typeface="Times New Roman" panose="02020603050405020304" pitchFamily="18" charset="0"/>
              </a:rPr>
              <a:t>= .05</a:t>
            </a:r>
            <a:r>
              <a:rPr lang="en-GB" altLang="en-US" sz="2400">
                <a:cs typeface="Times New Roman" panose="02020603050405020304" pitchFamily="18" charset="0"/>
              </a:rPr>
              <a:t>?</a:t>
            </a:r>
            <a:endParaRPr lang="el-GR" altLang="en-US" sz="2400">
              <a:latin typeface="Times New Roman" panose="02020603050405020304" pitchFamily="18" charset="0"/>
              <a:cs typeface="Times New Roman" panose="02020603050405020304" pitchFamily="18" charset="0"/>
            </a:endParaRPr>
          </a:p>
        </p:txBody>
      </p:sp>
      <p:sp>
        <p:nvSpPr>
          <p:cNvPr id="81924" name="Text Box 4">
            <a:extLst>
              <a:ext uri="{FF2B5EF4-FFF2-40B4-BE49-F238E27FC236}">
                <a16:creationId xmlns:a16="http://schemas.microsoft.com/office/drawing/2014/main" id="{492B6692-561A-404F-A168-164158B9833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150D62F-4257-4AAD-B1F9-41D8001861BE}"/>
              </a:ext>
            </a:extLst>
          </p:cNvPr>
          <p:cNvSpPr>
            <a:spLocks noGrp="1" noChangeArrowheads="1"/>
          </p:cNvSpPr>
          <p:nvPr>
            <p:ph type="title"/>
          </p:nvPr>
        </p:nvSpPr>
        <p:spPr/>
        <p:txBody>
          <a:bodyPr/>
          <a:lstStyle/>
          <a:p>
            <a:pPr eaLnBrk="1" hangingPunct="1"/>
            <a:r>
              <a:rPr lang="en-US" altLang="en-US" sz="3200"/>
              <a:t>Example 9-2: Solution</a:t>
            </a:r>
          </a:p>
        </p:txBody>
      </p:sp>
      <p:sp>
        <p:nvSpPr>
          <p:cNvPr id="83971" name="Rectangle 3">
            <a:extLst>
              <a:ext uri="{FF2B5EF4-FFF2-40B4-BE49-F238E27FC236}">
                <a16:creationId xmlns:a16="http://schemas.microsoft.com/office/drawing/2014/main" id="{F7EC25EE-9E8F-4CFE-8F63-8F16D318B70A}"/>
              </a:ext>
            </a:extLst>
          </p:cNvPr>
          <p:cNvSpPr>
            <a:spLocks noGrp="1" noChangeArrowheads="1"/>
          </p:cNvSpPr>
          <p:nvPr>
            <p:ph type="body" idx="1"/>
          </p:nvPr>
        </p:nvSpPr>
        <p:spPr>
          <a:xfrm>
            <a:off x="609600" y="1600200"/>
            <a:ext cx="8270875" cy="4114800"/>
          </a:xfrm>
        </p:spPr>
        <p:txBody>
          <a:bodyPr/>
          <a:lstStyle/>
          <a:p>
            <a:pPr eaLnBrk="1" hangingPunct="1">
              <a:buSzPct val="90000"/>
              <a:buFont typeface="Wingdings" panose="05000000000000000000" pitchFamily="2" charset="2"/>
              <a:buChar char="§"/>
            </a:pPr>
            <a:r>
              <a:rPr lang="en-GB" altLang="en-US"/>
              <a:t>Step 1:</a:t>
            </a:r>
            <a:r>
              <a:rPr lang="en-GB" altLang="en-US" i="1"/>
              <a:t> H</a:t>
            </a:r>
            <a:r>
              <a:rPr lang="en-GB" altLang="en-US" baseline="-25000"/>
              <a:t>0</a:t>
            </a:r>
            <a:r>
              <a:rPr lang="en-GB" altLang="en-US"/>
              <a:t>: </a:t>
            </a:r>
            <a:r>
              <a:rPr lang="el-GR" altLang="en-US">
                <a:latin typeface="Times New Roman" panose="02020603050405020304" pitchFamily="18" charset="0"/>
                <a:cs typeface="Times New Roman" panose="02020603050405020304" pitchFamily="18" charset="0"/>
              </a:rPr>
              <a:t>μ</a:t>
            </a:r>
            <a:r>
              <a:rPr lang="en-GB" altLang="en-US"/>
              <a:t> ≥ 10       </a:t>
            </a:r>
            <a:r>
              <a:rPr lang="en-GB" altLang="en-US" i="1"/>
              <a:t>H</a:t>
            </a:r>
            <a:r>
              <a:rPr lang="en-GB" altLang="en-US" baseline="-25000"/>
              <a:t>1</a:t>
            </a:r>
            <a:r>
              <a:rPr lang="en-GB" altLang="en-US"/>
              <a:t>: </a:t>
            </a:r>
            <a:r>
              <a:rPr lang="el-GR" altLang="en-US">
                <a:latin typeface="Times New Roman" panose="02020603050405020304" pitchFamily="18" charset="0"/>
                <a:cs typeface="Times New Roman" panose="02020603050405020304" pitchFamily="18" charset="0"/>
              </a:rPr>
              <a:t>μ</a:t>
            </a:r>
            <a:r>
              <a:rPr lang="en-GB" altLang="en-US"/>
              <a:t> &lt; 10</a:t>
            </a:r>
          </a:p>
          <a:p>
            <a:pPr eaLnBrk="1" hangingPunct="1">
              <a:buSzPct val="90000"/>
              <a:buFont typeface="Wingdings" panose="05000000000000000000" pitchFamily="2" charset="2"/>
              <a:buChar char="§"/>
            </a:pPr>
            <a:r>
              <a:rPr lang="en-GB" altLang="en-US"/>
              <a:t>Step 2:  Because there is the &lt; sign in </a:t>
            </a:r>
            <a:r>
              <a:rPr lang="en-GB" altLang="en-US" i="1"/>
              <a:t>H</a:t>
            </a:r>
            <a:r>
              <a:rPr lang="en-GB" altLang="en-US" i="1" baseline="-25000"/>
              <a:t>1</a:t>
            </a:r>
            <a:r>
              <a:rPr lang="en-GB" altLang="en-US"/>
              <a:t>, the left-tailed test is appropriate.</a:t>
            </a:r>
          </a:p>
          <a:p>
            <a:pPr eaLnBrk="1" hangingPunct="1">
              <a:buSzPct val="90000"/>
              <a:buFont typeface="Wingdings" panose="05000000000000000000" pitchFamily="2" charset="2"/>
              <a:buChar char="§"/>
            </a:pPr>
            <a:r>
              <a:rPr lang="en-GB" altLang="en-US"/>
              <a:t>Step 3: The population standard deviation σ</a:t>
            </a:r>
            <a:r>
              <a:rPr lang="en-GB" altLang="en-US">
                <a:sym typeface="Mathematica1" pitchFamily="2" charset="2"/>
              </a:rPr>
              <a:t> is known, the sample size is large </a:t>
            </a:r>
            <a:r>
              <a:rPr lang="en-US" altLang="en-US"/>
              <a:t>(</a:t>
            </a:r>
            <a:r>
              <a:rPr lang="en-US" altLang="en-US" i="1">
                <a:latin typeface="Times New Roman" panose="02020603050405020304" pitchFamily="18" charset="0"/>
              </a:rPr>
              <a:t>n</a:t>
            </a:r>
            <a:r>
              <a:rPr lang="en-US" altLang="en-US"/>
              <a:t> &gt; 30).  Due to the Central Limit Theorem, we will use the Standard Normal Distribution to find the </a:t>
            </a:r>
            <a:r>
              <a:rPr lang="en-US" altLang="en-US" i="1">
                <a:latin typeface="Times New Roman" panose="02020603050405020304" pitchFamily="18" charset="0"/>
              </a:rPr>
              <a:t>p</a:t>
            </a:r>
            <a:r>
              <a:rPr lang="en-US" altLang="en-US"/>
              <a:t>–value and perform the test.</a:t>
            </a:r>
          </a:p>
        </p:txBody>
      </p:sp>
      <p:sp>
        <p:nvSpPr>
          <p:cNvPr id="83972" name="Text Box 4">
            <a:extLst>
              <a:ext uri="{FF2B5EF4-FFF2-40B4-BE49-F238E27FC236}">
                <a16:creationId xmlns:a16="http://schemas.microsoft.com/office/drawing/2014/main" id="{C20BE58F-E78C-4B11-8F66-F99438F61F0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69A631A-80E2-4F88-AF77-6C04F3EE2AF9}"/>
              </a:ext>
            </a:extLst>
          </p:cNvPr>
          <p:cNvSpPr>
            <a:spLocks noGrp="1" noChangeArrowheads="1"/>
          </p:cNvSpPr>
          <p:nvPr>
            <p:ph type="title"/>
          </p:nvPr>
        </p:nvSpPr>
        <p:spPr/>
        <p:txBody>
          <a:bodyPr/>
          <a:lstStyle/>
          <a:p>
            <a:pPr eaLnBrk="1" hangingPunct="1"/>
            <a:r>
              <a:rPr lang="en-US" altLang="en-US" sz="3200"/>
              <a:t>Example 9-2: Solution</a:t>
            </a:r>
          </a:p>
        </p:txBody>
      </p:sp>
      <p:sp>
        <p:nvSpPr>
          <p:cNvPr id="86019" name="Rectangle 3">
            <a:extLst>
              <a:ext uri="{FF2B5EF4-FFF2-40B4-BE49-F238E27FC236}">
                <a16:creationId xmlns:a16="http://schemas.microsoft.com/office/drawing/2014/main" id="{0531C483-8953-4284-9D60-4160E73E105E}"/>
              </a:ext>
            </a:extLst>
          </p:cNvPr>
          <p:cNvSpPr>
            <a:spLocks noGrp="1" noChangeArrowheads="1"/>
          </p:cNvSpPr>
          <p:nvPr>
            <p:ph type="body" sz="half" idx="1"/>
          </p:nvPr>
        </p:nvSpPr>
        <p:spPr>
          <a:xfrm>
            <a:off x="457200" y="1447800"/>
            <a:ext cx="8534400" cy="4800600"/>
          </a:xfrm>
        </p:spPr>
        <p:txBody>
          <a:bodyPr/>
          <a:lstStyle/>
          <a:p>
            <a:pPr eaLnBrk="1" hangingPunct="1">
              <a:buSzPct val="90000"/>
              <a:buFont typeface="Wingdings" panose="05000000000000000000" pitchFamily="2" charset="2"/>
              <a:buChar char="§"/>
            </a:pPr>
            <a:r>
              <a:rPr lang="en-GB" altLang="en-US"/>
              <a:t>Step 4:</a:t>
            </a:r>
            <a:r>
              <a:rPr lang="en-GB" altLang="en-US" i="1"/>
              <a:t> </a:t>
            </a:r>
          </a:p>
          <a:p>
            <a:pPr eaLnBrk="1" hangingPunct="1">
              <a:buSzPct val="90000"/>
              <a:buFont typeface="Wingdings" panose="05000000000000000000" pitchFamily="2" charset="2"/>
              <a:buNone/>
            </a:pPr>
            <a:endParaRPr lang="en-GB" altLang="en-US"/>
          </a:p>
          <a:p>
            <a:pPr eaLnBrk="1" hangingPunct="1">
              <a:buSzPct val="90000"/>
              <a:buFont typeface="Wingdings" panose="05000000000000000000" pitchFamily="2" charset="2"/>
              <a:buNone/>
            </a:pPr>
            <a:endParaRPr lang="en-GB" altLang="en-US"/>
          </a:p>
          <a:p>
            <a:pPr eaLnBrk="1" hangingPunct="1">
              <a:buSzPct val="90000"/>
              <a:buFont typeface="Wingdings" panose="05000000000000000000" pitchFamily="2" charset="2"/>
              <a:buNone/>
            </a:pPr>
            <a:endParaRPr lang="en-GB" altLang="en-US"/>
          </a:p>
          <a:p>
            <a:pPr eaLnBrk="1" hangingPunct="1">
              <a:buSzPct val="90000"/>
              <a:buFont typeface="Wingdings" panose="05000000000000000000" pitchFamily="2" charset="2"/>
              <a:buNone/>
            </a:pPr>
            <a:endParaRPr lang="en-GB" altLang="en-US"/>
          </a:p>
          <a:p>
            <a:pPr eaLnBrk="1" hangingPunct="1">
              <a:buSzPct val="90000"/>
              <a:buFont typeface="Wingdings" panose="05000000000000000000" pitchFamily="2" charset="2"/>
              <a:buNone/>
            </a:pPr>
            <a:r>
              <a:rPr lang="en-GB" altLang="en-US"/>
              <a:t>Looking up the Standard Normal Distribution Table:  when </a:t>
            </a:r>
            <a:r>
              <a:rPr lang="en-GB" altLang="en-US" i="1"/>
              <a:t>z</a:t>
            </a:r>
            <a:r>
              <a:rPr lang="en-GB" altLang="en-US" i="1" baseline="-25000"/>
              <a:t>o</a:t>
            </a:r>
            <a:r>
              <a:rPr lang="en-GB" altLang="en-US"/>
              <a:t> = -2.00 the area under the curve is 0.0228.     </a:t>
            </a:r>
          </a:p>
          <a:p>
            <a:pPr eaLnBrk="1" hangingPunct="1">
              <a:buSzPct val="90000"/>
              <a:buFont typeface="Wingdings" panose="05000000000000000000" pitchFamily="2" charset="2"/>
              <a:buNone/>
            </a:pPr>
            <a:r>
              <a:rPr lang="en-GB" altLang="en-US"/>
              <a:t>This is a left-tail test (i.e., single tail).  Therefore, </a:t>
            </a:r>
            <a:r>
              <a:rPr lang="en-GB" altLang="en-US" i="1"/>
              <a:t>p</a:t>
            </a:r>
            <a:r>
              <a:rPr lang="en-GB" altLang="en-US"/>
              <a:t>-value = </a:t>
            </a:r>
            <a:r>
              <a:rPr lang="en-GB" altLang="en-US" b="1"/>
              <a:t>.0228</a:t>
            </a:r>
          </a:p>
          <a:p>
            <a:pPr eaLnBrk="1" hangingPunct="1">
              <a:buSzPct val="90000"/>
              <a:buFont typeface="Wingdings" panose="05000000000000000000" pitchFamily="2" charset="2"/>
              <a:buNone/>
            </a:pPr>
            <a:endParaRPr lang="en-US" altLang="en-US"/>
          </a:p>
        </p:txBody>
      </p:sp>
      <p:sp>
        <p:nvSpPr>
          <p:cNvPr id="86020" name="Text Box 4">
            <a:extLst>
              <a:ext uri="{FF2B5EF4-FFF2-40B4-BE49-F238E27FC236}">
                <a16:creationId xmlns:a16="http://schemas.microsoft.com/office/drawing/2014/main" id="{2A42E6E0-94C9-4F0A-AAA3-B24777D04D1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86021" name="Object 2">
            <a:extLst>
              <a:ext uri="{FF2B5EF4-FFF2-40B4-BE49-F238E27FC236}">
                <a16:creationId xmlns:a16="http://schemas.microsoft.com/office/drawing/2014/main" id="{EA58F96B-39FD-42BC-92F9-2CA9CF69E6E4}"/>
              </a:ext>
            </a:extLst>
          </p:cNvPr>
          <p:cNvGraphicFramePr>
            <a:graphicFrameLocks noGrp="1" noChangeAspect="1"/>
          </p:cNvGraphicFramePr>
          <p:nvPr>
            <p:ph sz="half" idx="2"/>
          </p:nvPr>
        </p:nvGraphicFramePr>
        <p:xfrm>
          <a:off x="2286000" y="2209800"/>
          <a:ext cx="4230688" cy="1905000"/>
        </p:xfrm>
        <a:graphic>
          <a:graphicData uri="http://schemas.openxmlformats.org/presentationml/2006/ole">
            <mc:AlternateContent xmlns:mc="http://schemas.openxmlformats.org/markup-compatibility/2006">
              <mc:Choice xmlns:v="urn:schemas-microsoft-com:vml" Requires="v">
                <p:oleObj spid="_x0000_s86031" name="Equation" r:id="rId4" imgW="1916868" imgH="863225" progId="Equation.DSMT4">
                  <p:embed/>
                </p:oleObj>
              </mc:Choice>
              <mc:Fallback>
                <p:oleObj name="Equation" r:id="rId4" imgW="1916868" imgH="863225"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4230688"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7BE7795-31AA-4CF3-8FF5-35AE6481DFDD}"/>
              </a:ext>
            </a:extLst>
          </p:cNvPr>
          <p:cNvSpPr>
            <a:spLocks noGrp="1" noChangeArrowheads="1"/>
          </p:cNvSpPr>
          <p:nvPr>
            <p:ph type="title"/>
          </p:nvPr>
        </p:nvSpPr>
        <p:spPr/>
        <p:txBody>
          <a:bodyPr/>
          <a:lstStyle/>
          <a:p>
            <a:pPr eaLnBrk="1" hangingPunct="1"/>
            <a:r>
              <a:rPr lang="en-US" altLang="en-US" sz="3200"/>
              <a:t>Two Types of Errors</a:t>
            </a:r>
          </a:p>
        </p:txBody>
      </p:sp>
      <p:sp>
        <p:nvSpPr>
          <p:cNvPr id="17411" name="Rectangle 3">
            <a:extLst>
              <a:ext uri="{FF2B5EF4-FFF2-40B4-BE49-F238E27FC236}">
                <a16:creationId xmlns:a16="http://schemas.microsoft.com/office/drawing/2014/main" id="{9033DFB7-1A97-4541-B23D-5AE447D5AB02}"/>
              </a:ext>
            </a:extLst>
          </p:cNvPr>
          <p:cNvSpPr>
            <a:spLocks noGrp="1" noChangeArrowheads="1"/>
          </p:cNvSpPr>
          <p:nvPr>
            <p:ph type="body" idx="1"/>
          </p:nvPr>
        </p:nvSpPr>
        <p:spPr>
          <a:xfrm>
            <a:off x="468313" y="2017713"/>
            <a:ext cx="8486775" cy="4114800"/>
          </a:xfrm>
        </p:spPr>
        <p:txBody>
          <a:bodyPr/>
          <a:lstStyle/>
          <a:p>
            <a:pPr eaLnBrk="1" hangingPunct="1">
              <a:lnSpc>
                <a:spcPct val="90000"/>
              </a:lnSpc>
              <a:buFont typeface="Tahoma" panose="020B0604030504040204" pitchFamily="34" charset="0"/>
              <a:buChar char=" "/>
            </a:pPr>
            <a:r>
              <a:rPr lang="en-US" altLang="en-US">
                <a:solidFill>
                  <a:schemeClr val="folHlink"/>
                </a:solidFill>
              </a:rPr>
              <a:t>Definition</a:t>
            </a:r>
          </a:p>
          <a:p>
            <a:pPr eaLnBrk="1" hangingPunct="1">
              <a:lnSpc>
                <a:spcPct val="90000"/>
              </a:lnSpc>
              <a:buFont typeface="Tahoma" panose="020B0604030504040204" pitchFamily="34" charset="0"/>
              <a:buChar char=" "/>
            </a:pPr>
            <a:r>
              <a:rPr lang="en-US" altLang="en-US"/>
              <a:t>A </a:t>
            </a:r>
            <a:r>
              <a:rPr lang="en-US" altLang="en-US" b="1" i="1" u="sng">
                <a:solidFill>
                  <a:schemeClr val="hlink"/>
                </a:solidFill>
              </a:rPr>
              <a:t>Type I error</a:t>
            </a:r>
            <a:r>
              <a:rPr lang="en-US" altLang="en-US"/>
              <a:t> occurs when a true null hypothesis is rejected. The value of </a:t>
            </a:r>
            <a:r>
              <a:rPr lang="el-GR" altLang="en-US">
                <a:latin typeface="Times New Roman" panose="02020603050405020304" pitchFamily="18" charset="0"/>
                <a:cs typeface="Times New Roman" panose="02020603050405020304" pitchFamily="18" charset="0"/>
              </a:rPr>
              <a:t>α</a:t>
            </a:r>
            <a:r>
              <a:rPr lang="en-GB" altLang="en-US">
                <a:latin typeface="Times New Roman" panose="02020603050405020304" pitchFamily="18" charset="0"/>
                <a:cs typeface="Times New Roman" panose="02020603050405020304" pitchFamily="18" charset="0"/>
              </a:rPr>
              <a:t> </a:t>
            </a:r>
            <a:r>
              <a:rPr lang="en-GB" altLang="en-US">
                <a:cs typeface="Times New Roman" panose="02020603050405020304" pitchFamily="18" charset="0"/>
              </a:rPr>
              <a:t>represents the probability of committing this type of error; that is,</a:t>
            </a:r>
          </a:p>
          <a:p>
            <a:pPr algn="ctr" eaLnBrk="1" hangingPunct="1">
              <a:lnSpc>
                <a:spcPct val="90000"/>
              </a:lnSpc>
              <a:buFont typeface="Tahoma" panose="020B0604030504040204" pitchFamily="34" charset="0"/>
              <a:buChar char=" "/>
            </a:pPr>
            <a:r>
              <a:rPr lang="el-GR" altLang="en-US">
                <a:latin typeface="Times New Roman" panose="02020603050405020304" pitchFamily="18" charset="0"/>
                <a:cs typeface="Times New Roman" panose="02020603050405020304" pitchFamily="18" charset="0"/>
              </a:rPr>
              <a:t>α</a:t>
            </a:r>
            <a:r>
              <a:rPr lang="en-GB" altLang="en-US">
                <a:latin typeface="Times New Roman" panose="02020603050405020304" pitchFamily="18" charset="0"/>
                <a:cs typeface="Times New Roman" panose="02020603050405020304" pitchFamily="18" charset="0"/>
              </a:rPr>
              <a:t> </a:t>
            </a:r>
            <a:r>
              <a:rPr lang="en-GB" altLang="en-US">
                <a:cs typeface="Times New Roman" panose="02020603050405020304" pitchFamily="18" charset="0"/>
              </a:rPr>
              <a:t>= </a:t>
            </a:r>
            <a:r>
              <a:rPr lang="en-GB" altLang="en-US" i="1">
                <a:cs typeface="Times New Roman" panose="02020603050405020304" pitchFamily="18" charset="0"/>
              </a:rPr>
              <a:t>P</a:t>
            </a:r>
            <a:r>
              <a:rPr lang="en-GB" altLang="en-US">
                <a:cs typeface="Times New Roman" panose="02020603050405020304" pitchFamily="18" charset="0"/>
              </a:rPr>
              <a:t>(</a:t>
            </a:r>
            <a:r>
              <a:rPr lang="en-GB" altLang="en-US" i="1">
                <a:cs typeface="Times New Roman" panose="02020603050405020304" pitchFamily="18" charset="0"/>
              </a:rPr>
              <a:t>H</a:t>
            </a:r>
            <a:r>
              <a:rPr lang="en-GB" altLang="en-US" baseline="-25000">
                <a:cs typeface="Times New Roman" panose="02020603050405020304" pitchFamily="18" charset="0"/>
              </a:rPr>
              <a:t>0</a:t>
            </a:r>
            <a:r>
              <a:rPr lang="en-GB" altLang="en-US">
                <a:cs typeface="Times New Roman" panose="02020603050405020304" pitchFamily="18" charset="0"/>
              </a:rPr>
              <a:t> is rejected | </a:t>
            </a:r>
            <a:r>
              <a:rPr lang="en-GB" altLang="en-US" i="1">
                <a:cs typeface="Times New Roman" panose="02020603050405020304" pitchFamily="18" charset="0"/>
              </a:rPr>
              <a:t>H</a:t>
            </a:r>
            <a:r>
              <a:rPr lang="en-GB" altLang="en-US" baseline="-25000">
                <a:cs typeface="Times New Roman" panose="02020603050405020304" pitchFamily="18" charset="0"/>
              </a:rPr>
              <a:t>0 </a:t>
            </a:r>
            <a:r>
              <a:rPr lang="en-GB" altLang="en-US">
                <a:cs typeface="Times New Roman" panose="02020603050405020304" pitchFamily="18" charset="0"/>
              </a:rPr>
              <a:t> is true)</a:t>
            </a:r>
          </a:p>
          <a:p>
            <a:pPr eaLnBrk="1" hangingPunct="1">
              <a:lnSpc>
                <a:spcPct val="90000"/>
              </a:lnSpc>
              <a:buFont typeface="Tahoma" panose="020B0604030504040204" pitchFamily="34" charset="0"/>
              <a:buChar char=" "/>
            </a:pPr>
            <a:r>
              <a:rPr lang="en-GB" altLang="en-US">
                <a:cs typeface="Times New Roman" panose="02020603050405020304" pitchFamily="18" charset="0"/>
              </a:rPr>
              <a:t>The value of </a:t>
            </a:r>
            <a:r>
              <a:rPr lang="el-GR" altLang="en-US">
                <a:latin typeface="Times New Roman" panose="02020603050405020304" pitchFamily="18" charset="0"/>
                <a:cs typeface="Times New Roman" panose="02020603050405020304" pitchFamily="18" charset="0"/>
              </a:rPr>
              <a:t>α</a:t>
            </a:r>
            <a:r>
              <a:rPr lang="en-GB" altLang="en-US">
                <a:latin typeface="Times New Roman" panose="02020603050405020304" pitchFamily="18" charset="0"/>
                <a:cs typeface="Times New Roman" panose="02020603050405020304" pitchFamily="18" charset="0"/>
              </a:rPr>
              <a:t> </a:t>
            </a:r>
            <a:r>
              <a:rPr lang="en-GB" altLang="en-US">
                <a:cs typeface="Times New Roman" panose="02020603050405020304" pitchFamily="18" charset="0"/>
              </a:rPr>
              <a:t>represents the </a:t>
            </a:r>
            <a:r>
              <a:rPr lang="en-GB" altLang="en-US" b="1" i="1" u="sng">
                <a:solidFill>
                  <a:schemeClr val="hlink"/>
                </a:solidFill>
                <a:cs typeface="Times New Roman" panose="02020603050405020304" pitchFamily="18" charset="0"/>
              </a:rPr>
              <a:t>significance level</a:t>
            </a:r>
            <a:r>
              <a:rPr lang="en-GB" altLang="en-US">
                <a:cs typeface="Times New Roman" panose="02020603050405020304" pitchFamily="18" charset="0"/>
              </a:rPr>
              <a:t> of the test.</a:t>
            </a:r>
            <a:r>
              <a:rPr lang="en-US" altLang="en-US"/>
              <a:t> </a:t>
            </a:r>
          </a:p>
          <a:p>
            <a:pPr eaLnBrk="1" hangingPunct="1">
              <a:lnSpc>
                <a:spcPct val="90000"/>
              </a:lnSpc>
            </a:pPr>
            <a:endParaRPr lang="en-US" altLang="en-US"/>
          </a:p>
        </p:txBody>
      </p:sp>
      <p:sp>
        <p:nvSpPr>
          <p:cNvPr id="17412" name="Text Box 4">
            <a:extLst>
              <a:ext uri="{FF2B5EF4-FFF2-40B4-BE49-F238E27FC236}">
                <a16:creationId xmlns:a16="http://schemas.microsoft.com/office/drawing/2014/main" id="{F405AB12-68E0-48DC-B5A7-383CF086E05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E9F8267-CC42-48F7-9D53-B5A29F35DD6A}"/>
              </a:ext>
            </a:extLst>
          </p:cNvPr>
          <p:cNvSpPr>
            <a:spLocks noGrp="1" noChangeArrowheads="1"/>
          </p:cNvSpPr>
          <p:nvPr>
            <p:ph type="title"/>
          </p:nvPr>
        </p:nvSpPr>
        <p:spPr/>
        <p:txBody>
          <a:bodyPr/>
          <a:lstStyle/>
          <a:p>
            <a:pPr eaLnBrk="1" hangingPunct="1"/>
            <a:r>
              <a:rPr lang="en-US" altLang="en-US" sz="3200"/>
              <a:t>Figure 9-8 The p-value for a left-tailed test.</a:t>
            </a:r>
          </a:p>
        </p:txBody>
      </p:sp>
      <p:sp>
        <p:nvSpPr>
          <p:cNvPr id="88067" name="Text Box 3">
            <a:extLst>
              <a:ext uri="{FF2B5EF4-FFF2-40B4-BE49-F238E27FC236}">
                <a16:creationId xmlns:a16="http://schemas.microsoft.com/office/drawing/2014/main" id="{5E9CCD58-71ED-41CB-9FDF-D193F7B85AB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88068" name="Picture 6">
            <a:extLst>
              <a:ext uri="{FF2B5EF4-FFF2-40B4-BE49-F238E27FC236}">
                <a16:creationId xmlns:a16="http://schemas.microsoft.com/office/drawing/2014/main" id="{1F1414FA-AF92-4C57-8C13-EB63FCA66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39963"/>
            <a:ext cx="4724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EAE8328-3B13-4A03-BE82-6B8E50CDF841}"/>
              </a:ext>
            </a:extLst>
          </p:cNvPr>
          <p:cNvSpPr>
            <a:spLocks noGrp="1" noChangeArrowheads="1"/>
          </p:cNvSpPr>
          <p:nvPr>
            <p:ph type="title"/>
          </p:nvPr>
        </p:nvSpPr>
        <p:spPr/>
        <p:txBody>
          <a:bodyPr/>
          <a:lstStyle/>
          <a:p>
            <a:pPr eaLnBrk="1" hangingPunct="1"/>
            <a:r>
              <a:rPr lang="en-US" altLang="en-US" sz="3200"/>
              <a:t>Example 9-2: Solution</a:t>
            </a:r>
          </a:p>
        </p:txBody>
      </p:sp>
      <p:sp>
        <p:nvSpPr>
          <p:cNvPr id="90115" name="Rectangle 3">
            <a:extLst>
              <a:ext uri="{FF2B5EF4-FFF2-40B4-BE49-F238E27FC236}">
                <a16:creationId xmlns:a16="http://schemas.microsoft.com/office/drawing/2014/main" id="{0AFEA202-D4C1-4AA9-ABEE-25E6A03E6E18}"/>
              </a:ext>
            </a:extLst>
          </p:cNvPr>
          <p:cNvSpPr>
            <a:spLocks noGrp="1" noChangeArrowheads="1"/>
          </p:cNvSpPr>
          <p:nvPr>
            <p:ph type="body" sz="half" idx="1"/>
          </p:nvPr>
        </p:nvSpPr>
        <p:spPr>
          <a:xfrm>
            <a:off x="457200" y="1641475"/>
            <a:ext cx="8077200" cy="4835525"/>
          </a:xfrm>
        </p:spPr>
        <p:txBody>
          <a:bodyPr/>
          <a:lstStyle/>
          <a:p>
            <a:pPr eaLnBrk="1" hangingPunct="1">
              <a:lnSpc>
                <a:spcPct val="80000"/>
              </a:lnSpc>
              <a:buSzPct val="90000"/>
              <a:buFont typeface="Wingdings" panose="05000000000000000000" pitchFamily="2" charset="2"/>
              <a:buChar char="§"/>
            </a:pPr>
            <a:r>
              <a:rPr lang="en-GB" altLang="en-US" sz="2400"/>
              <a:t>Step 5: </a:t>
            </a:r>
          </a:p>
          <a:p>
            <a:pPr eaLnBrk="1" hangingPunct="1">
              <a:lnSpc>
                <a:spcPct val="80000"/>
              </a:lnSpc>
              <a:buSzPct val="90000"/>
              <a:buFont typeface="Wingdings" panose="05000000000000000000" pitchFamily="2" charset="2"/>
              <a:buChar char="§"/>
            </a:pPr>
            <a:r>
              <a:rPr lang="en-GB" altLang="en-US" sz="2400"/>
              <a:t>Since α</a:t>
            </a:r>
            <a:r>
              <a:rPr lang="en-GB" altLang="en-US" sz="2400">
                <a:sym typeface="Mathematica1" pitchFamily="2" charset="2"/>
              </a:rPr>
              <a:t> = .01 is less than the p-value of .0228, we do not reject the null hypothesis at this significance level.  Consequently, we conclude that the mean weight lost within the first month of membership by the members of this club is 10 pounds or more.</a:t>
            </a:r>
          </a:p>
          <a:p>
            <a:pPr eaLnBrk="1" hangingPunct="1">
              <a:lnSpc>
                <a:spcPct val="80000"/>
              </a:lnSpc>
              <a:buSzPct val="90000"/>
              <a:buFont typeface="Wingdings" panose="05000000000000000000" pitchFamily="2" charset="2"/>
              <a:buChar char="§"/>
            </a:pPr>
            <a:endParaRPr lang="en-GB" altLang="en-US" sz="2400">
              <a:sym typeface="Mathematica1" pitchFamily="2" charset="2"/>
            </a:endParaRPr>
          </a:p>
          <a:p>
            <a:pPr eaLnBrk="1" hangingPunct="1">
              <a:lnSpc>
                <a:spcPct val="80000"/>
              </a:lnSpc>
              <a:buSzPct val="90000"/>
              <a:buFont typeface="Wingdings" panose="05000000000000000000" pitchFamily="2" charset="2"/>
              <a:buChar char="§"/>
            </a:pPr>
            <a:r>
              <a:rPr lang="en-GB" altLang="en-US" sz="2400"/>
              <a:t>Because α</a:t>
            </a:r>
            <a:r>
              <a:rPr lang="en-GB" altLang="en-US" sz="2400">
                <a:sym typeface="Mathematica1" pitchFamily="2" charset="2"/>
              </a:rPr>
              <a:t> = .05 is greater than the p-value of .0228, we reject the null hypothesis at this significance level.  Therefore, we conclude that the mean weight lost within the first month of membership by the members of this club is less than 10 pounds.</a:t>
            </a:r>
          </a:p>
          <a:p>
            <a:pPr eaLnBrk="1" hangingPunct="1">
              <a:lnSpc>
                <a:spcPct val="80000"/>
              </a:lnSpc>
              <a:buSzPct val="90000"/>
              <a:buFont typeface="Wingdings" panose="05000000000000000000" pitchFamily="2" charset="2"/>
              <a:buChar char="§"/>
            </a:pPr>
            <a:endParaRPr lang="en-US" altLang="en-US" sz="2400"/>
          </a:p>
        </p:txBody>
      </p:sp>
      <p:sp>
        <p:nvSpPr>
          <p:cNvPr id="90116" name="Text Box 4">
            <a:extLst>
              <a:ext uri="{FF2B5EF4-FFF2-40B4-BE49-F238E27FC236}">
                <a16:creationId xmlns:a16="http://schemas.microsoft.com/office/drawing/2014/main" id="{AE4E9F4A-BA24-49BA-AFAB-6A60E8201F9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AF542AF-8D2A-4BCE-85A3-EC1F47D7FDD8}"/>
              </a:ext>
            </a:extLst>
          </p:cNvPr>
          <p:cNvSpPr>
            <a:spLocks noGrp="1" noChangeArrowheads="1"/>
          </p:cNvSpPr>
          <p:nvPr>
            <p:ph type="title"/>
          </p:nvPr>
        </p:nvSpPr>
        <p:spPr/>
        <p:txBody>
          <a:bodyPr/>
          <a:lstStyle/>
          <a:p>
            <a:pPr eaLnBrk="1" hangingPunct="1"/>
            <a:r>
              <a:rPr lang="en-GB" altLang="en-US" sz="3200"/>
              <a:t>HYPOTHESIS TESTS ABOUT </a:t>
            </a:r>
            <a:r>
              <a:rPr lang="en-GB" altLang="en-US" sz="3200">
                <a:latin typeface="Symbol" panose="05050102010706020507" pitchFamily="18" charset="2"/>
                <a:sym typeface="Mathematica1" pitchFamily="2" charset="2"/>
              </a:rPr>
              <a:t>m</a:t>
            </a:r>
            <a:r>
              <a:rPr lang="en-GB" altLang="en-US" sz="3200">
                <a:sym typeface="Mathematica1" pitchFamily="2" charset="2"/>
              </a:rPr>
              <a:t>: </a:t>
            </a:r>
            <a:r>
              <a:rPr lang="en-GB" altLang="en-US" sz="3200">
                <a:latin typeface="Symbol" panose="05050102010706020507" pitchFamily="18" charset="2"/>
                <a:sym typeface="Mathematica1" pitchFamily="2" charset="2"/>
              </a:rPr>
              <a:t>s</a:t>
            </a:r>
            <a:r>
              <a:rPr lang="en-GB" altLang="en-US" sz="3200">
                <a:sym typeface="Mathematica1" pitchFamily="2" charset="2"/>
              </a:rPr>
              <a:t> KNOWN</a:t>
            </a:r>
            <a:endParaRPr lang="en-US" altLang="en-US" sz="3200"/>
          </a:p>
        </p:txBody>
      </p:sp>
      <p:sp>
        <p:nvSpPr>
          <p:cNvPr id="92163" name="Rectangle 3">
            <a:extLst>
              <a:ext uri="{FF2B5EF4-FFF2-40B4-BE49-F238E27FC236}">
                <a16:creationId xmlns:a16="http://schemas.microsoft.com/office/drawing/2014/main" id="{C7C8117F-415F-4FA4-946C-8EEC26A245B8}"/>
              </a:ext>
            </a:extLst>
          </p:cNvPr>
          <p:cNvSpPr>
            <a:spLocks noGrp="1" noChangeArrowheads="1"/>
          </p:cNvSpPr>
          <p:nvPr>
            <p:ph type="body" idx="1"/>
          </p:nvPr>
        </p:nvSpPr>
        <p:spPr>
          <a:xfrm>
            <a:off x="539750" y="1665288"/>
            <a:ext cx="8415338" cy="4735512"/>
          </a:xfrm>
        </p:spPr>
        <p:txBody>
          <a:bodyPr/>
          <a:lstStyle/>
          <a:p>
            <a:pPr eaLnBrk="1" hangingPunct="1">
              <a:lnSpc>
                <a:spcPct val="80000"/>
              </a:lnSpc>
              <a:buFont typeface="Tahoma" panose="020B0604030504040204" pitchFamily="34" charset="0"/>
              <a:buChar char=" "/>
            </a:pPr>
            <a:r>
              <a:rPr lang="en-US" altLang="en-US">
                <a:solidFill>
                  <a:schemeClr val="folHlink"/>
                </a:solidFill>
              </a:rPr>
              <a:t>Test Statistic</a:t>
            </a:r>
          </a:p>
          <a:p>
            <a:pPr eaLnBrk="1" hangingPunct="1">
              <a:lnSpc>
                <a:spcPct val="80000"/>
              </a:lnSpc>
              <a:buFont typeface="Tahoma" panose="020B0604030504040204" pitchFamily="34" charset="0"/>
              <a:buChar char=" "/>
            </a:pPr>
            <a:r>
              <a:rPr lang="en-GB" altLang="en-US"/>
              <a:t>In tests of hypotheses about </a:t>
            </a:r>
            <a:r>
              <a:rPr lang="el-GR" altLang="en-US">
                <a:latin typeface="Times New Roman" panose="02020603050405020304" pitchFamily="18" charset="0"/>
                <a:cs typeface="Times New Roman" panose="02020603050405020304" pitchFamily="18" charset="0"/>
              </a:rPr>
              <a:t>μ</a:t>
            </a:r>
            <a:r>
              <a:rPr lang="en-GB" altLang="en-US"/>
              <a:t> using the normal distribution, the random variable </a:t>
            </a:r>
          </a:p>
          <a:p>
            <a:pPr eaLnBrk="1" hangingPunct="1">
              <a:lnSpc>
                <a:spcPct val="80000"/>
              </a:lnSpc>
              <a:buFont typeface="Tahoma" panose="020B0604030504040204" pitchFamily="34" charset="0"/>
              <a:buChar char=" "/>
            </a:pPr>
            <a:endParaRPr lang="en-GB" altLang="en-US"/>
          </a:p>
          <a:p>
            <a:pPr eaLnBrk="1" hangingPunct="1">
              <a:lnSpc>
                <a:spcPct val="80000"/>
              </a:lnSpc>
              <a:buFont typeface="Tahoma" panose="020B0604030504040204" pitchFamily="34" charset="0"/>
              <a:buChar char=" "/>
            </a:pPr>
            <a:endParaRPr lang="en-GB" altLang="en-US"/>
          </a:p>
          <a:p>
            <a:pPr eaLnBrk="1" hangingPunct="1">
              <a:lnSpc>
                <a:spcPct val="80000"/>
              </a:lnSpc>
              <a:buFont typeface="Tahoma" panose="020B0604030504040204" pitchFamily="34" charset="0"/>
              <a:buChar char=" "/>
            </a:pPr>
            <a:endParaRPr lang="en-GB" altLang="en-US"/>
          </a:p>
          <a:p>
            <a:pPr eaLnBrk="1" hangingPunct="1">
              <a:lnSpc>
                <a:spcPct val="80000"/>
              </a:lnSpc>
              <a:buFont typeface="Tahoma" panose="020B0604030504040204" pitchFamily="34" charset="0"/>
              <a:buChar char=" "/>
            </a:pPr>
            <a:endParaRPr lang="en-GB" altLang="en-US"/>
          </a:p>
          <a:p>
            <a:pPr eaLnBrk="1" hangingPunct="1">
              <a:lnSpc>
                <a:spcPct val="80000"/>
              </a:lnSpc>
              <a:buFont typeface="Tahoma" panose="020B0604030504040204" pitchFamily="34" charset="0"/>
              <a:buChar char=" "/>
            </a:pPr>
            <a:r>
              <a:rPr lang="en-GB" altLang="en-US"/>
              <a:t>is called the </a:t>
            </a:r>
            <a:r>
              <a:rPr lang="en-GB" altLang="en-US" b="1" i="1" u="sng">
                <a:solidFill>
                  <a:schemeClr val="hlink"/>
                </a:solidFill>
              </a:rPr>
              <a:t>test statistic</a:t>
            </a:r>
            <a:r>
              <a:rPr lang="en-GB" altLang="en-US"/>
              <a:t>.  The test statistic can be defined as a rule or criterion that is used to make the decision whether or not to reject the null hypothesis.</a:t>
            </a:r>
            <a:endParaRPr lang="en-US" altLang="en-US"/>
          </a:p>
        </p:txBody>
      </p:sp>
      <p:graphicFrame>
        <p:nvGraphicFramePr>
          <p:cNvPr id="92164" name="Object 2">
            <a:extLst>
              <a:ext uri="{FF2B5EF4-FFF2-40B4-BE49-F238E27FC236}">
                <a16:creationId xmlns:a16="http://schemas.microsoft.com/office/drawing/2014/main" id="{ABE53786-6EA9-4847-B21F-714B7D3C12DB}"/>
              </a:ext>
            </a:extLst>
          </p:cNvPr>
          <p:cNvGraphicFramePr>
            <a:graphicFrameLocks noChangeAspect="1"/>
          </p:cNvGraphicFramePr>
          <p:nvPr/>
        </p:nvGraphicFramePr>
        <p:xfrm>
          <a:off x="1828800" y="3048000"/>
          <a:ext cx="5257800" cy="1143000"/>
        </p:xfrm>
        <a:graphic>
          <a:graphicData uri="http://schemas.openxmlformats.org/presentationml/2006/ole">
            <mc:AlternateContent xmlns:mc="http://schemas.openxmlformats.org/markup-compatibility/2006">
              <mc:Choice xmlns:v="urn:schemas-microsoft-com:vml" Requires="v">
                <p:oleObj spid="_x0000_s92175" name="Equation" r:id="rId3" imgW="2247900" imgH="431800" progId="Equation.DSMT4">
                  <p:embed/>
                </p:oleObj>
              </mc:Choice>
              <mc:Fallback>
                <p:oleObj name="Equation" r:id="rId3" imgW="22479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48000"/>
                        <a:ext cx="5257800"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2165" name="Text Box 6">
            <a:extLst>
              <a:ext uri="{FF2B5EF4-FFF2-40B4-BE49-F238E27FC236}">
                <a16:creationId xmlns:a16="http://schemas.microsoft.com/office/drawing/2014/main" id="{DBE9C1EB-179A-47B5-BADC-477AA99D13D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F74CDA-2A63-4546-9867-9094BEC21568}"/>
              </a:ext>
            </a:extLst>
          </p:cNvPr>
          <p:cNvSpPr>
            <a:spLocks noGrp="1" noChangeArrowheads="1"/>
          </p:cNvSpPr>
          <p:nvPr>
            <p:ph type="title"/>
          </p:nvPr>
        </p:nvSpPr>
        <p:spPr/>
        <p:txBody>
          <a:bodyPr/>
          <a:lstStyle/>
          <a:p>
            <a:pPr eaLnBrk="1" hangingPunct="1"/>
            <a:r>
              <a:rPr lang="en-US" altLang="en-US" sz="3200"/>
              <a:t>Example 9-3</a:t>
            </a:r>
          </a:p>
        </p:txBody>
      </p:sp>
      <p:sp>
        <p:nvSpPr>
          <p:cNvPr id="95235" name="Rectangle 3">
            <a:extLst>
              <a:ext uri="{FF2B5EF4-FFF2-40B4-BE49-F238E27FC236}">
                <a16:creationId xmlns:a16="http://schemas.microsoft.com/office/drawing/2014/main" id="{845B7C11-15ED-4DE9-89B8-5701662EE192}"/>
              </a:ext>
            </a:extLst>
          </p:cNvPr>
          <p:cNvSpPr>
            <a:spLocks noGrp="1" noChangeArrowheads="1"/>
          </p:cNvSpPr>
          <p:nvPr>
            <p:ph type="body" idx="1"/>
          </p:nvPr>
        </p:nvSpPr>
        <p:spPr>
          <a:xfrm>
            <a:off x="457200" y="1752600"/>
            <a:ext cx="8415338" cy="4114800"/>
          </a:xfrm>
        </p:spPr>
        <p:txBody>
          <a:bodyPr/>
          <a:lstStyle/>
          <a:p>
            <a:pPr algn="just" eaLnBrk="1" hangingPunct="1">
              <a:lnSpc>
                <a:spcPct val="90000"/>
              </a:lnSpc>
              <a:buFont typeface="Tahoma" panose="020B0604030504040204" pitchFamily="34" charset="0"/>
              <a:buChar char=" "/>
            </a:pPr>
            <a:r>
              <a:rPr lang="en-GB" altLang="en-US" sz="2000"/>
              <a:t>The TIV Telephone Company provides long-distance telephone service in an area. According to the company’s records, the average length of all long-distance calls placed through this company in 2009 </a:t>
            </a:r>
            <a:r>
              <a:rPr lang="en-GB" altLang="en-US" sz="2000" b="1"/>
              <a:t>was 12.44 </a:t>
            </a:r>
            <a:r>
              <a:rPr lang="en-GB" altLang="en-US" sz="2000"/>
              <a:t>minutes. The company’s management wanted to check if the mean length of the current long-distance calls is </a:t>
            </a:r>
            <a:r>
              <a:rPr lang="en-GB" altLang="en-US" sz="2000" b="1"/>
              <a:t>different</a:t>
            </a:r>
            <a:r>
              <a:rPr lang="en-GB" altLang="en-US" sz="2000"/>
              <a:t> from 12.44 minutes.  A </a:t>
            </a:r>
            <a:r>
              <a:rPr lang="en-GB" altLang="en-US" sz="2000" b="1"/>
              <a:t>sample of 150 </a:t>
            </a:r>
            <a:r>
              <a:rPr lang="en-GB" altLang="en-US" sz="2000"/>
              <a:t>such calls placed through this company produced a </a:t>
            </a:r>
            <a:r>
              <a:rPr lang="en-GB" altLang="en-US" sz="2000" b="1"/>
              <a:t>mean length of 13.71 </a:t>
            </a:r>
            <a:r>
              <a:rPr lang="en-GB" altLang="en-US" sz="2000"/>
              <a:t>minutes.  It is known that the </a:t>
            </a:r>
            <a:r>
              <a:rPr lang="en-GB" altLang="en-US" sz="2000" b="1"/>
              <a:t>standard deviation of all calls is 2.65 minutes</a:t>
            </a:r>
            <a:r>
              <a:rPr lang="en-GB" altLang="en-US" sz="2000"/>
              <a:t>. Using the </a:t>
            </a:r>
            <a:r>
              <a:rPr lang="en-GB" altLang="en-US" sz="2000" b="1"/>
              <a:t>2% significance level</a:t>
            </a:r>
            <a:r>
              <a:rPr lang="en-GB" altLang="en-US" sz="2000"/>
              <a:t>, can you conclude that the mean length of all current long-distance calls is </a:t>
            </a:r>
            <a:r>
              <a:rPr lang="en-GB" altLang="en-US" sz="2000" b="1"/>
              <a:t>different</a:t>
            </a:r>
            <a:r>
              <a:rPr lang="en-GB" altLang="en-US" sz="2000"/>
              <a:t> from 12.44 minutes?</a:t>
            </a:r>
            <a:endParaRPr lang="en-US" altLang="en-US" sz="2000"/>
          </a:p>
          <a:p>
            <a:pPr eaLnBrk="1" hangingPunct="1">
              <a:lnSpc>
                <a:spcPct val="90000"/>
              </a:lnSpc>
              <a:buFont typeface="Tahoma" panose="020B0604030504040204" pitchFamily="34" charset="0"/>
              <a:buChar char=" "/>
            </a:pPr>
            <a:r>
              <a:rPr lang="en-GB" altLang="en-US" sz="2000"/>
              <a:t> </a:t>
            </a:r>
            <a:endParaRPr lang="en-US" altLang="en-US" sz="2000"/>
          </a:p>
        </p:txBody>
      </p:sp>
      <p:sp>
        <p:nvSpPr>
          <p:cNvPr id="95236" name="Text Box 4">
            <a:extLst>
              <a:ext uri="{FF2B5EF4-FFF2-40B4-BE49-F238E27FC236}">
                <a16:creationId xmlns:a16="http://schemas.microsoft.com/office/drawing/2014/main" id="{4D7962CC-A21F-437F-A80C-6F87C1E9811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D8DBAD3-EFA3-4847-A3D2-0F61A883BF7F}"/>
              </a:ext>
            </a:extLst>
          </p:cNvPr>
          <p:cNvSpPr>
            <a:spLocks noGrp="1" noChangeArrowheads="1"/>
          </p:cNvSpPr>
          <p:nvPr>
            <p:ph type="title"/>
          </p:nvPr>
        </p:nvSpPr>
        <p:spPr/>
        <p:txBody>
          <a:bodyPr/>
          <a:lstStyle/>
          <a:p>
            <a:pPr eaLnBrk="1" hangingPunct="1"/>
            <a:r>
              <a:rPr lang="en-US" altLang="en-US" sz="3200"/>
              <a:t>Example 9-3: Solution</a:t>
            </a:r>
          </a:p>
        </p:txBody>
      </p:sp>
      <p:sp>
        <p:nvSpPr>
          <p:cNvPr id="96259" name="Rectangle 3">
            <a:extLst>
              <a:ext uri="{FF2B5EF4-FFF2-40B4-BE49-F238E27FC236}">
                <a16:creationId xmlns:a16="http://schemas.microsoft.com/office/drawing/2014/main" id="{B788220C-8D58-488C-B98E-6AAC0B9AA209}"/>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12.44    H</a:t>
            </a:r>
            <a:r>
              <a:rPr lang="en-GB" altLang="en-US"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12.44</a:t>
            </a:r>
          </a:p>
          <a:p>
            <a:pPr eaLnBrk="1" hangingPunct="1"/>
            <a:r>
              <a:rPr lang="en-GB" altLang="en-US"/>
              <a:t>Step 2: Because there is the ≠ sign in the </a:t>
            </a:r>
            <a:r>
              <a:rPr lang="en-GB" altLang="en-US" i="1"/>
              <a:t>H</a:t>
            </a:r>
            <a:r>
              <a:rPr lang="en-GB" altLang="en-US" i="1" baseline="-25000"/>
              <a:t>1</a:t>
            </a:r>
            <a:r>
              <a:rPr lang="en-GB" altLang="en-US"/>
              <a:t>, the two-tailed test is appropriate.</a:t>
            </a:r>
          </a:p>
          <a:p>
            <a:pPr eaLnBrk="1" hangingPunct="1"/>
            <a:r>
              <a:rPr lang="en-GB" altLang="en-US"/>
              <a:t>Step 3: The population standard deviation σ</a:t>
            </a:r>
            <a:r>
              <a:rPr lang="en-GB" altLang="en-US">
                <a:sym typeface="Mathematica1" pitchFamily="2" charset="2"/>
              </a:rPr>
              <a:t> is known, and the sample size is large </a:t>
            </a:r>
            <a:r>
              <a:rPr lang="en-US" altLang="en-US"/>
              <a:t>(</a:t>
            </a:r>
            <a:r>
              <a:rPr lang="en-US" altLang="en-US" i="1">
                <a:latin typeface="Times New Roman" panose="02020603050405020304" pitchFamily="18" charset="0"/>
              </a:rPr>
              <a:t>n</a:t>
            </a:r>
            <a:r>
              <a:rPr lang="en-US" altLang="en-US"/>
              <a:t> &gt; 30).  Due to the Central Limit Theorem, we will use the normal distribution to perform the test.</a:t>
            </a:r>
          </a:p>
          <a:p>
            <a:pPr eaLnBrk="1" hangingPunct="1"/>
            <a:endParaRPr lang="en-US" altLang="en-US"/>
          </a:p>
        </p:txBody>
      </p:sp>
      <p:sp>
        <p:nvSpPr>
          <p:cNvPr id="96260" name="Text Box 4">
            <a:extLst>
              <a:ext uri="{FF2B5EF4-FFF2-40B4-BE49-F238E27FC236}">
                <a16:creationId xmlns:a16="http://schemas.microsoft.com/office/drawing/2014/main" id="{0B13FE93-7263-441E-89CC-F33B551C138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0A7244C-D968-41F1-ADF6-A0CDAB6AD70F}"/>
              </a:ext>
            </a:extLst>
          </p:cNvPr>
          <p:cNvSpPr>
            <a:spLocks noGrp="1" noChangeArrowheads="1"/>
          </p:cNvSpPr>
          <p:nvPr>
            <p:ph type="title"/>
          </p:nvPr>
        </p:nvSpPr>
        <p:spPr/>
        <p:txBody>
          <a:bodyPr/>
          <a:lstStyle/>
          <a:p>
            <a:pPr eaLnBrk="1" hangingPunct="1"/>
            <a:r>
              <a:rPr lang="en-US" altLang="en-US" sz="3200"/>
              <a:t>Example 9-3: Solution</a:t>
            </a:r>
          </a:p>
        </p:txBody>
      </p:sp>
      <p:sp>
        <p:nvSpPr>
          <p:cNvPr id="97283" name="Rectangle 3">
            <a:extLst>
              <a:ext uri="{FF2B5EF4-FFF2-40B4-BE49-F238E27FC236}">
                <a16:creationId xmlns:a16="http://schemas.microsoft.com/office/drawing/2014/main" id="{A099ADFB-B423-4241-9843-6E224433AC1B}"/>
              </a:ext>
            </a:extLst>
          </p:cNvPr>
          <p:cNvSpPr>
            <a:spLocks noGrp="1" noChangeArrowheads="1"/>
          </p:cNvSpPr>
          <p:nvPr>
            <p:ph type="body" idx="1"/>
          </p:nvPr>
        </p:nvSpPr>
        <p:spPr>
          <a:xfrm>
            <a:off x="468313" y="2017713"/>
            <a:ext cx="8486775" cy="4114800"/>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α</a:t>
            </a:r>
            <a:r>
              <a:rPr lang="en-GB" altLang="en-US">
                <a:cs typeface="Times New Roman" panose="02020603050405020304" pitchFamily="18" charset="0"/>
              </a:rPr>
              <a:t> =</a:t>
            </a:r>
            <a:r>
              <a:rPr lang="en-US" altLang="en-US"/>
              <a:t> .02 </a:t>
            </a:r>
          </a:p>
          <a:p>
            <a:pPr eaLnBrk="1" hangingPunct="1"/>
            <a:r>
              <a:rPr lang="en-US" altLang="en-US"/>
              <a:t>Area in each tail = </a:t>
            </a:r>
            <a:r>
              <a:rPr lang="el-GR" altLang="en-US">
                <a:latin typeface="Times New Roman" panose="02020603050405020304" pitchFamily="18" charset="0"/>
                <a:cs typeface="Times New Roman" panose="02020603050405020304" pitchFamily="18" charset="0"/>
              </a:rPr>
              <a:t>α</a:t>
            </a:r>
            <a:r>
              <a:rPr lang="en-GB" altLang="en-US">
                <a:cs typeface="Times New Roman" panose="02020603050405020304" pitchFamily="18" charset="0"/>
              </a:rPr>
              <a:t> / 2=</a:t>
            </a:r>
            <a:r>
              <a:rPr lang="en-US" altLang="en-US"/>
              <a:t> .02 / 2 = .0100</a:t>
            </a:r>
          </a:p>
          <a:p>
            <a:pPr eaLnBrk="1" hangingPunct="1"/>
            <a:r>
              <a:rPr lang="en-US" altLang="en-US"/>
              <a:t>The </a:t>
            </a:r>
            <a:r>
              <a:rPr lang="en-US" altLang="en-US" i="1">
                <a:latin typeface="Times New Roman" panose="02020603050405020304" pitchFamily="18" charset="0"/>
              </a:rPr>
              <a:t>z</a:t>
            </a:r>
            <a:r>
              <a:rPr lang="en-US" altLang="en-US"/>
              <a:t> values for the two critical points are   -2.33 and 2.33</a:t>
            </a:r>
          </a:p>
        </p:txBody>
      </p:sp>
      <p:sp>
        <p:nvSpPr>
          <p:cNvPr id="97284" name="Text Box 4">
            <a:extLst>
              <a:ext uri="{FF2B5EF4-FFF2-40B4-BE49-F238E27FC236}">
                <a16:creationId xmlns:a16="http://schemas.microsoft.com/office/drawing/2014/main" id="{DC99E518-0732-4144-9E25-67F8A736738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72DFBF5-5C3A-421C-BF57-A26A3DA471BD}"/>
              </a:ext>
            </a:extLst>
          </p:cNvPr>
          <p:cNvSpPr>
            <a:spLocks noGrp="1" noChangeArrowheads="1"/>
          </p:cNvSpPr>
          <p:nvPr>
            <p:ph type="title"/>
          </p:nvPr>
        </p:nvSpPr>
        <p:spPr/>
        <p:txBody>
          <a:bodyPr/>
          <a:lstStyle/>
          <a:p>
            <a:pPr eaLnBrk="1" hangingPunct="1"/>
            <a:r>
              <a:rPr lang="en-US" altLang="en-US" sz="3200"/>
              <a:t>Figure 9.9</a:t>
            </a:r>
            <a:endParaRPr lang="en-US" altLang="en-US"/>
          </a:p>
        </p:txBody>
      </p:sp>
      <p:sp>
        <p:nvSpPr>
          <p:cNvPr id="98307" name="Text Box 4">
            <a:extLst>
              <a:ext uri="{FF2B5EF4-FFF2-40B4-BE49-F238E27FC236}">
                <a16:creationId xmlns:a16="http://schemas.microsoft.com/office/drawing/2014/main" id="{EA3DAAFB-3A63-4E47-96BB-1888EEBCEA6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98308" name="Picture 6">
            <a:extLst>
              <a:ext uri="{FF2B5EF4-FFF2-40B4-BE49-F238E27FC236}">
                <a16:creationId xmlns:a16="http://schemas.microsoft.com/office/drawing/2014/main" id="{D77710C4-3D35-4DAB-A13A-16810FBB2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800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A5E752E-D4E0-4D8D-86B4-0209CB65DE60}"/>
              </a:ext>
            </a:extLst>
          </p:cNvPr>
          <p:cNvSpPr>
            <a:spLocks noGrp="1" noChangeArrowheads="1"/>
          </p:cNvSpPr>
          <p:nvPr>
            <p:ph type="title"/>
          </p:nvPr>
        </p:nvSpPr>
        <p:spPr/>
        <p:txBody>
          <a:bodyPr/>
          <a:lstStyle/>
          <a:p>
            <a:pPr eaLnBrk="1" hangingPunct="1"/>
            <a:r>
              <a:rPr lang="en-US" altLang="en-US" sz="3200"/>
              <a:t>Calculating the Value of the Test Statistic</a:t>
            </a:r>
            <a:endParaRPr lang="en-US" altLang="en-US" sz="3200" b="1" i="1">
              <a:latin typeface="Times New Roman" panose="02020603050405020304" pitchFamily="18" charset="0"/>
            </a:endParaRPr>
          </a:p>
        </p:txBody>
      </p:sp>
      <p:sp>
        <p:nvSpPr>
          <p:cNvPr id="99331" name="Rectangle 3">
            <a:extLst>
              <a:ext uri="{FF2B5EF4-FFF2-40B4-BE49-F238E27FC236}">
                <a16:creationId xmlns:a16="http://schemas.microsoft.com/office/drawing/2014/main" id="{98047DC1-5E00-4136-B326-B5E6A2606F9A}"/>
              </a:ext>
            </a:extLst>
          </p:cNvPr>
          <p:cNvSpPr>
            <a:spLocks noGrp="1" noChangeArrowheads="1"/>
          </p:cNvSpPr>
          <p:nvPr>
            <p:ph type="body" idx="1"/>
          </p:nvPr>
        </p:nvSpPr>
        <p:spPr>
          <a:xfrm>
            <a:off x="457200" y="1676400"/>
            <a:ext cx="8415338" cy="4506913"/>
          </a:xfrm>
        </p:spPr>
        <p:txBody>
          <a:bodyPr/>
          <a:lstStyle/>
          <a:p>
            <a:pPr eaLnBrk="1" hangingPunct="1">
              <a:buFont typeface="Wingdings" panose="05000000000000000000" pitchFamily="2" charset="2"/>
              <a:buChar char=" "/>
            </a:pPr>
            <a:r>
              <a:rPr lang="en-US" altLang="en-US"/>
              <a:t>When using the normal distribution, the </a:t>
            </a:r>
            <a:r>
              <a:rPr lang="en-US" altLang="en-US" b="1" i="1" u="sng">
                <a:solidFill>
                  <a:schemeClr val="hlink"/>
                </a:solidFill>
              </a:rPr>
              <a:t>value of the test statistic </a:t>
            </a:r>
            <a:r>
              <a:rPr lang="en-US" altLang="en-US" sz="3200" b="1" i="1" u="sng">
                <a:solidFill>
                  <a:schemeClr val="hlink"/>
                </a:solidFill>
                <a:latin typeface="Times New Roman" panose="02020603050405020304" pitchFamily="18" charset="0"/>
              </a:rPr>
              <a:t>z</a:t>
            </a:r>
            <a:r>
              <a:rPr lang="en-US" altLang="en-US"/>
              <a:t> for </a:t>
            </a:r>
            <a:r>
              <a:rPr lang="en-US" altLang="en-US" i="1">
                <a:latin typeface="Times New Roman" panose="02020603050405020304" pitchFamily="18" charset="0"/>
              </a:rPr>
              <a:t>x</a:t>
            </a:r>
            <a:r>
              <a:rPr lang="en-US" altLang="en-US"/>
              <a:t> for a test of hypothesis about </a:t>
            </a:r>
            <a:r>
              <a:rPr lang="el-GR" altLang="en-US">
                <a:latin typeface="Times New Roman" panose="02020603050405020304" pitchFamily="18" charset="0"/>
                <a:cs typeface="Times New Roman" panose="02020603050405020304" pitchFamily="18" charset="0"/>
              </a:rPr>
              <a:t>μ</a:t>
            </a:r>
            <a:r>
              <a:rPr lang="en-GB" altLang="en-US">
                <a:latin typeface="Times New Roman" panose="02020603050405020304" pitchFamily="18" charset="0"/>
                <a:cs typeface="Times New Roman" panose="02020603050405020304" pitchFamily="18" charset="0"/>
              </a:rPr>
              <a:t> </a:t>
            </a:r>
            <a:r>
              <a:rPr lang="en-GB" altLang="en-US">
                <a:cs typeface="Times New Roman" panose="02020603050405020304" pitchFamily="18" charset="0"/>
              </a:rPr>
              <a:t>is computed as follows:</a:t>
            </a: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endParaRPr lang="en-GB" altLang="en-US">
              <a:cs typeface="Times New Roman" panose="02020603050405020304" pitchFamily="18" charset="0"/>
            </a:endParaRPr>
          </a:p>
          <a:p>
            <a:pPr eaLnBrk="1" hangingPunct="1">
              <a:buFont typeface="Wingdings" panose="05000000000000000000" pitchFamily="2" charset="2"/>
              <a:buChar char=" "/>
            </a:pPr>
            <a:r>
              <a:rPr lang="en-GB" altLang="en-US">
                <a:cs typeface="Times New Roman" panose="02020603050405020304" pitchFamily="18" charset="0"/>
              </a:rPr>
              <a:t>The value of </a:t>
            </a:r>
            <a:r>
              <a:rPr lang="en-US" altLang="en-US" i="1">
                <a:latin typeface="Times New Roman" panose="02020603050405020304" pitchFamily="18" charset="0"/>
              </a:rPr>
              <a:t>z</a:t>
            </a:r>
            <a:r>
              <a:rPr lang="en-GB" altLang="en-US">
                <a:cs typeface="Times New Roman" panose="02020603050405020304" pitchFamily="18" charset="0"/>
              </a:rPr>
              <a:t> for </a:t>
            </a:r>
            <a:r>
              <a:rPr lang="en-US" altLang="en-US" i="1">
                <a:latin typeface="Times New Roman" panose="02020603050405020304" pitchFamily="18" charset="0"/>
              </a:rPr>
              <a:t>x</a:t>
            </a:r>
            <a:r>
              <a:rPr lang="en-GB" altLang="en-US">
                <a:cs typeface="Times New Roman" panose="02020603050405020304" pitchFamily="18" charset="0"/>
              </a:rPr>
              <a:t> is also called the </a:t>
            </a:r>
            <a:r>
              <a:rPr lang="en-GB" altLang="en-US" b="1" i="1" u="sng">
                <a:solidFill>
                  <a:schemeClr val="hlink"/>
                </a:solidFill>
                <a:cs typeface="Times New Roman" panose="02020603050405020304" pitchFamily="18" charset="0"/>
              </a:rPr>
              <a:t>observed value of </a:t>
            </a:r>
            <a:r>
              <a:rPr lang="en-US" altLang="en-US" b="1" i="1" u="sng">
                <a:solidFill>
                  <a:schemeClr val="hlink"/>
                </a:solidFill>
                <a:latin typeface="Times New Roman" panose="02020603050405020304" pitchFamily="18" charset="0"/>
              </a:rPr>
              <a:t>z</a:t>
            </a:r>
            <a:r>
              <a:rPr lang="en-GB" altLang="en-US">
                <a:cs typeface="Times New Roman" panose="02020603050405020304" pitchFamily="18" charset="0"/>
              </a:rPr>
              <a:t>.</a:t>
            </a:r>
          </a:p>
        </p:txBody>
      </p:sp>
      <p:graphicFrame>
        <p:nvGraphicFramePr>
          <p:cNvPr id="99332" name="Object 2">
            <a:extLst>
              <a:ext uri="{FF2B5EF4-FFF2-40B4-BE49-F238E27FC236}">
                <a16:creationId xmlns:a16="http://schemas.microsoft.com/office/drawing/2014/main" id="{9E2710AD-7ACF-46BF-A8C9-8EAF1FCE8A5D}"/>
              </a:ext>
            </a:extLst>
          </p:cNvPr>
          <p:cNvGraphicFramePr>
            <a:graphicFrameLocks noChangeAspect="1"/>
          </p:cNvGraphicFramePr>
          <p:nvPr/>
        </p:nvGraphicFramePr>
        <p:xfrm>
          <a:off x="1981200" y="3276600"/>
          <a:ext cx="4624388" cy="1035050"/>
        </p:xfrm>
        <a:graphic>
          <a:graphicData uri="http://schemas.openxmlformats.org/presentationml/2006/ole">
            <mc:AlternateContent xmlns:mc="http://schemas.openxmlformats.org/markup-compatibility/2006">
              <mc:Choice xmlns:v="urn:schemas-microsoft-com:vml" Requires="v">
                <p:oleObj spid="_x0000_s99345" name="Equation" r:id="rId4" imgW="2006600" imgH="431800" progId="Equation.DSMT4">
                  <p:embed/>
                </p:oleObj>
              </mc:Choice>
              <mc:Fallback>
                <p:oleObj name="Equation" r:id="rId4" imgW="20066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76600"/>
                        <a:ext cx="4624388" cy="1035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9333" name="Line 6">
            <a:extLst>
              <a:ext uri="{FF2B5EF4-FFF2-40B4-BE49-F238E27FC236}">
                <a16:creationId xmlns:a16="http://schemas.microsoft.com/office/drawing/2014/main" id="{48CAB2D7-7ABD-4F77-8C50-8E41B3E86EB7}"/>
              </a:ext>
            </a:extLst>
          </p:cNvPr>
          <p:cNvSpPr>
            <a:spLocks noChangeShapeType="1"/>
          </p:cNvSpPr>
          <p:nvPr/>
        </p:nvSpPr>
        <p:spPr bwMode="auto">
          <a:xfrm>
            <a:off x="6858000" y="22098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4" name="Text Box 7">
            <a:extLst>
              <a:ext uri="{FF2B5EF4-FFF2-40B4-BE49-F238E27FC236}">
                <a16:creationId xmlns:a16="http://schemas.microsoft.com/office/drawing/2014/main" id="{E89316AB-B1BD-4099-B333-6FBA89A567D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
        <p:nvSpPr>
          <p:cNvPr id="99335" name="Line 8">
            <a:extLst>
              <a:ext uri="{FF2B5EF4-FFF2-40B4-BE49-F238E27FC236}">
                <a16:creationId xmlns:a16="http://schemas.microsoft.com/office/drawing/2014/main" id="{B5B061B5-066A-4F4F-8AC5-C828578DDEEE}"/>
              </a:ext>
            </a:extLst>
          </p:cNvPr>
          <p:cNvSpPr>
            <a:spLocks noChangeShapeType="1"/>
          </p:cNvSpPr>
          <p:nvPr/>
        </p:nvSpPr>
        <p:spPr bwMode="auto">
          <a:xfrm>
            <a:off x="4097338" y="5222875"/>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126A1AE-3029-4382-AA01-7844416C3057}"/>
              </a:ext>
            </a:extLst>
          </p:cNvPr>
          <p:cNvSpPr>
            <a:spLocks noGrp="1" noChangeArrowheads="1"/>
          </p:cNvSpPr>
          <p:nvPr>
            <p:ph type="title"/>
          </p:nvPr>
        </p:nvSpPr>
        <p:spPr/>
        <p:txBody>
          <a:bodyPr/>
          <a:lstStyle/>
          <a:p>
            <a:pPr eaLnBrk="1" hangingPunct="1"/>
            <a:r>
              <a:rPr lang="en-US" altLang="en-US" sz="3200"/>
              <a:t>Example 9-3: Solution</a:t>
            </a:r>
          </a:p>
        </p:txBody>
      </p:sp>
      <p:sp>
        <p:nvSpPr>
          <p:cNvPr id="101379" name="Rectangle 3">
            <a:extLst>
              <a:ext uri="{FF2B5EF4-FFF2-40B4-BE49-F238E27FC236}">
                <a16:creationId xmlns:a16="http://schemas.microsoft.com/office/drawing/2014/main" id="{98846053-08EB-41A0-B5A1-709EBCB6DFED}"/>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5:</a:t>
            </a:r>
            <a:r>
              <a:rPr lang="en-US" altLang="en-US">
                <a:latin typeface="Times New Roman" panose="02020603050405020304" pitchFamily="18" charset="0"/>
                <a:cs typeface="Times New Roman" panose="02020603050405020304" pitchFamily="18" charset="0"/>
              </a:rPr>
              <a:t> </a:t>
            </a:r>
            <a:endParaRPr lang="en-US" altLang="en-US"/>
          </a:p>
        </p:txBody>
      </p:sp>
      <p:sp>
        <p:nvSpPr>
          <p:cNvPr id="101380" name="Text Box 4">
            <a:extLst>
              <a:ext uri="{FF2B5EF4-FFF2-40B4-BE49-F238E27FC236}">
                <a16:creationId xmlns:a16="http://schemas.microsoft.com/office/drawing/2014/main" id="{5E0CA578-5461-4644-9960-2D402B3BE828}"/>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01381" name="Object 2">
            <a:extLst>
              <a:ext uri="{FF2B5EF4-FFF2-40B4-BE49-F238E27FC236}">
                <a16:creationId xmlns:a16="http://schemas.microsoft.com/office/drawing/2014/main" id="{794BF5FD-AABB-436B-8951-009582A445F7}"/>
              </a:ext>
            </a:extLst>
          </p:cNvPr>
          <p:cNvGraphicFramePr>
            <a:graphicFrameLocks noGrp="1" noChangeAspect="1"/>
          </p:cNvGraphicFramePr>
          <p:nvPr>
            <p:ph sz="half" idx="2"/>
          </p:nvPr>
        </p:nvGraphicFramePr>
        <p:xfrm>
          <a:off x="1828800" y="2209800"/>
          <a:ext cx="5486400" cy="2057400"/>
        </p:xfrm>
        <a:graphic>
          <a:graphicData uri="http://schemas.openxmlformats.org/presentationml/2006/ole">
            <mc:AlternateContent xmlns:mc="http://schemas.openxmlformats.org/markup-compatibility/2006">
              <mc:Choice xmlns:v="urn:schemas-microsoft-com:vml" Requires="v">
                <p:oleObj spid="_x0000_s101391" name="Equation" r:id="rId3" imgW="2197100" imgH="863600" progId="Equation.DSMT4">
                  <p:embed/>
                </p:oleObj>
              </mc:Choice>
              <mc:Fallback>
                <p:oleObj name="Equation" r:id="rId3" imgW="21971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09800"/>
                        <a:ext cx="54864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6B75F26-7897-4745-A42E-5A60302FBD60}"/>
              </a:ext>
            </a:extLst>
          </p:cNvPr>
          <p:cNvSpPr>
            <a:spLocks noGrp="1" noChangeArrowheads="1"/>
          </p:cNvSpPr>
          <p:nvPr>
            <p:ph type="title"/>
          </p:nvPr>
        </p:nvSpPr>
        <p:spPr/>
        <p:txBody>
          <a:bodyPr/>
          <a:lstStyle/>
          <a:p>
            <a:pPr eaLnBrk="1" hangingPunct="1"/>
            <a:r>
              <a:rPr lang="en-US" altLang="en-US" sz="3200"/>
              <a:t>Example 9-3: Solution</a:t>
            </a:r>
          </a:p>
        </p:txBody>
      </p:sp>
      <p:sp>
        <p:nvSpPr>
          <p:cNvPr id="102403" name="Rectangle 3">
            <a:extLst>
              <a:ext uri="{FF2B5EF4-FFF2-40B4-BE49-F238E27FC236}">
                <a16:creationId xmlns:a16="http://schemas.microsoft.com/office/drawing/2014/main" id="{7D622FF6-02C4-460C-BA1A-EC5B8A0A3C4B}"/>
              </a:ext>
            </a:extLst>
          </p:cNvPr>
          <p:cNvSpPr>
            <a:spLocks noGrp="1" noChangeArrowheads="1"/>
          </p:cNvSpPr>
          <p:nvPr>
            <p:ph type="body" sz="half" idx="1"/>
          </p:nvPr>
        </p:nvSpPr>
        <p:spPr>
          <a:xfrm>
            <a:off x="457200" y="1641475"/>
            <a:ext cx="8077200" cy="4835525"/>
          </a:xfrm>
        </p:spPr>
        <p:txBody>
          <a:bodyPr/>
          <a:lstStyle/>
          <a:p>
            <a:pPr eaLnBrk="1" hangingPunct="1">
              <a:buSzPct val="90000"/>
              <a:buFont typeface="Wingdings" panose="05000000000000000000" pitchFamily="2" charset="2"/>
              <a:buChar char="§"/>
            </a:pPr>
            <a:r>
              <a:rPr lang="en-GB" altLang="en-US"/>
              <a:t>Step 6: This value of </a:t>
            </a:r>
            <a:r>
              <a:rPr lang="en-GB" altLang="en-US" i="1">
                <a:latin typeface="Times New Roman" panose="02020603050405020304" pitchFamily="18" charset="0"/>
              </a:rPr>
              <a:t>z</a:t>
            </a:r>
            <a:r>
              <a:rPr lang="en-GB" altLang="en-US" i="1" baseline="-25000">
                <a:latin typeface="Times New Roman" panose="02020603050405020304" pitchFamily="18" charset="0"/>
              </a:rPr>
              <a:t>o</a:t>
            </a:r>
            <a:r>
              <a:rPr lang="en-GB" altLang="en-US" i="1">
                <a:latin typeface="Times New Roman" panose="02020603050405020304" pitchFamily="18" charset="0"/>
              </a:rPr>
              <a:t> </a:t>
            </a:r>
            <a:r>
              <a:rPr lang="en-GB" altLang="en-US"/>
              <a:t>= 5.87 is greater than the critical value of </a:t>
            </a:r>
            <a:r>
              <a:rPr lang="en-GB" altLang="en-US" i="1">
                <a:latin typeface="Times New Roman" panose="02020603050405020304" pitchFamily="18" charset="0"/>
              </a:rPr>
              <a:t>z</a:t>
            </a:r>
            <a:r>
              <a:rPr lang="en-GB" altLang="en-US" i="1" baseline="-25000">
                <a:latin typeface="Times New Roman" panose="02020603050405020304" pitchFamily="18" charset="0"/>
              </a:rPr>
              <a:t>c</a:t>
            </a:r>
            <a:r>
              <a:rPr lang="en-GB" altLang="en-US"/>
              <a:t> = 2.33, and it falls in the rejection region in the right tail in Figure 9.9.  Hence, we reject H</a:t>
            </a:r>
            <a:r>
              <a:rPr lang="en-GB" altLang="en-US" baseline="-25000"/>
              <a:t>0</a:t>
            </a:r>
            <a:r>
              <a:rPr lang="en-GB" altLang="en-US"/>
              <a:t> and conclude that based on the sample information, it appears that the mean length of all such calls is not equal to 12.44 minutes.</a:t>
            </a:r>
            <a:endParaRPr lang="en-US" altLang="en-US"/>
          </a:p>
        </p:txBody>
      </p:sp>
      <p:sp>
        <p:nvSpPr>
          <p:cNvPr id="102404" name="Text Box 4">
            <a:extLst>
              <a:ext uri="{FF2B5EF4-FFF2-40B4-BE49-F238E27FC236}">
                <a16:creationId xmlns:a16="http://schemas.microsoft.com/office/drawing/2014/main" id="{262EDDF6-3DB2-47C2-A52B-90ADB96EF77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0850285-C2F6-4727-96A8-503A83AE4246}"/>
              </a:ext>
            </a:extLst>
          </p:cNvPr>
          <p:cNvSpPr>
            <a:spLocks noGrp="1" noChangeArrowheads="1"/>
          </p:cNvSpPr>
          <p:nvPr>
            <p:ph type="title"/>
          </p:nvPr>
        </p:nvSpPr>
        <p:spPr/>
        <p:txBody>
          <a:bodyPr/>
          <a:lstStyle/>
          <a:p>
            <a:pPr eaLnBrk="1" hangingPunct="1"/>
            <a:r>
              <a:rPr lang="en-US" altLang="en-US" sz="3200"/>
              <a:t>Two Types of Errors</a:t>
            </a:r>
          </a:p>
        </p:txBody>
      </p:sp>
      <p:sp>
        <p:nvSpPr>
          <p:cNvPr id="19459" name="Rectangle 3">
            <a:extLst>
              <a:ext uri="{FF2B5EF4-FFF2-40B4-BE49-F238E27FC236}">
                <a16:creationId xmlns:a16="http://schemas.microsoft.com/office/drawing/2014/main" id="{96FED821-48A0-4EA4-AC4F-6CED926201AE}"/>
              </a:ext>
            </a:extLst>
          </p:cNvPr>
          <p:cNvSpPr>
            <a:spLocks noGrp="1" noChangeArrowheads="1"/>
          </p:cNvSpPr>
          <p:nvPr>
            <p:ph type="body" idx="1"/>
          </p:nvPr>
        </p:nvSpPr>
        <p:spPr>
          <a:xfrm>
            <a:off x="457200" y="1828800"/>
            <a:ext cx="8270875" cy="4114800"/>
          </a:xfrm>
        </p:spPr>
        <p:txBody>
          <a:bodyPr/>
          <a:lstStyle/>
          <a:p>
            <a:pPr eaLnBrk="1" hangingPunct="1">
              <a:lnSpc>
                <a:spcPct val="90000"/>
              </a:lnSpc>
              <a:buFont typeface="Tahoma" panose="020B0604030504040204" pitchFamily="34" charset="0"/>
              <a:buChar char=" "/>
            </a:pPr>
            <a:r>
              <a:rPr lang="en-US" altLang="en-US" sz="2400">
                <a:solidFill>
                  <a:schemeClr val="folHlink"/>
                </a:solidFill>
              </a:rPr>
              <a:t>Definition</a:t>
            </a:r>
          </a:p>
          <a:p>
            <a:pPr eaLnBrk="1" hangingPunct="1">
              <a:lnSpc>
                <a:spcPct val="90000"/>
              </a:lnSpc>
              <a:buFont typeface="Tahoma" panose="020B0604030504040204" pitchFamily="34" charset="0"/>
              <a:buChar char=" "/>
            </a:pPr>
            <a:r>
              <a:rPr lang="en-US" altLang="en-US" sz="2400"/>
              <a:t>A </a:t>
            </a:r>
            <a:r>
              <a:rPr lang="en-US" altLang="en-US" sz="2400" b="1" i="1" u="sng">
                <a:solidFill>
                  <a:schemeClr val="hlink"/>
                </a:solidFill>
              </a:rPr>
              <a:t>Type II error</a:t>
            </a:r>
            <a:r>
              <a:rPr lang="en-US" altLang="en-US" sz="2400"/>
              <a:t> occurs when a false null hypotheses is not rejected.  The value of </a:t>
            </a:r>
            <a:r>
              <a:rPr lang="el-GR" altLang="en-US" sz="2400">
                <a:latin typeface="Times New Roman" panose="02020603050405020304" pitchFamily="18" charset="0"/>
                <a:cs typeface="Times New Roman" panose="02020603050405020304" pitchFamily="18" charset="0"/>
              </a:rPr>
              <a:t>β</a:t>
            </a:r>
            <a:r>
              <a:rPr lang="en-GB" altLang="en-US" sz="2400">
                <a:latin typeface="Times New Roman" panose="02020603050405020304" pitchFamily="18" charset="0"/>
                <a:cs typeface="Times New Roman" panose="02020603050405020304" pitchFamily="18" charset="0"/>
              </a:rPr>
              <a:t> </a:t>
            </a:r>
            <a:r>
              <a:rPr lang="en-GB" altLang="en-US" sz="2400">
                <a:cs typeface="Times New Roman" panose="02020603050405020304" pitchFamily="18" charset="0"/>
              </a:rPr>
              <a:t>represents the probability of committing a Type II error; that is,</a:t>
            </a:r>
          </a:p>
          <a:p>
            <a:pPr algn="ctr" eaLnBrk="1" hangingPunct="1">
              <a:lnSpc>
                <a:spcPct val="90000"/>
              </a:lnSpc>
              <a:buFont typeface="Tahoma" panose="020B0604030504040204" pitchFamily="34" charset="0"/>
              <a:buChar char=" "/>
            </a:pPr>
            <a:r>
              <a:rPr lang="el-GR" altLang="en-US" sz="2400">
                <a:latin typeface="Times New Roman" panose="02020603050405020304" pitchFamily="18" charset="0"/>
                <a:cs typeface="Times New Roman" panose="02020603050405020304" pitchFamily="18" charset="0"/>
              </a:rPr>
              <a:t>β</a:t>
            </a:r>
            <a:r>
              <a:rPr lang="en-GB" altLang="en-US" sz="2400">
                <a:latin typeface="Times New Roman" panose="02020603050405020304" pitchFamily="18" charset="0"/>
                <a:cs typeface="Times New Roman" panose="02020603050405020304" pitchFamily="18" charset="0"/>
              </a:rPr>
              <a:t> </a:t>
            </a:r>
            <a:r>
              <a:rPr lang="en-GB" altLang="en-US" sz="2400">
                <a:cs typeface="Times New Roman" panose="02020603050405020304" pitchFamily="18" charset="0"/>
              </a:rPr>
              <a:t>= </a:t>
            </a:r>
            <a:r>
              <a:rPr lang="en-GB" altLang="en-US" sz="2400" i="1">
                <a:cs typeface="Times New Roman" panose="02020603050405020304" pitchFamily="18" charset="0"/>
              </a:rPr>
              <a:t>P </a:t>
            </a:r>
            <a:r>
              <a:rPr lang="en-GB" altLang="en-US" sz="2400">
                <a:cs typeface="Times New Roman" panose="02020603050405020304" pitchFamily="18" charset="0"/>
              </a:rPr>
              <a:t>(</a:t>
            </a:r>
            <a:r>
              <a:rPr lang="en-GB" altLang="en-US" sz="2400" i="1">
                <a:cs typeface="Times New Roman" panose="02020603050405020304" pitchFamily="18" charset="0"/>
              </a:rPr>
              <a:t>H</a:t>
            </a:r>
            <a:r>
              <a:rPr lang="en-GB" altLang="en-US" sz="2400" baseline="-25000">
                <a:cs typeface="Times New Roman" panose="02020603050405020304" pitchFamily="18" charset="0"/>
              </a:rPr>
              <a:t>0</a:t>
            </a:r>
            <a:r>
              <a:rPr lang="en-GB" altLang="en-US" sz="2400">
                <a:cs typeface="Times New Roman" panose="02020603050405020304" pitchFamily="18" charset="0"/>
              </a:rPr>
              <a:t> is not rejected | </a:t>
            </a:r>
            <a:r>
              <a:rPr lang="en-GB" altLang="en-US" sz="2400" i="1">
                <a:cs typeface="Times New Roman" panose="02020603050405020304" pitchFamily="18" charset="0"/>
              </a:rPr>
              <a:t>H</a:t>
            </a:r>
            <a:r>
              <a:rPr lang="en-GB" altLang="en-US" sz="2400" baseline="-25000">
                <a:cs typeface="Times New Roman" panose="02020603050405020304" pitchFamily="18" charset="0"/>
              </a:rPr>
              <a:t>0</a:t>
            </a:r>
            <a:r>
              <a:rPr lang="en-GB" altLang="en-US" sz="2400" i="1" baseline="-25000">
                <a:cs typeface="Times New Roman" panose="02020603050405020304" pitchFamily="18" charset="0"/>
              </a:rPr>
              <a:t> </a:t>
            </a:r>
            <a:r>
              <a:rPr lang="en-GB" altLang="en-US" sz="2400">
                <a:cs typeface="Times New Roman" panose="02020603050405020304" pitchFamily="18" charset="0"/>
              </a:rPr>
              <a:t> is false)</a:t>
            </a:r>
          </a:p>
          <a:p>
            <a:pPr eaLnBrk="1" hangingPunct="1">
              <a:lnSpc>
                <a:spcPct val="90000"/>
              </a:lnSpc>
              <a:buFont typeface="Tahoma" panose="020B0604030504040204" pitchFamily="34" charset="0"/>
              <a:buChar char=" "/>
            </a:pPr>
            <a:r>
              <a:rPr lang="en-GB" altLang="en-US" sz="2400">
                <a:cs typeface="Times New Roman" panose="02020603050405020304" pitchFamily="18" charset="0"/>
              </a:rPr>
              <a:t>The value of 1 – </a:t>
            </a:r>
            <a:r>
              <a:rPr lang="el-GR" altLang="en-US" sz="2400">
                <a:latin typeface="Times New Roman" panose="02020603050405020304" pitchFamily="18" charset="0"/>
                <a:cs typeface="Times New Roman" panose="02020603050405020304" pitchFamily="18" charset="0"/>
              </a:rPr>
              <a:t>β</a:t>
            </a:r>
            <a:r>
              <a:rPr lang="en-GB" altLang="en-US" sz="2400">
                <a:latin typeface="Times New Roman" panose="02020603050405020304" pitchFamily="18" charset="0"/>
                <a:cs typeface="Times New Roman" panose="02020603050405020304" pitchFamily="18" charset="0"/>
              </a:rPr>
              <a:t> </a:t>
            </a:r>
            <a:r>
              <a:rPr lang="en-GB" altLang="en-US" sz="2400">
                <a:cs typeface="Times New Roman" panose="02020603050405020304" pitchFamily="18" charset="0"/>
              </a:rPr>
              <a:t>is called the </a:t>
            </a:r>
            <a:r>
              <a:rPr lang="en-GB" altLang="en-US" sz="2400" b="1" i="1" u="sng">
                <a:solidFill>
                  <a:schemeClr val="hlink"/>
                </a:solidFill>
                <a:cs typeface="Times New Roman" panose="02020603050405020304" pitchFamily="18" charset="0"/>
              </a:rPr>
              <a:t>power of the test</a:t>
            </a:r>
            <a:r>
              <a:rPr lang="en-GB" altLang="en-US" sz="2400">
                <a:cs typeface="Times New Roman" panose="02020603050405020304" pitchFamily="18" charset="0"/>
              </a:rPr>
              <a:t>.  It represents the probability of not making a Type II error.</a:t>
            </a:r>
            <a:endParaRPr lang="el-GR" altLang="en-US" sz="2400">
              <a:cs typeface="Times New Roman" panose="02020603050405020304" pitchFamily="18" charset="0"/>
            </a:endParaRPr>
          </a:p>
        </p:txBody>
      </p:sp>
      <p:sp>
        <p:nvSpPr>
          <p:cNvPr id="19460" name="Text Box 4">
            <a:extLst>
              <a:ext uri="{FF2B5EF4-FFF2-40B4-BE49-F238E27FC236}">
                <a16:creationId xmlns:a16="http://schemas.microsoft.com/office/drawing/2014/main" id="{CEC3C2EA-4F59-4071-953E-49D4A4FD4D5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6F6C66E-0E5B-4D3E-89DF-1CCFEC1A4ACC}"/>
              </a:ext>
            </a:extLst>
          </p:cNvPr>
          <p:cNvSpPr>
            <a:spLocks noGrp="1" noChangeArrowheads="1"/>
          </p:cNvSpPr>
          <p:nvPr>
            <p:ph type="title"/>
          </p:nvPr>
        </p:nvSpPr>
        <p:spPr/>
        <p:txBody>
          <a:bodyPr/>
          <a:lstStyle/>
          <a:p>
            <a:pPr eaLnBrk="1" hangingPunct="1"/>
            <a:r>
              <a:rPr lang="en-US" altLang="en-US" sz="3200"/>
              <a:t>Example 9-4</a:t>
            </a:r>
          </a:p>
        </p:txBody>
      </p:sp>
      <p:sp>
        <p:nvSpPr>
          <p:cNvPr id="104451" name="Rectangle 3">
            <a:extLst>
              <a:ext uri="{FF2B5EF4-FFF2-40B4-BE49-F238E27FC236}">
                <a16:creationId xmlns:a16="http://schemas.microsoft.com/office/drawing/2014/main" id="{9065F9F8-5612-41FA-9812-68E77F253A28}"/>
              </a:ext>
            </a:extLst>
          </p:cNvPr>
          <p:cNvSpPr>
            <a:spLocks noGrp="1" noChangeArrowheads="1"/>
          </p:cNvSpPr>
          <p:nvPr>
            <p:ph type="body" idx="1"/>
          </p:nvPr>
        </p:nvSpPr>
        <p:spPr>
          <a:xfrm>
            <a:off x="381000" y="1676400"/>
            <a:ext cx="8270875" cy="4114800"/>
          </a:xfrm>
        </p:spPr>
        <p:txBody>
          <a:bodyPr/>
          <a:lstStyle/>
          <a:p>
            <a:pPr algn="just" eaLnBrk="1" hangingPunct="1">
              <a:buFont typeface="Tahoma" panose="020B0604030504040204" pitchFamily="34" charset="0"/>
              <a:buChar char=" "/>
            </a:pPr>
            <a:r>
              <a:rPr lang="en-US" altLang="en-US" sz="2400"/>
              <a:t>The mayor of a large city claims that the average net worth of families living in this city is </a:t>
            </a:r>
            <a:r>
              <a:rPr lang="en-US" altLang="en-US" sz="2400" b="1"/>
              <a:t>at least </a:t>
            </a:r>
            <a:r>
              <a:rPr lang="en-US" altLang="en-US" sz="2400"/>
              <a:t>$300,000.  A </a:t>
            </a:r>
            <a:r>
              <a:rPr lang="en-US" altLang="en-US" sz="2400" b="1"/>
              <a:t>random sample of 25 </a:t>
            </a:r>
            <a:r>
              <a:rPr lang="en-US" altLang="en-US" sz="2400"/>
              <a:t>families selected from this city produced a mean net worth of $288,000.  Assume that the net worths of </a:t>
            </a:r>
            <a:r>
              <a:rPr lang="en-US" altLang="en-US" sz="2400" b="1"/>
              <a:t>all families in this city have a normal distribution with the population standard deviation of $80,000</a:t>
            </a:r>
            <a:r>
              <a:rPr lang="en-US" altLang="en-US" sz="2400"/>
              <a:t>.  Using the </a:t>
            </a:r>
            <a:r>
              <a:rPr lang="en-US" altLang="en-US" sz="2400" b="1"/>
              <a:t>2.5% significance level</a:t>
            </a:r>
            <a:r>
              <a:rPr lang="en-US" altLang="en-US" sz="2400"/>
              <a:t>, can you conclude that the mayor’s claim is false?  </a:t>
            </a:r>
          </a:p>
        </p:txBody>
      </p:sp>
      <p:sp>
        <p:nvSpPr>
          <p:cNvPr id="104452" name="Text Box 4">
            <a:extLst>
              <a:ext uri="{FF2B5EF4-FFF2-40B4-BE49-F238E27FC236}">
                <a16:creationId xmlns:a16="http://schemas.microsoft.com/office/drawing/2014/main" id="{AEACFAE2-FFE8-4D2D-88FC-56816AAE976B}"/>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DD11BA3-E462-4416-87E0-17E83782294D}"/>
              </a:ext>
            </a:extLst>
          </p:cNvPr>
          <p:cNvSpPr>
            <a:spLocks noGrp="1" noChangeArrowheads="1"/>
          </p:cNvSpPr>
          <p:nvPr>
            <p:ph type="title"/>
          </p:nvPr>
        </p:nvSpPr>
        <p:spPr/>
        <p:txBody>
          <a:bodyPr/>
          <a:lstStyle/>
          <a:p>
            <a:pPr eaLnBrk="1" hangingPunct="1"/>
            <a:r>
              <a:rPr lang="en-US" altLang="en-US" sz="3200"/>
              <a:t>Example 9-4: Solution</a:t>
            </a:r>
          </a:p>
        </p:txBody>
      </p:sp>
      <p:sp>
        <p:nvSpPr>
          <p:cNvPr id="105475" name="Rectangle 3">
            <a:extLst>
              <a:ext uri="{FF2B5EF4-FFF2-40B4-BE49-F238E27FC236}">
                <a16:creationId xmlns:a16="http://schemas.microsoft.com/office/drawing/2014/main" id="{8E3FAF8B-A472-4B66-AD30-6BF2EEF1B0FD}"/>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$300,000    </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&lt; $300,000</a:t>
            </a:r>
          </a:p>
          <a:p>
            <a:pPr eaLnBrk="1" hangingPunct="1"/>
            <a:r>
              <a:rPr lang="en-GB" altLang="en-US"/>
              <a:t>Step 2: Left-tailed test is appropriate.</a:t>
            </a:r>
          </a:p>
          <a:p>
            <a:pPr eaLnBrk="1" hangingPunct="1"/>
            <a:r>
              <a:rPr lang="en-GB" altLang="en-US"/>
              <a:t>Step 3: The population standard deviation σ</a:t>
            </a:r>
            <a:r>
              <a:rPr lang="en-GB" altLang="en-US">
                <a:sym typeface="Mathematica1" pitchFamily="2" charset="2"/>
              </a:rPr>
              <a:t> is known, the sample size is small </a:t>
            </a:r>
            <a:r>
              <a:rPr lang="en-US" altLang="en-US"/>
              <a:t>(</a:t>
            </a:r>
            <a:r>
              <a:rPr lang="en-US" altLang="en-US" i="1">
                <a:latin typeface="Times New Roman" panose="02020603050405020304" pitchFamily="18" charset="0"/>
              </a:rPr>
              <a:t>n</a:t>
            </a:r>
            <a:r>
              <a:rPr lang="en-US" altLang="en-US"/>
              <a:t> &lt; 30), but the population distribution is normal.  Consequently, we will use the normal distribution to perform the test.</a:t>
            </a:r>
          </a:p>
          <a:p>
            <a:pPr eaLnBrk="1" hangingPunct="1"/>
            <a:endParaRPr lang="en-US" altLang="en-US"/>
          </a:p>
        </p:txBody>
      </p:sp>
      <p:sp>
        <p:nvSpPr>
          <p:cNvPr id="105476" name="Text Box 4">
            <a:extLst>
              <a:ext uri="{FF2B5EF4-FFF2-40B4-BE49-F238E27FC236}">
                <a16:creationId xmlns:a16="http://schemas.microsoft.com/office/drawing/2014/main" id="{00C9A03E-320C-4E7E-A6C0-5C9E9D99B722}"/>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0F3C02D-089C-4D20-914E-7F62D5BD15D6}"/>
              </a:ext>
            </a:extLst>
          </p:cNvPr>
          <p:cNvSpPr>
            <a:spLocks noGrp="1" noChangeArrowheads="1"/>
          </p:cNvSpPr>
          <p:nvPr>
            <p:ph type="title"/>
          </p:nvPr>
        </p:nvSpPr>
        <p:spPr/>
        <p:txBody>
          <a:bodyPr/>
          <a:lstStyle/>
          <a:p>
            <a:pPr eaLnBrk="1" hangingPunct="1"/>
            <a:r>
              <a:rPr lang="en-US" altLang="en-US" sz="3200"/>
              <a:t>Example 9-4: Solution</a:t>
            </a:r>
          </a:p>
        </p:txBody>
      </p:sp>
      <p:sp>
        <p:nvSpPr>
          <p:cNvPr id="106499" name="Rectangle 3">
            <a:extLst>
              <a:ext uri="{FF2B5EF4-FFF2-40B4-BE49-F238E27FC236}">
                <a16:creationId xmlns:a16="http://schemas.microsoft.com/office/drawing/2014/main" id="{E2F055FB-09BF-4C77-B89E-1351019AC488}"/>
              </a:ext>
            </a:extLst>
          </p:cNvPr>
          <p:cNvSpPr>
            <a:spLocks noGrp="1" noChangeArrowheads="1"/>
          </p:cNvSpPr>
          <p:nvPr>
            <p:ph type="body" idx="1"/>
          </p:nvPr>
        </p:nvSpPr>
        <p:spPr>
          <a:xfrm>
            <a:off x="468313" y="2017713"/>
            <a:ext cx="8486775" cy="4114800"/>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l-GR" altLang="en-US">
                <a:latin typeface="Times New Roman" panose="02020603050405020304" pitchFamily="18" charset="0"/>
                <a:cs typeface="Times New Roman" panose="02020603050405020304" pitchFamily="18" charset="0"/>
              </a:rPr>
              <a:t>α</a:t>
            </a:r>
            <a:r>
              <a:rPr lang="en-GB" altLang="en-US">
                <a:cs typeface="Times New Roman" panose="02020603050405020304" pitchFamily="18" charset="0"/>
              </a:rPr>
              <a:t> =</a:t>
            </a:r>
            <a:r>
              <a:rPr lang="en-US" altLang="en-US"/>
              <a:t> .0250</a:t>
            </a:r>
          </a:p>
          <a:p>
            <a:pPr eaLnBrk="1" hangingPunct="1"/>
            <a:r>
              <a:rPr lang="en-US" altLang="en-US"/>
              <a:t>The &lt; sign in the alternative hypothesis indicates that the test is left-tailed </a:t>
            </a:r>
          </a:p>
          <a:p>
            <a:pPr eaLnBrk="1" hangingPunct="1"/>
            <a:r>
              <a:rPr lang="en-US" altLang="en-US"/>
              <a:t>Area in the left tail = </a:t>
            </a:r>
            <a:r>
              <a:rPr lang="el-GR" altLang="en-US">
                <a:latin typeface="Times New Roman" panose="02020603050405020304" pitchFamily="18" charset="0"/>
                <a:cs typeface="Times New Roman" panose="02020603050405020304" pitchFamily="18" charset="0"/>
              </a:rPr>
              <a:t>α</a:t>
            </a:r>
            <a:r>
              <a:rPr lang="en-GB" altLang="en-US">
                <a:cs typeface="Times New Roman" panose="02020603050405020304" pitchFamily="18" charset="0"/>
              </a:rPr>
              <a:t> </a:t>
            </a:r>
            <a:r>
              <a:rPr lang="en-US" altLang="en-US"/>
              <a:t>= .025</a:t>
            </a:r>
          </a:p>
          <a:p>
            <a:pPr eaLnBrk="1" hangingPunct="1"/>
            <a:r>
              <a:rPr lang="en-US" altLang="en-US"/>
              <a:t>The critical value of </a:t>
            </a:r>
            <a:r>
              <a:rPr lang="en-US" altLang="en-US" i="1">
                <a:latin typeface="Times New Roman" panose="02020603050405020304" pitchFamily="18" charset="0"/>
              </a:rPr>
              <a:t>z</a:t>
            </a:r>
            <a:r>
              <a:rPr lang="en-US" altLang="en-US"/>
              <a:t> is -1.96</a:t>
            </a:r>
          </a:p>
        </p:txBody>
      </p:sp>
      <p:sp>
        <p:nvSpPr>
          <p:cNvPr id="106500" name="Text Box 4">
            <a:extLst>
              <a:ext uri="{FF2B5EF4-FFF2-40B4-BE49-F238E27FC236}">
                <a16:creationId xmlns:a16="http://schemas.microsoft.com/office/drawing/2014/main" id="{6AFA1E42-D93F-4FF0-9636-09DDBC6708B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65B964C-1434-4D45-8746-D22E18DD7950}"/>
              </a:ext>
            </a:extLst>
          </p:cNvPr>
          <p:cNvSpPr>
            <a:spLocks noGrp="1" noChangeArrowheads="1"/>
          </p:cNvSpPr>
          <p:nvPr>
            <p:ph type="title"/>
          </p:nvPr>
        </p:nvSpPr>
        <p:spPr/>
        <p:txBody>
          <a:bodyPr/>
          <a:lstStyle/>
          <a:p>
            <a:pPr eaLnBrk="1" hangingPunct="1"/>
            <a:r>
              <a:rPr lang="en-US" altLang="en-US" sz="3200"/>
              <a:t>Figure 9.10</a:t>
            </a:r>
            <a:endParaRPr lang="en-US" altLang="en-US"/>
          </a:p>
        </p:txBody>
      </p:sp>
      <p:sp>
        <p:nvSpPr>
          <p:cNvPr id="107523" name="Text Box 3">
            <a:extLst>
              <a:ext uri="{FF2B5EF4-FFF2-40B4-BE49-F238E27FC236}">
                <a16:creationId xmlns:a16="http://schemas.microsoft.com/office/drawing/2014/main" id="{BD4F38B9-891E-488A-BDF5-864E595ACF75}"/>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07524" name="Picture 7">
            <a:extLst>
              <a:ext uri="{FF2B5EF4-FFF2-40B4-BE49-F238E27FC236}">
                <a16:creationId xmlns:a16="http://schemas.microsoft.com/office/drawing/2014/main" id="{1470A8CE-4E25-45EB-8837-39E85C57F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1600200"/>
            <a:ext cx="665956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2C17241-8045-45F8-9D6E-824B3024F98F}"/>
              </a:ext>
            </a:extLst>
          </p:cNvPr>
          <p:cNvSpPr>
            <a:spLocks noGrp="1" noChangeArrowheads="1"/>
          </p:cNvSpPr>
          <p:nvPr>
            <p:ph type="title"/>
          </p:nvPr>
        </p:nvSpPr>
        <p:spPr/>
        <p:txBody>
          <a:bodyPr/>
          <a:lstStyle/>
          <a:p>
            <a:pPr eaLnBrk="1" hangingPunct="1"/>
            <a:r>
              <a:rPr lang="en-US" altLang="en-US" sz="3200"/>
              <a:t>Example 9-4: Solution</a:t>
            </a:r>
          </a:p>
        </p:txBody>
      </p:sp>
      <p:sp>
        <p:nvSpPr>
          <p:cNvPr id="108547" name="Rectangle 3">
            <a:extLst>
              <a:ext uri="{FF2B5EF4-FFF2-40B4-BE49-F238E27FC236}">
                <a16:creationId xmlns:a16="http://schemas.microsoft.com/office/drawing/2014/main" id="{FC34D5DB-C33A-4127-B1A3-696440E5EB8E}"/>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endParaRPr lang="en-US" altLang="en-US"/>
          </a:p>
        </p:txBody>
      </p:sp>
      <p:sp>
        <p:nvSpPr>
          <p:cNvPr id="108548" name="Text Box 4">
            <a:extLst>
              <a:ext uri="{FF2B5EF4-FFF2-40B4-BE49-F238E27FC236}">
                <a16:creationId xmlns:a16="http://schemas.microsoft.com/office/drawing/2014/main" id="{22FF76C9-E0A3-47F9-BCA2-77AA271D2FEE}"/>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08549" name="Object 2">
            <a:extLst>
              <a:ext uri="{FF2B5EF4-FFF2-40B4-BE49-F238E27FC236}">
                <a16:creationId xmlns:a16="http://schemas.microsoft.com/office/drawing/2014/main" id="{182B0834-E3AD-4749-BCD4-367224C14587}"/>
              </a:ext>
            </a:extLst>
          </p:cNvPr>
          <p:cNvGraphicFramePr>
            <a:graphicFrameLocks noGrp="1" noChangeAspect="1"/>
          </p:cNvGraphicFramePr>
          <p:nvPr>
            <p:ph sz="half" idx="2"/>
          </p:nvPr>
        </p:nvGraphicFramePr>
        <p:xfrm>
          <a:off x="1828800" y="2438400"/>
          <a:ext cx="5486400" cy="1838325"/>
        </p:xfrm>
        <a:graphic>
          <a:graphicData uri="http://schemas.openxmlformats.org/presentationml/2006/ole">
            <mc:AlternateContent xmlns:mc="http://schemas.openxmlformats.org/markup-compatibility/2006">
              <mc:Choice xmlns:v="urn:schemas-microsoft-com:vml" Requires="v">
                <p:oleObj spid="_x0000_s108559" name="Equation" r:id="rId3" imgW="2578100" imgH="863600" progId="Equation.DSMT4">
                  <p:embed/>
                </p:oleObj>
              </mc:Choice>
              <mc:Fallback>
                <p:oleObj name="Equation" r:id="rId3" imgW="25781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38400"/>
                        <a:ext cx="5486400"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7AA827E-2EA3-473C-8AE0-CE682D2F969C}"/>
              </a:ext>
            </a:extLst>
          </p:cNvPr>
          <p:cNvSpPr>
            <a:spLocks noGrp="1" noChangeArrowheads="1"/>
          </p:cNvSpPr>
          <p:nvPr>
            <p:ph type="title"/>
          </p:nvPr>
        </p:nvSpPr>
        <p:spPr/>
        <p:txBody>
          <a:bodyPr/>
          <a:lstStyle/>
          <a:p>
            <a:pPr eaLnBrk="1" hangingPunct="1"/>
            <a:r>
              <a:rPr lang="en-US" altLang="en-US" sz="3200"/>
              <a:t>Example 9-4: Solution</a:t>
            </a:r>
          </a:p>
        </p:txBody>
      </p:sp>
      <p:sp>
        <p:nvSpPr>
          <p:cNvPr id="109571" name="Rectangle 3">
            <a:extLst>
              <a:ext uri="{FF2B5EF4-FFF2-40B4-BE49-F238E27FC236}">
                <a16:creationId xmlns:a16="http://schemas.microsoft.com/office/drawing/2014/main" id="{92AA0E14-4E84-4A66-A93F-7BC4A2FF4233}"/>
              </a:ext>
            </a:extLst>
          </p:cNvPr>
          <p:cNvSpPr>
            <a:spLocks noGrp="1" noChangeArrowheads="1"/>
          </p:cNvSpPr>
          <p:nvPr>
            <p:ph type="body" sz="half" idx="1"/>
          </p:nvPr>
        </p:nvSpPr>
        <p:spPr>
          <a:xfrm>
            <a:off x="457200" y="1641475"/>
            <a:ext cx="8077200" cy="4835525"/>
          </a:xfrm>
        </p:spPr>
        <p:txBody>
          <a:bodyPr/>
          <a:lstStyle/>
          <a:p>
            <a:pPr eaLnBrk="1" hangingPunct="1">
              <a:buSzPct val="90000"/>
              <a:buFont typeface="Wingdings" panose="05000000000000000000" pitchFamily="2" charset="2"/>
              <a:buChar char="§"/>
            </a:pPr>
            <a:r>
              <a:rPr lang="en-GB" altLang="en-US"/>
              <a:t>Step 5: This value of </a:t>
            </a:r>
            <a:r>
              <a:rPr lang="en-GB" altLang="en-US" i="1">
                <a:latin typeface="Times New Roman" panose="02020603050405020304" pitchFamily="18" charset="0"/>
              </a:rPr>
              <a:t>z </a:t>
            </a:r>
            <a:r>
              <a:rPr lang="en-GB" altLang="en-US"/>
              <a:t>= -.75 is greater than the critical value of </a:t>
            </a:r>
            <a:r>
              <a:rPr lang="en-GB" altLang="en-US" i="1">
                <a:latin typeface="Times New Roman" panose="02020603050405020304" pitchFamily="18" charset="0"/>
              </a:rPr>
              <a:t>z</a:t>
            </a:r>
            <a:r>
              <a:rPr lang="en-GB" altLang="en-US"/>
              <a:t> = -1.96, and it falls in the non-rejection region.  As a result, we fail to reject H</a:t>
            </a:r>
            <a:r>
              <a:rPr lang="en-GB" altLang="en-US" baseline="-25000"/>
              <a:t>0</a:t>
            </a:r>
            <a:r>
              <a:rPr lang="en-GB" altLang="en-US"/>
              <a:t>.  Therefore, we can state that based on the sample information, it appears that the mean net worth of families in this city is not less than $300,000.</a:t>
            </a:r>
            <a:endParaRPr lang="en-US" altLang="en-US"/>
          </a:p>
        </p:txBody>
      </p:sp>
      <p:sp>
        <p:nvSpPr>
          <p:cNvPr id="109572" name="Text Box 4">
            <a:extLst>
              <a:ext uri="{FF2B5EF4-FFF2-40B4-BE49-F238E27FC236}">
                <a16:creationId xmlns:a16="http://schemas.microsoft.com/office/drawing/2014/main" id="{5B59C466-A6B6-43F0-8052-41972F091C0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0647857-12C5-4A8D-85F7-681FB6A56499}"/>
              </a:ext>
            </a:extLst>
          </p:cNvPr>
          <p:cNvSpPr>
            <a:spLocks noGrp="1" noChangeArrowheads="1"/>
          </p:cNvSpPr>
          <p:nvPr>
            <p:ph type="title"/>
          </p:nvPr>
        </p:nvSpPr>
        <p:spPr/>
        <p:txBody>
          <a:bodyPr/>
          <a:lstStyle/>
          <a:p>
            <a:pPr eaLnBrk="1" hangingPunct="1"/>
            <a:r>
              <a:rPr lang="en-US" altLang="en-US" sz="3200"/>
              <a:t>Example 9-5</a:t>
            </a:r>
          </a:p>
        </p:txBody>
      </p:sp>
      <p:sp>
        <p:nvSpPr>
          <p:cNvPr id="116739" name="Rectangle 3">
            <a:extLst>
              <a:ext uri="{FF2B5EF4-FFF2-40B4-BE49-F238E27FC236}">
                <a16:creationId xmlns:a16="http://schemas.microsoft.com/office/drawing/2014/main" id="{7A63306B-E1F4-47FB-8FCA-87E6639C5610}"/>
              </a:ext>
            </a:extLst>
          </p:cNvPr>
          <p:cNvSpPr>
            <a:spLocks noGrp="1" noChangeArrowheads="1"/>
          </p:cNvSpPr>
          <p:nvPr>
            <p:ph type="body" idx="1"/>
          </p:nvPr>
        </p:nvSpPr>
        <p:spPr>
          <a:xfrm>
            <a:off x="457200" y="1752600"/>
            <a:ext cx="8415338" cy="4419600"/>
          </a:xfrm>
        </p:spPr>
        <p:txBody>
          <a:bodyPr/>
          <a:lstStyle/>
          <a:p>
            <a:pPr eaLnBrk="1" hangingPunct="1">
              <a:lnSpc>
                <a:spcPct val="90000"/>
              </a:lnSpc>
              <a:buFont typeface="Tahoma" panose="020B0604030504040204" pitchFamily="34" charset="0"/>
              <a:buChar char=" "/>
            </a:pPr>
            <a:r>
              <a:rPr lang="en-GB" altLang="en-US" sz="2400"/>
              <a:t>A psychologist </a:t>
            </a:r>
            <a:r>
              <a:rPr lang="en-GB" altLang="en-US" sz="2400" b="1"/>
              <a:t>claims</a:t>
            </a:r>
            <a:r>
              <a:rPr lang="en-GB" altLang="en-US" sz="2400"/>
              <a:t> that the mean age at which children start walking </a:t>
            </a:r>
            <a:r>
              <a:rPr lang="en-GB" altLang="en-US" sz="2400" b="1"/>
              <a:t>is 12.5 </a:t>
            </a:r>
            <a:r>
              <a:rPr lang="en-GB" altLang="en-US" sz="2400"/>
              <a:t>months.  Carol wanted to check if this claim is true.  She took a </a:t>
            </a:r>
            <a:r>
              <a:rPr lang="en-GB" altLang="en-US" sz="2400" b="1"/>
              <a:t>random sample of 18 </a:t>
            </a:r>
            <a:r>
              <a:rPr lang="en-GB" altLang="en-US" sz="2400"/>
              <a:t>children and found that the mean age at which </a:t>
            </a:r>
            <a:r>
              <a:rPr lang="en-GB" altLang="en-US" sz="2400" b="1"/>
              <a:t>these children started walking was 12.9 months with a standard deviation of .80 month</a:t>
            </a:r>
            <a:r>
              <a:rPr lang="en-GB" altLang="en-US" sz="2400"/>
              <a:t>.  It is known that the ages at which </a:t>
            </a:r>
            <a:r>
              <a:rPr lang="en-GB" altLang="en-US" sz="2400" b="1"/>
              <a:t>all children start walking are approximately normal distributed</a:t>
            </a:r>
            <a:r>
              <a:rPr lang="en-GB" altLang="en-US" sz="2400"/>
              <a:t>.  Find the </a:t>
            </a:r>
            <a:r>
              <a:rPr lang="en-GB" altLang="en-US" sz="2400" b="1"/>
              <a:t>p-value</a:t>
            </a:r>
            <a:r>
              <a:rPr lang="en-GB" altLang="en-US" sz="2400"/>
              <a:t> for the test that the mean age at which all children start walking is </a:t>
            </a:r>
            <a:r>
              <a:rPr lang="en-GB" altLang="en-US" sz="2400" b="1"/>
              <a:t>different</a:t>
            </a:r>
            <a:r>
              <a:rPr lang="en-GB" altLang="en-US" sz="2400"/>
              <a:t> from 12.5 months. What will your conclusion be if the </a:t>
            </a:r>
            <a:r>
              <a:rPr lang="en-GB" altLang="en-US" sz="2400" b="1"/>
              <a:t>significance level is 1%? </a:t>
            </a:r>
            <a:endParaRPr lang="en-US" altLang="en-US" sz="2400" b="1"/>
          </a:p>
        </p:txBody>
      </p:sp>
      <p:sp>
        <p:nvSpPr>
          <p:cNvPr id="116740" name="Text Box 4">
            <a:extLst>
              <a:ext uri="{FF2B5EF4-FFF2-40B4-BE49-F238E27FC236}">
                <a16:creationId xmlns:a16="http://schemas.microsoft.com/office/drawing/2014/main" id="{A85D4502-2F7B-4074-B92B-5DA03FA2059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CAB33C3A-DF9D-4BF1-8F91-C941DAA5A1DA}"/>
              </a:ext>
            </a:extLst>
          </p:cNvPr>
          <p:cNvSpPr>
            <a:spLocks noGrp="1" noChangeArrowheads="1"/>
          </p:cNvSpPr>
          <p:nvPr>
            <p:ph type="title"/>
          </p:nvPr>
        </p:nvSpPr>
        <p:spPr/>
        <p:txBody>
          <a:bodyPr/>
          <a:lstStyle/>
          <a:p>
            <a:pPr eaLnBrk="1" hangingPunct="1"/>
            <a:r>
              <a:rPr lang="en-US" altLang="en-US" sz="3200"/>
              <a:t>Example 9-5: Solution</a:t>
            </a:r>
          </a:p>
        </p:txBody>
      </p:sp>
      <p:sp>
        <p:nvSpPr>
          <p:cNvPr id="117763" name="Rectangle 3">
            <a:extLst>
              <a:ext uri="{FF2B5EF4-FFF2-40B4-BE49-F238E27FC236}">
                <a16:creationId xmlns:a16="http://schemas.microsoft.com/office/drawing/2014/main" id="{3615E50E-E617-49EF-8194-D6FF954E8E9F}"/>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12.5</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a:t>
            </a:r>
            <a:r>
              <a:rPr lang="en-GB" altLang="en-US">
                <a:sym typeface="Mathematica1" pitchFamily="2" charset="2"/>
              </a:rPr>
              <a:t>≠ 12.5</a:t>
            </a:r>
          </a:p>
          <a:p>
            <a:pPr eaLnBrk="1" hangingPunct="1"/>
            <a:r>
              <a:rPr lang="en-GB" altLang="en-US">
                <a:sym typeface="Mathematica1" pitchFamily="2" charset="2"/>
              </a:rPr>
              <a:t>Step 2:  This is a two-tailed test.</a:t>
            </a:r>
            <a:endParaRPr lang="en-GB" altLang="en-US"/>
          </a:p>
          <a:p>
            <a:pPr eaLnBrk="1" hangingPunct="1"/>
            <a:r>
              <a:rPr lang="en-GB" altLang="en-US"/>
              <a:t>Step 3: The population standard deviation σ</a:t>
            </a:r>
            <a:r>
              <a:rPr lang="en-GB" altLang="en-US">
                <a:sym typeface="Mathematica1" pitchFamily="2" charset="2"/>
              </a:rPr>
              <a:t> is not known, the sample size is small </a:t>
            </a:r>
            <a:r>
              <a:rPr lang="en-US" altLang="en-US"/>
              <a:t>(</a:t>
            </a:r>
            <a:r>
              <a:rPr lang="en-US" altLang="en-US" i="1">
                <a:latin typeface="Times New Roman" panose="02020603050405020304" pitchFamily="18" charset="0"/>
              </a:rPr>
              <a:t>n</a:t>
            </a:r>
            <a:r>
              <a:rPr lang="en-US" altLang="en-US"/>
              <a:t> &lt; 30), and the population is normally distributed.  Consequently, we will use the </a:t>
            </a:r>
            <a:r>
              <a:rPr lang="en-US" altLang="en-US" i="1">
                <a:latin typeface="Times New Roman" panose="02020603050405020304" pitchFamily="18" charset="0"/>
              </a:rPr>
              <a:t>t</a:t>
            </a:r>
            <a:r>
              <a:rPr lang="en-US" altLang="en-US"/>
              <a:t> distribution to find the </a:t>
            </a:r>
            <a:r>
              <a:rPr lang="en-US" altLang="en-US" i="1"/>
              <a:t>p</a:t>
            </a:r>
            <a:r>
              <a:rPr lang="en-US" altLang="en-US"/>
              <a:t>-value for the test.</a:t>
            </a:r>
          </a:p>
          <a:p>
            <a:pPr eaLnBrk="1" hangingPunct="1"/>
            <a:endParaRPr lang="en-US" altLang="en-US"/>
          </a:p>
        </p:txBody>
      </p:sp>
      <p:sp>
        <p:nvSpPr>
          <p:cNvPr id="117764" name="Text Box 4">
            <a:extLst>
              <a:ext uri="{FF2B5EF4-FFF2-40B4-BE49-F238E27FC236}">
                <a16:creationId xmlns:a16="http://schemas.microsoft.com/office/drawing/2014/main" id="{3892C3E3-D996-4731-A8CE-17AFDAC0A1F4}"/>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D4E8FC-44A6-4203-8EA5-C6017E760696}"/>
              </a:ext>
            </a:extLst>
          </p:cNvPr>
          <p:cNvSpPr>
            <a:spLocks noGrp="1" noChangeArrowheads="1"/>
          </p:cNvSpPr>
          <p:nvPr>
            <p:ph type="title"/>
          </p:nvPr>
        </p:nvSpPr>
        <p:spPr/>
        <p:txBody>
          <a:bodyPr/>
          <a:lstStyle/>
          <a:p>
            <a:pPr eaLnBrk="1" hangingPunct="1"/>
            <a:r>
              <a:rPr lang="en-US" altLang="en-US" sz="3200"/>
              <a:t>Example 9-5: Solution</a:t>
            </a:r>
          </a:p>
        </p:txBody>
      </p:sp>
      <p:sp>
        <p:nvSpPr>
          <p:cNvPr id="118787" name="Rectangle 3">
            <a:extLst>
              <a:ext uri="{FF2B5EF4-FFF2-40B4-BE49-F238E27FC236}">
                <a16:creationId xmlns:a16="http://schemas.microsoft.com/office/drawing/2014/main" id="{255221FF-17BF-45BC-A761-0AD2748FECB0}"/>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n-US" altLang="en-US"/>
              <a:t>The ≠ sign in the alternative hypothesis indicates that the test is two-tailed</a:t>
            </a:r>
            <a:r>
              <a:rPr lang="en-US" altLang="en-US" sz="2400"/>
              <a:t>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buFont typeface="Wingdings" panose="05000000000000000000" pitchFamily="2" charset="2"/>
              <a:buNone/>
            </a:pPr>
            <a:r>
              <a:rPr lang="en-US" altLang="en-US"/>
              <a:t>    and </a:t>
            </a:r>
            <a:r>
              <a:rPr lang="en-US" altLang="en-US" i="1"/>
              <a:t>df</a:t>
            </a:r>
            <a:r>
              <a:rPr lang="en-US" altLang="en-US"/>
              <a:t> =</a:t>
            </a:r>
            <a:r>
              <a:rPr lang="en-US" altLang="en-US" i="1"/>
              <a:t> n</a:t>
            </a:r>
            <a:r>
              <a:rPr lang="en-US" altLang="en-US"/>
              <a:t> – 1 = 18 – 1 = 17.  </a:t>
            </a:r>
          </a:p>
        </p:txBody>
      </p:sp>
      <p:sp>
        <p:nvSpPr>
          <p:cNvPr id="118788" name="Text Box 4">
            <a:extLst>
              <a:ext uri="{FF2B5EF4-FFF2-40B4-BE49-F238E27FC236}">
                <a16:creationId xmlns:a16="http://schemas.microsoft.com/office/drawing/2014/main" id="{B8A6EE75-B24F-4D1B-84C0-9B277435481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18789" name="Object 2">
            <a:extLst>
              <a:ext uri="{FF2B5EF4-FFF2-40B4-BE49-F238E27FC236}">
                <a16:creationId xmlns:a16="http://schemas.microsoft.com/office/drawing/2014/main" id="{3F923B37-C313-4239-9A9A-B393BBB4DF63}"/>
              </a:ext>
            </a:extLst>
          </p:cNvPr>
          <p:cNvGraphicFramePr>
            <a:graphicFrameLocks noGrp="1" noChangeAspect="1"/>
          </p:cNvGraphicFramePr>
          <p:nvPr>
            <p:ph sz="half" idx="2"/>
          </p:nvPr>
        </p:nvGraphicFramePr>
        <p:xfrm>
          <a:off x="2286000" y="2743200"/>
          <a:ext cx="4433888" cy="1838325"/>
        </p:xfrm>
        <a:graphic>
          <a:graphicData uri="http://schemas.openxmlformats.org/presentationml/2006/ole">
            <mc:AlternateContent xmlns:mc="http://schemas.openxmlformats.org/markup-compatibility/2006">
              <mc:Choice xmlns:v="urn:schemas-microsoft-com:vml" Requires="v">
                <p:oleObj spid="_x0000_s118799" name="Equation" r:id="rId3" imgW="2082800" imgH="863600" progId="Equation.DSMT4">
                  <p:embed/>
                </p:oleObj>
              </mc:Choice>
              <mc:Fallback>
                <p:oleObj name="Equation" r:id="rId3" imgW="20828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43200"/>
                        <a:ext cx="4433888" cy="18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4CAA03E9-B349-485F-B580-4033166F1EC7}"/>
              </a:ext>
            </a:extLst>
          </p:cNvPr>
          <p:cNvSpPr>
            <a:spLocks noGrp="1" noChangeArrowheads="1"/>
          </p:cNvSpPr>
          <p:nvPr>
            <p:ph type="title"/>
          </p:nvPr>
        </p:nvSpPr>
        <p:spPr/>
        <p:txBody>
          <a:bodyPr/>
          <a:lstStyle/>
          <a:p>
            <a:r>
              <a:rPr lang="en-US" altLang="en-US"/>
              <a:t>Example 9-5 Solution</a:t>
            </a:r>
          </a:p>
        </p:txBody>
      </p:sp>
      <p:sp>
        <p:nvSpPr>
          <p:cNvPr id="119811" name="Content Placeholder 2">
            <a:extLst>
              <a:ext uri="{FF2B5EF4-FFF2-40B4-BE49-F238E27FC236}">
                <a16:creationId xmlns:a16="http://schemas.microsoft.com/office/drawing/2014/main" id="{1F7FC6A9-74B7-42C0-94D2-3CCDD6947F53}"/>
              </a:ext>
            </a:extLst>
          </p:cNvPr>
          <p:cNvSpPr>
            <a:spLocks noGrp="1" noChangeArrowheads="1"/>
          </p:cNvSpPr>
          <p:nvPr>
            <p:ph idx="1"/>
          </p:nvPr>
        </p:nvSpPr>
        <p:spPr/>
        <p:txBody>
          <a:bodyPr/>
          <a:lstStyle/>
          <a:p>
            <a:r>
              <a:rPr lang="en-US" altLang="en-US" sz="2400" i="1"/>
              <a:t>df</a:t>
            </a:r>
            <a:r>
              <a:rPr lang="en-US" altLang="en-US" sz="2400"/>
              <a:t> = </a:t>
            </a:r>
            <a:r>
              <a:rPr lang="en-US" altLang="en-US" sz="2400" i="1"/>
              <a:t>n</a:t>
            </a:r>
            <a:r>
              <a:rPr lang="en-US" altLang="en-US" sz="2400"/>
              <a:t>-1 = 18 – 1 = 17.</a:t>
            </a:r>
          </a:p>
          <a:p>
            <a:r>
              <a:rPr lang="en-US" altLang="en-US" sz="2400" i="1"/>
              <a:t>t</a:t>
            </a:r>
            <a:r>
              <a:rPr lang="en-US" altLang="en-US" sz="2400" baseline="-25000"/>
              <a:t>observed</a:t>
            </a:r>
            <a:r>
              <a:rPr lang="en-US" altLang="en-US" sz="2400"/>
              <a:t> = 2.121</a:t>
            </a:r>
          </a:p>
          <a:p>
            <a:r>
              <a:rPr lang="en-US" altLang="en-US" sz="2400"/>
              <a:t>This observed value of </a:t>
            </a:r>
            <a:r>
              <a:rPr lang="en-US" altLang="en-US" sz="2400" i="1"/>
              <a:t>t</a:t>
            </a:r>
            <a:r>
              <a:rPr lang="en-US" altLang="en-US" sz="2400"/>
              <a:t> falls between 2.110 and 2.567.</a:t>
            </a:r>
          </a:p>
          <a:p>
            <a:r>
              <a:rPr lang="en-US" altLang="en-US" sz="2400"/>
              <a:t>From the table, we can say the corresponding area falls between 0.025 and 0.01.</a:t>
            </a:r>
          </a:p>
          <a:p>
            <a:pPr lvl="1"/>
            <a:r>
              <a:rPr lang="en-US" altLang="en-US" sz="2000"/>
              <a:t>0.01&lt;Area&lt;0.025</a:t>
            </a:r>
          </a:p>
          <a:p>
            <a:r>
              <a:rPr lang="en-US" altLang="en-US" sz="2400"/>
              <a:t>We have a two tail test.  So, we will say the </a:t>
            </a:r>
            <a:r>
              <a:rPr lang="en-US" altLang="en-US" sz="2400" i="1"/>
              <a:t>p</a:t>
            </a:r>
            <a:r>
              <a:rPr lang="en-US" altLang="en-US" sz="2400"/>
              <a:t>-value is between 0.05 and 0.02  (For a two tailed test: </a:t>
            </a:r>
            <a:r>
              <a:rPr lang="en-US" altLang="en-US" sz="2400" i="1"/>
              <a:t>p</a:t>
            </a:r>
            <a:r>
              <a:rPr lang="en-US" altLang="en-US" sz="2400"/>
              <a:t>-value = 2XArea)</a:t>
            </a:r>
          </a:p>
          <a:p>
            <a:pPr lvl="1"/>
            <a:r>
              <a:rPr lang="en-US" altLang="en-US" sz="2000"/>
              <a:t>0.02&lt;</a:t>
            </a:r>
            <a:r>
              <a:rPr lang="en-US" altLang="en-US" sz="2000" i="1"/>
              <a:t>p</a:t>
            </a:r>
            <a:r>
              <a:rPr lang="en-US" altLang="en-US" sz="2000"/>
              <a:t>-value&lt;0.05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90D4203-B118-40E1-AFC7-57D8B0C37E8F}"/>
              </a:ext>
            </a:extLst>
          </p:cNvPr>
          <p:cNvSpPr>
            <a:spLocks noGrp="1" noChangeArrowheads="1"/>
          </p:cNvSpPr>
          <p:nvPr>
            <p:ph type="title"/>
          </p:nvPr>
        </p:nvSpPr>
        <p:spPr/>
        <p:txBody>
          <a:bodyPr/>
          <a:lstStyle/>
          <a:p>
            <a:pPr eaLnBrk="1" hangingPunct="1"/>
            <a:r>
              <a:rPr lang="en-US" altLang="en-US" sz="3200"/>
              <a:t>Table 9.2 Four Possible Outcomes for a Test of Hypothesis</a:t>
            </a:r>
          </a:p>
        </p:txBody>
      </p:sp>
      <p:sp>
        <p:nvSpPr>
          <p:cNvPr id="21507" name="Text Box 29">
            <a:extLst>
              <a:ext uri="{FF2B5EF4-FFF2-40B4-BE49-F238E27FC236}">
                <a16:creationId xmlns:a16="http://schemas.microsoft.com/office/drawing/2014/main" id="{3B8721A6-F53C-475B-986B-0635CF88781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21508" name="Picture 31" descr="table_09_02">
            <a:extLst>
              <a:ext uri="{FF2B5EF4-FFF2-40B4-BE49-F238E27FC236}">
                <a16:creationId xmlns:a16="http://schemas.microsoft.com/office/drawing/2014/main" id="{F26F8A29-66D2-4A2F-B5CC-21B2A0908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77240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B630287-EA7E-4FBD-942F-28B888D78B39}"/>
              </a:ext>
            </a:extLst>
          </p:cNvPr>
          <p:cNvSpPr>
            <a:spLocks noGrp="1" noChangeArrowheads="1"/>
          </p:cNvSpPr>
          <p:nvPr>
            <p:ph type="title"/>
          </p:nvPr>
        </p:nvSpPr>
        <p:spPr/>
        <p:txBody>
          <a:bodyPr/>
          <a:lstStyle/>
          <a:p>
            <a:pPr eaLnBrk="1" hangingPunct="1"/>
            <a:r>
              <a:rPr lang="en-US" altLang="en-US" sz="3200"/>
              <a:t>Figure 9.11 The required </a:t>
            </a:r>
            <a:r>
              <a:rPr lang="en-US" altLang="en-US" sz="3200" i="1"/>
              <a:t>p</a:t>
            </a:r>
            <a:r>
              <a:rPr lang="en-US" altLang="en-US" sz="3200"/>
              <a:t>-value</a:t>
            </a:r>
            <a:endParaRPr lang="en-US" altLang="en-US"/>
          </a:p>
        </p:txBody>
      </p:sp>
      <p:sp>
        <p:nvSpPr>
          <p:cNvPr id="120835" name="Text Box 3">
            <a:extLst>
              <a:ext uri="{FF2B5EF4-FFF2-40B4-BE49-F238E27FC236}">
                <a16:creationId xmlns:a16="http://schemas.microsoft.com/office/drawing/2014/main" id="{F8382063-EF27-49AD-9FCF-A93AFFFF0C3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20836" name="Picture 7">
            <a:extLst>
              <a:ext uri="{FF2B5EF4-FFF2-40B4-BE49-F238E27FC236}">
                <a16:creationId xmlns:a16="http://schemas.microsoft.com/office/drawing/2014/main" id="{4A76A16B-E678-4CE0-8E0B-EC9C635DE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5334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36D2641B-92F0-44BD-9996-A82C079CCE04}"/>
              </a:ext>
            </a:extLst>
          </p:cNvPr>
          <p:cNvSpPr>
            <a:spLocks noGrp="1" noChangeArrowheads="1"/>
          </p:cNvSpPr>
          <p:nvPr>
            <p:ph type="title"/>
          </p:nvPr>
        </p:nvSpPr>
        <p:spPr/>
        <p:txBody>
          <a:bodyPr/>
          <a:lstStyle/>
          <a:p>
            <a:pPr eaLnBrk="1" hangingPunct="1"/>
            <a:r>
              <a:rPr lang="en-US" altLang="en-US" sz="3200"/>
              <a:t>Example 9-5: Solution</a:t>
            </a:r>
          </a:p>
        </p:txBody>
      </p:sp>
      <p:sp>
        <p:nvSpPr>
          <p:cNvPr id="121859" name="Rectangle 3">
            <a:extLst>
              <a:ext uri="{FF2B5EF4-FFF2-40B4-BE49-F238E27FC236}">
                <a16:creationId xmlns:a16="http://schemas.microsoft.com/office/drawing/2014/main" id="{7863C399-9F7B-4ADF-882C-6480D97CEA99}"/>
              </a:ext>
            </a:extLst>
          </p:cNvPr>
          <p:cNvSpPr>
            <a:spLocks noGrp="1" noChangeArrowheads="1"/>
          </p:cNvSpPr>
          <p:nvPr>
            <p:ph type="body" sz="half" idx="1"/>
          </p:nvPr>
        </p:nvSpPr>
        <p:spPr>
          <a:xfrm>
            <a:off x="457200" y="1641475"/>
            <a:ext cx="8077200" cy="4835525"/>
          </a:xfrm>
        </p:spPr>
        <p:txBody>
          <a:bodyPr/>
          <a:lstStyle/>
          <a:p>
            <a:pPr eaLnBrk="1" hangingPunct="1">
              <a:buSzPct val="90000"/>
              <a:buFont typeface="Wingdings" panose="05000000000000000000" pitchFamily="2" charset="2"/>
              <a:buChar char="§"/>
            </a:pPr>
            <a:r>
              <a:rPr lang="en-GB" altLang="en-US"/>
              <a:t>Step 4: For any α</a:t>
            </a:r>
            <a:r>
              <a:rPr lang="en-GB" altLang="en-US">
                <a:sym typeface="Mathematica1" pitchFamily="2" charset="2"/>
              </a:rPr>
              <a:t> greater than .05, we will reject the null hypothesis.  For any α less than .02, we will not reject the null hypothesis.  For our example, α = .01, which is less than the lower limit of the p-value ranges of .02.  As a result, we fail to reject </a:t>
            </a:r>
            <a:r>
              <a:rPr lang="en-GB" altLang="en-US"/>
              <a:t>H</a:t>
            </a:r>
            <a:r>
              <a:rPr lang="en-GB" altLang="en-US" baseline="-25000"/>
              <a:t>0</a:t>
            </a:r>
            <a:r>
              <a:rPr lang="en-GB" altLang="en-US"/>
              <a:t> and conclude that the mean age at which all children start walking is not different from 12.5 months.</a:t>
            </a:r>
            <a:endParaRPr lang="en-US" altLang="en-US"/>
          </a:p>
        </p:txBody>
      </p:sp>
      <p:sp>
        <p:nvSpPr>
          <p:cNvPr id="121860" name="Text Box 4">
            <a:extLst>
              <a:ext uri="{FF2B5EF4-FFF2-40B4-BE49-F238E27FC236}">
                <a16:creationId xmlns:a16="http://schemas.microsoft.com/office/drawing/2014/main" id="{6AD52863-9D95-4873-99EF-568DE29FA870}"/>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C0CF446D-6A07-427D-BA80-D5B9BE41CCE7}"/>
              </a:ext>
            </a:extLst>
          </p:cNvPr>
          <p:cNvSpPr>
            <a:spLocks noGrp="1" noChangeArrowheads="1"/>
          </p:cNvSpPr>
          <p:nvPr>
            <p:ph type="title"/>
          </p:nvPr>
        </p:nvSpPr>
        <p:spPr/>
        <p:txBody>
          <a:bodyPr/>
          <a:lstStyle/>
          <a:p>
            <a:pPr eaLnBrk="1" hangingPunct="1"/>
            <a:r>
              <a:rPr lang="en-US" altLang="en-US" sz="3200"/>
              <a:t>Example 9-6</a:t>
            </a:r>
          </a:p>
        </p:txBody>
      </p:sp>
      <p:sp>
        <p:nvSpPr>
          <p:cNvPr id="123907" name="Rectangle 3">
            <a:extLst>
              <a:ext uri="{FF2B5EF4-FFF2-40B4-BE49-F238E27FC236}">
                <a16:creationId xmlns:a16="http://schemas.microsoft.com/office/drawing/2014/main" id="{31C6AA91-C5B4-4137-85F5-31C6CA771A2A}"/>
              </a:ext>
            </a:extLst>
          </p:cNvPr>
          <p:cNvSpPr>
            <a:spLocks noGrp="1" noChangeArrowheads="1"/>
          </p:cNvSpPr>
          <p:nvPr>
            <p:ph type="body" idx="1"/>
          </p:nvPr>
        </p:nvSpPr>
        <p:spPr>
          <a:xfrm>
            <a:off x="304800" y="1600200"/>
            <a:ext cx="8343900" cy="4114800"/>
          </a:xfrm>
        </p:spPr>
        <p:txBody>
          <a:bodyPr/>
          <a:lstStyle/>
          <a:p>
            <a:pPr eaLnBrk="1" hangingPunct="1">
              <a:lnSpc>
                <a:spcPct val="80000"/>
              </a:lnSpc>
              <a:buFont typeface="Tahoma" panose="020B0604030504040204" pitchFamily="34" charset="0"/>
              <a:buChar char=" "/>
            </a:pPr>
            <a:r>
              <a:rPr lang="en-US" altLang="en-US" sz="2400"/>
              <a:t>Grand Auto Corporation produces auto batteries. The company </a:t>
            </a:r>
            <a:r>
              <a:rPr lang="en-US" altLang="en-US" sz="2400" b="1"/>
              <a:t>claims</a:t>
            </a:r>
            <a:r>
              <a:rPr lang="en-US" altLang="en-US" sz="2400"/>
              <a:t> that its top-of-the-line Never Die batteries are good, on average, for </a:t>
            </a:r>
            <a:r>
              <a:rPr lang="en-US" altLang="en-US" sz="2400" b="1"/>
              <a:t>at least 65 months</a:t>
            </a:r>
            <a:r>
              <a:rPr lang="en-US" altLang="en-US" sz="2400"/>
              <a:t>.  A consumer protection agency tested 45 such batteries to check this claim.   It found the </a:t>
            </a:r>
            <a:r>
              <a:rPr lang="en-US" altLang="en-US" sz="2400" b="1"/>
              <a:t>mean life of these 45 batteries to be 63.4 months with a standard deviation of 3 months</a:t>
            </a:r>
            <a:r>
              <a:rPr lang="en-US" altLang="en-US" sz="2400"/>
              <a:t>.  Find the </a:t>
            </a:r>
            <a:r>
              <a:rPr lang="en-US" altLang="en-US" sz="2400" b="1"/>
              <a:t>p-value</a:t>
            </a:r>
            <a:r>
              <a:rPr lang="en-US" altLang="en-US" sz="2400"/>
              <a:t> for the test that mean life of all such batteries </a:t>
            </a:r>
            <a:r>
              <a:rPr lang="en-US" altLang="en-US" sz="2400" b="1"/>
              <a:t>is less than 65 </a:t>
            </a:r>
            <a:r>
              <a:rPr lang="en-US" altLang="en-US" sz="2400"/>
              <a:t>months.  What will your conclusion be if the </a:t>
            </a:r>
            <a:r>
              <a:rPr lang="en-US" altLang="en-US" sz="2400" b="1"/>
              <a:t>significance level is 2.5</a:t>
            </a:r>
            <a:r>
              <a:rPr lang="en-US" altLang="en-US" sz="2400"/>
              <a:t>%?</a:t>
            </a:r>
          </a:p>
        </p:txBody>
      </p:sp>
      <p:sp>
        <p:nvSpPr>
          <p:cNvPr id="123908" name="Text Box 4">
            <a:extLst>
              <a:ext uri="{FF2B5EF4-FFF2-40B4-BE49-F238E27FC236}">
                <a16:creationId xmlns:a16="http://schemas.microsoft.com/office/drawing/2014/main" id="{D797F07C-02B6-4084-AC5C-22F07EE5634F}"/>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244E395-119F-4ACA-BA34-D4FDCF67B46E}"/>
              </a:ext>
            </a:extLst>
          </p:cNvPr>
          <p:cNvSpPr>
            <a:spLocks noGrp="1" noChangeArrowheads="1"/>
          </p:cNvSpPr>
          <p:nvPr>
            <p:ph type="title"/>
          </p:nvPr>
        </p:nvSpPr>
        <p:spPr/>
        <p:txBody>
          <a:bodyPr/>
          <a:lstStyle/>
          <a:p>
            <a:pPr eaLnBrk="1" hangingPunct="1"/>
            <a:r>
              <a:rPr lang="en-US" altLang="en-US" sz="3200"/>
              <a:t>Example 9-6: Solution</a:t>
            </a:r>
          </a:p>
        </p:txBody>
      </p:sp>
      <p:sp>
        <p:nvSpPr>
          <p:cNvPr id="124931" name="Rectangle 3">
            <a:extLst>
              <a:ext uri="{FF2B5EF4-FFF2-40B4-BE49-F238E27FC236}">
                <a16:creationId xmlns:a16="http://schemas.microsoft.com/office/drawing/2014/main" id="{BBE61C2B-D720-43A7-8C7D-F2E7F0F49B05}"/>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65</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&lt;</a:t>
            </a:r>
            <a:r>
              <a:rPr lang="en-GB" altLang="en-US">
                <a:sym typeface="Mathematica1" pitchFamily="2" charset="2"/>
              </a:rPr>
              <a:t> 65</a:t>
            </a:r>
          </a:p>
          <a:p>
            <a:pPr eaLnBrk="1" hangingPunct="1"/>
            <a:r>
              <a:rPr lang="en-GB" altLang="en-US">
                <a:sym typeface="Mathematica1" pitchFamily="2" charset="2"/>
              </a:rPr>
              <a:t>Step 2:  It is a left tailed test.</a:t>
            </a:r>
            <a:endParaRPr lang="en-GB" altLang="en-US"/>
          </a:p>
          <a:p>
            <a:pPr eaLnBrk="1" hangingPunct="1"/>
            <a:r>
              <a:rPr lang="en-GB" altLang="en-US"/>
              <a:t>Step 3: The population standard deviation σ</a:t>
            </a:r>
            <a:r>
              <a:rPr lang="en-GB" altLang="en-US">
                <a:sym typeface="Mathematica1" pitchFamily="2" charset="2"/>
              </a:rPr>
              <a:t> is not known and the sample size is large </a:t>
            </a:r>
            <a:r>
              <a:rPr lang="en-US" altLang="en-US"/>
              <a:t>(</a:t>
            </a:r>
            <a:r>
              <a:rPr lang="en-US" altLang="en-US" i="1">
                <a:latin typeface="Times New Roman" panose="02020603050405020304" pitchFamily="18" charset="0"/>
              </a:rPr>
              <a:t>n</a:t>
            </a:r>
            <a:r>
              <a:rPr lang="en-US" altLang="en-US"/>
              <a:t> &gt; 30).   Consequently, we will use the </a:t>
            </a:r>
            <a:r>
              <a:rPr lang="en-US" altLang="en-US" i="1">
                <a:latin typeface="Times New Roman" panose="02020603050405020304" pitchFamily="18" charset="0"/>
              </a:rPr>
              <a:t>t</a:t>
            </a:r>
            <a:r>
              <a:rPr lang="en-US" altLang="en-US"/>
              <a:t> distribution to find the </a:t>
            </a:r>
            <a:r>
              <a:rPr lang="en-US" altLang="en-US" i="1"/>
              <a:t>p</a:t>
            </a:r>
            <a:r>
              <a:rPr lang="en-US" altLang="en-US"/>
              <a:t>-value for the test.</a:t>
            </a:r>
          </a:p>
          <a:p>
            <a:pPr eaLnBrk="1" hangingPunct="1"/>
            <a:endParaRPr lang="en-US" altLang="en-US"/>
          </a:p>
        </p:txBody>
      </p:sp>
      <p:sp>
        <p:nvSpPr>
          <p:cNvPr id="124932" name="Text Box 4">
            <a:extLst>
              <a:ext uri="{FF2B5EF4-FFF2-40B4-BE49-F238E27FC236}">
                <a16:creationId xmlns:a16="http://schemas.microsoft.com/office/drawing/2014/main" id="{60FECA38-7A8E-41F1-971F-BDF95A0C610A}"/>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2A916FF-7977-4E1E-8432-91CA052965D5}"/>
              </a:ext>
            </a:extLst>
          </p:cNvPr>
          <p:cNvSpPr>
            <a:spLocks noGrp="1" noChangeArrowheads="1"/>
          </p:cNvSpPr>
          <p:nvPr>
            <p:ph type="title"/>
          </p:nvPr>
        </p:nvSpPr>
        <p:spPr/>
        <p:txBody>
          <a:bodyPr/>
          <a:lstStyle/>
          <a:p>
            <a:pPr eaLnBrk="1" hangingPunct="1"/>
            <a:r>
              <a:rPr lang="en-US" altLang="en-US" sz="3200"/>
              <a:t>Example 9-6: Solution</a:t>
            </a:r>
          </a:p>
        </p:txBody>
      </p:sp>
      <p:sp>
        <p:nvSpPr>
          <p:cNvPr id="125955" name="Rectangle 3">
            <a:extLst>
              <a:ext uri="{FF2B5EF4-FFF2-40B4-BE49-F238E27FC236}">
                <a16:creationId xmlns:a16="http://schemas.microsoft.com/office/drawing/2014/main" id="{7AF58E38-65DF-4C20-86FD-1DACE1C6E3A1}"/>
              </a:ext>
            </a:extLst>
          </p:cNvPr>
          <p:cNvSpPr>
            <a:spLocks noGrp="1" noChangeArrowheads="1"/>
          </p:cNvSpPr>
          <p:nvPr>
            <p:ph type="body" sz="half" idx="1"/>
          </p:nvPr>
        </p:nvSpPr>
        <p:spPr>
          <a:xfrm>
            <a:off x="457200" y="1600200"/>
            <a:ext cx="7924800" cy="4530725"/>
          </a:xfrm>
        </p:spPr>
        <p:txBody>
          <a:bodyPr/>
          <a:lstStyle/>
          <a:p>
            <a:pPr eaLnBrk="1" hangingPunct="1"/>
            <a:r>
              <a:rPr lang="en-US" altLang="en-US">
                <a:cs typeface="Times New Roman" panose="02020603050405020304" pitchFamily="18" charset="0"/>
              </a:rPr>
              <a:t>Step 4:</a:t>
            </a:r>
            <a:r>
              <a:rPr lang="en-US" altLang="en-US">
                <a:latin typeface="Times New Roman" panose="02020603050405020304" pitchFamily="18" charset="0"/>
                <a:cs typeface="Times New Roman" panose="02020603050405020304" pitchFamily="18" charset="0"/>
              </a:rPr>
              <a:t> </a:t>
            </a:r>
            <a:r>
              <a:rPr lang="en-US" altLang="en-US"/>
              <a:t>The </a:t>
            </a:r>
            <a:r>
              <a:rPr lang="en-US" altLang="en-US">
                <a:sym typeface="Mathematica1" pitchFamily="2" charset="2"/>
              </a:rPr>
              <a:t>&lt;</a:t>
            </a:r>
            <a:r>
              <a:rPr lang="en-US" altLang="en-US"/>
              <a:t> sign in the alternative hypothesis indicates that the test is left-tailed</a:t>
            </a:r>
            <a:r>
              <a:rPr lang="en-US" altLang="en-US" sz="2400"/>
              <a:t>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buFont typeface="Wingdings" panose="05000000000000000000" pitchFamily="2" charset="2"/>
              <a:buNone/>
            </a:pPr>
            <a:r>
              <a:rPr lang="en-US" altLang="en-US"/>
              <a:t>    and </a:t>
            </a:r>
            <a:r>
              <a:rPr lang="en-US" altLang="en-US" i="1"/>
              <a:t>df</a:t>
            </a:r>
            <a:r>
              <a:rPr lang="en-US" altLang="en-US"/>
              <a:t> =</a:t>
            </a:r>
            <a:r>
              <a:rPr lang="en-US" altLang="en-US" i="1"/>
              <a:t> n</a:t>
            </a:r>
            <a:r>
              <a:rPr lang="en-US" altLang="en-US"/>
              <a:t> – 1 = 45 – 1 = 44</a:t>
            </a:r>
          </a:p>
          <a:p>
            <a:pPr eaLnBrk="1" hangingPunct="1">
              <a:buFont typeface="Wingdings" panose="05000000000000000000" pitchFamily="2" charset="2"/>
              <a:buNone/>
            </a:pPr>
            <a:r>
              <a:rPr lang="en-US" altLang="en-US"/>
              <a:t>           </a:t>
            </a:r>
          </a:p>
        </p:txBody>
      </p:sp>
      <p:sp>
        <p:nvSpPr>
          <p:cNvPr id="125956" name="Text Box 4">
            <a:extLst>
              <a:ext uri="{FF2B5EF4-FFF2-40B4-BE49-F238E27FC236}">
                <a16:creationId xmlns:a16="http://schemas.microsoft.com/office/drawing/2014/main" id="{15E8BC16-9416-4F99-BFD9-B7F097503F87}"/>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graphicFrame>
        <p:nvGraphicFramePr>
          <p:cNvPr id="125957" name="Object 2">
            <a:extLst>
              <a:ext uri="{FF2B5EF4-FFF2-40B4-BE49-F238E27FC236}">
                <a16:creationId xmlns:a16="http://schemas.microsoft.com/office/drawing/2014/main" id="{120426C7-9AC8-48F2-B52F-F168AE01B47D}"/>
              </a:ext>
            </a:extLst>
          </p:cNvPr>
          <p:cNvGraphicFramePr>
            <a:graphicFrameLocks noGrp="1" noChangeAspect="1"/>
          </p:cNvGraphicFramePr>
          <p:nvPr>
            <p:ph sz="half" idx="2"/>
          </p:nvPr>
        </p:nvGraphicFramePr>
        <p:xfrm>
          <a:off x="2286000" y="2786063"/>
          <a:ext cx="4433888" cy="1752600"/>
        </p:xfrm>
        <a:graphic>
          <a:graphicData uri="http://schemas.openxmlformats.org/presentationml/2006/ole">
            <mc:AlternateContent xmlns:mc="http://schemas.openxmlformats.org/markup-compatibility/2006">
              <mc:Choice xmlns:v="urn:schemas-microsoft-com:vml" Requires="v">
                <p:oleObj spid="_x0000_s125967" name="Equation" r:id="rId3" imgW="2184400" imgH="863600" progId="Equation.DSMT4">
                  <p:embed/>
                </p:oleObj>
              </mc:Choice>
              <mc:Fallback>
                <p:oleObj name="Equation" r:id="rId3" imgW="2184400" imgH="863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86063"/>
                        <a:ext cx="4433888"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a:extLst>
              <a:ext uri="{FF2B5EF4-FFF2-40B4-BE49-F238E27FC236}">
                <a16:creationId xmlns:a16="http://schemas.microsoft.com/office/drawing/2014/main" id="{2BE20819-76E2-45A1-AFF0-0950CCBAB408}"/>
              </a:ext>
            </a:extLst>
          </p:cNvPr>
          <p:cNvSpPr>
            <a:spLocks noGrp="1" noChangeArrowheads="1"/>
          </p:cNvSpPr>
          <p:nvPr>
            <p:ph idx="1"/>
          </p:nvPr>
        </p:nvSpPr>
        <p:spPr/>
        <p:txBody>
          <a:bodyPr/>
          <a:lstStyle/>
          <a:p>
            <a:r>
              <a:rPr lang="en-US" altLang="en-US" i="1"/>
              <a:t>df</a:t>
            </a:r>
            <a:r>
              <a:rPr lang="en-US" altLang="en-US"/>
              <a:t> =</a:t>
            </a:r>
            <a:r>
              <a:rPr lang="en-US" altLang="en-US" i="1"/>
              <a:t> n</a:t>
            </a:r>
            <a:r>
              <a:rPr lang="en-US" altLang="en-US"/>
              <a:t> – 1 = 45 – 1 = 44</a:t>
            </a:r>
          </a:p>
          <a:p>
            <a:r>
              <a:rPr lang="en-US" altLang="en-US"/>
              <a:t>The absolute value of </a:t>
            </a:r>
            <a:r>
              <a:rPr lang="en-US" altLang="en-US" i="1"/>
              <a:t>t</a:t>
            </a:r>
            <a:r>
              <a:rPr lang="en-US" altLang="en-US" baseline="-25000"/>
              <a:t>observed</a:t>
            </a:r>
            <a:r>
              <a:rPr lang="en-US" altLang="en-US"/>
              <a:t> is 3.578</a:t>
            </a:r>
          </a:p>
          <a:p>
            <a:r>
              <a:rPr lang="en-US" altLang="en-US"/>
              <a:t>In the </a:t>
            </a:r>
            <a:r>
              <a:rPr lang="en-US" altLang="en-US" i="1"/>
              <a:t>t</a:t>
            </a:r>
            <a:r>
              <a:rPr lang="en-US" altLang="en-US"/>
              <a:t>-distribution table, we see that:</a:t>
            </a:r>
          </a:p>
          <a:p>
            <a:pPr lvl="1"/>
            <a:r>
              <a:rPr lang="en-US" altLang="en-US"/>
              <a:t>From left to right, the areas are decreasing</a:t>
            </a:r>
          </a:p>
          <a:p>
            <a:pPr lvl="1"/>
            <a:r>
              <a:rPr lang="en-US" altLang="en-US"/>
              <a:t>From left to right, the </a:t>
            </a:r>
            <a:r>
              <a:rPr lang="en-US" altLang="en-US" i="1"/>
              <a:t>t</a:t>
            </a:r>
            <a:r>
              <a:rPr lang="en-US" altLang="en-US"/>
              <a:t> values are increasing.</a:t>
            </a:r>
          </a:p>
          <a:p>
            <a:r>
              <a:rPr lang="en-US" altLang="en-US"/>
              <a:t>For </a:t>
            </a:r>
            <a:r>
              <a:rPr lang="en-US" altLang="en-US" i="1"/>
              <a:t>df</a:t>
            </a:r>
            <a:r>
              <a:rPr lang="en-US" altLang="en-US"/>
              <a:t> = 44, the highest given </a:t>
            </a:r>
            <a:r>
              <a:rPr lang="en-US" altLang="en-US" i="1"/>
              <a:t>t</a:t>
            </a:r>
            <a:r>
              <a:rPr lang="en-US" altLang="en-US"/>
              <a:t> value is 3.286, which corresponds to the area = 0.001.</a:t>
            </a:r>
          </a:p>
          <a:p>
            <a:r>
              <a:rPr lang="en-US" altLang="en-US"/>
              <a:t>the </a:t>
            </a:r>
            <a:r>
              <a:rPr lang="en-US" altLang="en-US" i="1"/>
              <a:t>t</a:t>
            </a:r>
            <a:r>
              <a:rPr lang="en-US" altLang="en-US" baseline="-25000"/>
              <a:t>observed</a:t>
            </a:r>
            <a:r>
              <a:rPr lang="en-US" altLang="en-US"/>
              <a:t> value of 3.578 is larger than 3.286</a:t>
            </a:r>
          </a:p>
          <a:p>
            <a:endParaRPr lang="en-US" altLang="en-US"/>
          </a:p>
        </p:txBody>
      </p:sp>
      <p:sp>
        <p:nvSpPr>
          <p:cNvPr id="126979" name="Rectangle 2">
            <a:extLst>
              <a:ext uri="{FF2B5EF4-FFF2-40B4-BE49-F238E27FC236}">
                <a16:creationId xmlns:a16="http://schemas.microsoft.com/office/drawing/2014/main" id="{647BE21A-E3CF-447C-990F-B41D3BB8BE29}"/>
              </a:ext>
            </a:extLst>
          </p:cNvPr>
          <p:cNvSpPr>
            <a:spLocks noGrp="1" noChangeArrowheads="1"/>
          </p:cNvSpPr>
          <p:nvPr>
            <p:ph type="title"/>
          </p:nvPr>
        </p:nvSpPr>
        <p:spPr/>
        <p:txBody>
          <a:bodyPr/>
          <a:lstStyle/>
          <a:p>
            <a:pPr eaLnBrk="1" hangingPunct="1"/>
            <a:r>
              <a:rPr lang="en-US" altLang="en-US" sz="3200"/>
              <a:t>Example 9-6: Solution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a:extLst>
              <a:ext uri="{FF2B5EF4-FFF2-40B4-BE49-F238E27FC236}">
                <a16:creationId xmlns:a16="http://schemas.microsoft.com/office/drawing/2014/main" id="{42AC9AA6-4931-47FF-A8B3-7C01619F7D59}"/>
              </a:ext>
            </a:extLst>
          </p:cNvPr>
          <p:cNvSpPr>
            <a:spLocks noGrp="1" noChangeArrowheads="1"/>
          </p:cNvSpPr>
          <p:nvPr>
            <p:ph idx="1"/>
          </p:nvPr>
        </p:nvSpPr>
        <p:spPr/>
        <p:txBody>
          <a:bodyPr/>
          <a:lstStyle/>
          <a:p>
            <a:r>
              <a:rPr lang="en-US" altLang="en-US"/>
              <a:t>Therefore, for the </a:t>
            </a:r>
            <a:r>
              <a:rPr lang="en-US" altLang="en-US" i="1"/>
              <a:t>t</a:t>
            </a:r>
            <a:r>
              <a:rPr lang="en-US" altLang="en-US" baseline="-25000"/>
              <a:t>observed</a:t>
            </a:r>
            <a:r>
              <a:rPr lang="en-US" altLang="en-US"/>
              <a:t> value of -3.578, we will conclude that the area is smaller than 0.001.</a:t>
            </a:r>
          </a:p>
          <a:p>
            <a:pPr lvl="1"/>
            <a:r>
              <a:rPr lang="en-US" altLang="en-US"/>
              <a:t>Area&lt;0.001</a:t>
            </a:r>
          </a:p>
          <a:p>
            <a:r>
              <a:rPr lang="en-US" altLang="en-US"/>
              <a:t>This is a one-tail left-tailed test.  So the </a:t>
            </a:r>
            <a:r>
              <a:rPr lang="en-US" altLang="en-US" i="1"/>
              <a:t>p</a:t>
            </a:r>
            <a:r>
              <a:rPr lang="en-US" altLang="en-US"/>
              <a:t>-value = 1XArea.</a:t>
            </a:r>
          </a:p>
          <a:p>
            <a:r>
              <a:rPr lang="en-US" altLang="en-US"/>
              <a:t>Therefore, </a:t>
            </a:r>
            <a:r>
              <a:rPr lang="en-US" altLang="en-US" i="1"/>
              <a:t>p</a:t>
            </a:r>
            <a:r>
              <a:rPr lang="en-US" altLang="en-US"/>
              <a:t>-value&lt;0.001</a:t>
            </a:r>
          </a:p>
          <a:p>
            <a:r>
              <a:rPr lang="en-US" altLang="en-US"/>
              <a:t>α=0.025</a:t>
            </a:r>
          </a:p>
          <a:p>
            <a:r>
              <a:rPr lang="en-US" altLang="en-US"/>
              <a:t>α&gt;</a:t>
            </a:r>
            <a:r>
              <a:rPr lang="en-US" altLang="en-US" i="1"/>
              <a:t>p-value : reject the Null Hypothesis</a:t>
            </a:r>
          </a:p>
          <a:p>
            <a:endParaRPr lang="en-US" altLang="en-US"/>
          </a:p>
        </p:txBody>
      </p:sp>
      <p:sp>
        <p:nvSpPr>
          <p:cNvPr id="128003" name="Rectangle 2">
            <a:extLst>
              <a:ext uri="{FF2B5EF4-FFF2-40B4-BE49-F238E27FC236}">
                <a16:creationId xmlns:a16="http://schemas.microsoft.com/office/drawing/2014/main" id="{C9F4F21F-7728-493F-8A75-84E428BFA2FB}"/>
              </a:ext>
            </a:extLst>
          </p:cNvPr>
          <p:cNvSpPr>
            <a:spLocks noGrp="1" noChangeArrowheads="1"/>
          </p:cNvSpPr>
          <p:nvPr>
            <p:ph type="title"/>
          </p:nvPr>
        </p:nvSpPr>
        <p:spPr/>
        <p:txBody>
          <a:bodyPr/>
          <a:lstStyle/>
          <a:p>
            <a:pPr eaLnBrk="1" hangingPunct="1"/>
            <a:r>
              <a:rPr lang="en-US" altLang="en-US" sz="3200"/>
              <a:t>Example 9-6: Solution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8470998-42EA-4754-9B48-D2E4BA582827}"/>
              </a:ext>
            </a:extLst>
          </p:cNvPr>
          <p:cNvSpPr>
            <a:spLocks noGrp="1" noChangeArrowheads="1"/>
          </p:cNvSpPr>
          <p:nvPr>
            <p:ph type="title"/>
          </p:nvPr>
        </p:nvSpPr>
        <p:spPr/>
        <p:txBody>
          <a:bodyPr/>
          <a:lstStyle/>
          <a:p>
            <a:pPr eaLnBrk="1" hangingPunct="1"/>
            <a:r>
              <a:rPr lang="en-US" altLang="en-US" sz="3200"/>
              <a:t>Figure 9.12 The required </a:t>
            </a:r>
            <a:r>
              <a:rPr lang="en-US" altLang="en-US" sz="3200" i="1"/>
              <a:t>p</a:t>
            </a:r>
            <a:r>
              <a:rPr lang="en-US" altLang="en-US" sz="3200"/>
              <a:t>-value</a:t>
            </a:r>
            <a:endParaRPr lang="en-US" altLang="en-US"/>
          </a:p>
        </p:txBody>
      </p:sp>
      <p:sp>
        <p:nvSpPr>
          <p:cNvPr id="129027" name="Text Box 3">
            <a:extLst>
              <a:ext uri="{FF2B5EF4-FFF2-40B4-BE49-F238E27FC236}">
                <a16:creationId xmlns:a16="http://schemas.microsoft.com/office/drawing/2014/main" id="{E7A6BF2E-820C-4CF7-A899-1E0036945373}"/>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pic>
        <p:nvPicPr>
          <p:cNvPr id="129028" name="Picture 6">
            <a:extLst>
              <a:ext uri="{FF2B5EF4-FFF2-40B4-BE49-F238E27FC236}">
                <a16:creationId xmlns:a16="http://schemas.microsoft.com/office/drawing/2014/main" id="{050D9DDB-5811-49FF-98DE-A6471ABA0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32038"/>
            <a:ext cx="6324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F3C3C9D-BB62-47BB-9B2B-B63778AA083B}"/>
              </a:ext>
            </a:extLst>
          </p:cNvPr>
          <p:cNvSpPr>
            <a:spLocks noGrp="1" noChangeArrowheads="1"/>
          </p:cNvSpPr>
          <p:nvPr>
            <p:ph type="title"/>
          </p:nvPr>
        </p:nvSpPr>
        <p:spPr/>
        <p:txBody>
          <a:bodyPr/>
          <a:lstStyle/>
          <a:p>
            <a:pPr eaLnBrk="1" hangingPunct="1"/>
            <a:r>
              <a:rPr lang="en-US" altLang="en-US" sz="3200"/>
              <a:t>Example 9-7</a:t>
            </a:r>
          </a:p>
        </p:txBody>
      </p:sp>
      <p:sp>
        <p:nvSpPr>
          <p:cNvPr id="130051" name="Rectangle 3">
            <a:extLst>
              <a:ext uri="{FF2B5EF4-FFF2-40B4-BE49-F238E27FC236}">
                <a16:creationId xmlns:a16="http://schemas.microsoft.com/office/drawing/2014/main" id="{205599AD-7B85-4F20-85FF-A0B1A4E01DAE}"/>
              </a:ext>
            </a:extLst>
          </p:cNvPr>
          <p:cNvSpPr>
            <a:spLocks noGrp="1" noChangeArrowheads="1"/>
          </p:cNvSpPr>
          <p:nvPr>
            <p:ph type="body" idx="1"/>
          </p:nvPr>
        </p:nvSpPr>
        <p:spPr>
          <a:xfrm>
            <a:off x="457200" y="1752600"/>
            <a:ext cx="8415338" cy="4419600"/>
          </a:xfrm>
        </p:spPr>
        <p:txBody>
          <a:bodyPr/>
          <a:lstStyle/>
          <a:p>
            <a:pPr eaLnBrk="1" hangingPunct="1">
              <a:lnSpc>
                <a:spcPct val="90000"/>
              </a:lnSpc>
              <a:buFont typeface="Tahoma" panose="020B0604030504040204" pitchFamily="34" charset="0"/>
              <a:buChar char=" "/>
            </a:pPr>
            <a:r>
              <a:rPr lang="en-GB" altLang="en-US" sz="2400"/>
              <a:t>Refer to Example 9-5.  A psychologist claims that the mean age at which children start walking is 12.5 months.  Carol wanted to check if this claim is true.  She took a random sample of 18 children and found that the mean age at which these children started walking was 12.9 months with a standard deviation of .80 month.  Using the 1% significance level, can you conclude that the mean age at which all children start walking is different from 12.5 months?  Assume that the ages at which all children start walking have an  approximately normal distribution.  </a:t>
            </a:r>
            <a:endParaRPr lang="en-US" altLang="en-US" sz="2400"/>
          </a:p>
        </p:txBody>
      </p:sp>
      <p:sp>
        <p:nvSpPr>
          <p:cNvPr id="130052" name="Text Box 4">
            <a:extLst>
              <a:ext uri="{FF2B5EF4-FFF2-40B4-BE49-F238E27FC236}">
                <a16:creationId xmlns:a16="http://schemas.microsoft.com/office/drawing/2014/main" id="{512AF845-5410-4CE1-B357-0DEDB3C058AD}"/>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BEBC45C-DC18-4FBC-8842-AFA600EFA98D}"/>
              </a:ext>
            </a:extLst>
          </p:cNvPr>
          <p:cNvSpPr>
            <a:spLocks noGrp="1" noChangeArrowheads="1"/>
          </p:cNvSpPr>
          <p:nvPr>
            <p:ph type="title"/>
          </p:nvPr>
        </p:nvSpPr>
        <p:spPr/>
        <p:txBody>
          <a:bodyPr/>
          <a:lstStyle/>
          <a:p>
            <a:pPr eaLnBrk="1" hangingPunct="1"/>
            <a:r>
              <a:rPr lang="en-US" altLang="en-US" sz="3200"/>
              <a:t>Example 9-7: Solution</a:t>
            </a:r>
          </a:p>
        </p:txBody>
      </p:sp>
      <p:sp>
        <p:nvSpPr>
          <p:cNvPr id="131075" name="Rectangle 3">
            <a:extLst>
              <a:ext uri="{FF2B5EF4-FFF2-40B4-BE49-F238E27FC236}">
                <a16:creationId xmlns:a16="http://schemas.microsoft.com/office/drawing/2014/main" id="{3746B34D-E33A-4DFC-B5CC-AD42CBF2EF02}"/>
              </a:ext>
            </a:extLst>
          </p:cNvPr>
          <p:cNvSpPr>
            <a:spLocks noGrp="1" noChangeArrowheads="1"/>
          </p:cNvSpPr>
          <p:nvPr>
            <p:ph type="body" idx="1"/>
          </p:nvPr>
        </p:nvSpPr>
        <p:spPr>
          <a:xfrm>
            <a:off x="611188" y="2017713"/>
            <a:ext cx="8343900" cy="4114800"/>
          </a:xfrm>
        </p:spPr>
        <p:txBody>
          <a:bodyPr/>
          <a:lstStyle/>
          <a:p>
            <a:pPr eaLnBrk="1" hangingPunct="1"/>
            <a:r>
              <a:rPr lang="en-GB" altLang="en-US"/>
              <a:t>Step 1:</a:t>
            </a:r>
            <a:r>
              <a:rPr lang="en-GB" altLang="en-US" i="1"/>
              <a:t> H</a:t>
            </a:r>
            <a:r>
              <a:rPr lang="en-GB" altLang="en-US" baseline="-25000"/>
              <a:t>0</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 12.5</a:t>
            </a:r>
          </a:p>
          <a:p>
            <a:pPr eaLnBrk="1" hangingPunct="1">
              <a:buFont typeface="Wingdings" panose="05000000000000000000" pitchFamily="2" charset="2"/>
              <a:buNone/>
            </a:pPr>
            <a:r>
              <a:rPr lang="en-GB" altLang="en-US"/>
              <a:t>               </a:t>
            </a:r>
            <a:r>
              <a:rPr lang="en-GB" altLang="en-US" i="1"/>
              <a:t>H</a:t>
            </a:r>
            <a:r>
              <a:rPr lang="en-GB" altLang="en-US" i="1" baseline="-25000"/>
              <a:t>1</a:t>
            </a:r>
            <a:r>
              <a:rPr lang="en-GB" altLang="en-US"/>
              <a:t> : </a:t>
            </a:r>
            <a:r>
              <a:rPr lang="el-GR" altLang="en-US">
                <a:latin typeface="Times New Roman" panose="02020603050405020304" pitchFamily="18" charset="0"/>
                <a:cs typeface="Times New Roman" panose="02020603050405020304" pitchFamily="18" charset="0"/>
              </a:rPr>
              <a:t>μ</a:t>
            </a:r>
            <a:r>
              <a:rPr lang="en-GB" altLang="en-US"/>
              <a:t> ≠</a:t>
            </a:r>
            <a:r>
              <a:rPr lang="en-GB" altLang="en-US">
                <a:sym typeface="Mathematica1" pitchFamily="2" charset="2"/>
              </a:rPr>
              <a:t> 12.5</a:t>
            </a:r>
          </a:p>
          <a:p>
            <a:pPr eaLnBrk="1" hangingPunct="1"/>
            <a:r>
              <a:rPr lang="en-GB" altLang="en-US">
                <a:sym typeface="Mathematica1" pitchFamily="2" charset="2"/>
              </a:rPr>
              <a:t>Step 2:  Two tailed test</a:t>
            </a:r>
            <a:endParaRPr lang="en-GB" altLang="en-US"/>
          </a:p>
          <a:p>
            <a:pPr eaLnBrk="1" hangingPunct="1"/>
            <a:r>
              <a:rPr lang="en-GB" altLang="en-US"/>
              <a:t>Step 3: The population standard deviation σ</a:t>
            </a:r>
            <a:r>
              <a:rPr lang="en-GB" altLang="en-US">
                <a:sym typeface="Mathematica1" pitchFamily="2" charset="2"/>
              </a:rPr>
              <a:t> is not known, the sample size is small </a:t>
            </a:r>
            <a:r>
              <a:rPr lang="en-US" altLang="en-US"/>
              <a:t>(</a:t>
            </a:r>
            <a:r>
              <a:rPr lang="en-US" altLang="en-US" i="1">
                <a:latin typeface="Times New Roman" panose="02020603050405020304" pitchFamily="18" charset="0"/>
              </a:rPr>
              <a:t>n</a:t>
            </a:r>
            <a:r>
              <a:rPr lang="en-US" altLang="en-US"/>
              <a:t> &lt; 30), and the population is normally distributed.  Consequently, we will use the </a:t>
            </a:r>
            <a:r>
              <a:rPr lang="en-US" altLang="en-US" i="1">
                <a:latin typeface="Times New Roman" panose="02020603050405020304" pitchFamily="18" charset="0"/>
              </a:rPr>
              <a:t>t</a:t>
            </a:r>
            <a:r>
              <a:rPr lang="en-US" altLang="en-US"/>
              <a:t> distribution to perform the test.</a:t>
            </a:r>
          </a:p>
          <a:p>
            <a:pPr eaLnBrk="1" hangingPunct="1"/>
            <a:endParaRPr lang="en-US" altLang="en-US"/>
          </a:p>
        </p:txBody>
      </p:sp>
      <p:sp>
        <p:nvSpPr>
          <p:cNvPr id="131076" name="Text Box 4">
            <a:extLst>
              <a:ext uri="{FF2B5EF4-FFF2-40B4-BE49-F238E27FC236}">
                <a16:creationId xmlns:a16="http://schemas.microsoft.com/office/drawing/2014/main" id="{19236B05-9FD8-49F8-8372-931BCB7B59A6}"/>
              </a:ext>
            </a:extLst>
          </p:cNvPr>
          <p:cNvSpPr txBox="1">
            <a:spLocks noChangeArrowheads="1"/>
          </p:cNvSpPr>
          <p:nvPr/>
        </p:nvSpPr>
        <p:spPr bwMode="auto">
          <a:xfrm>
            <a:off x="4211638" y="62245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50000"/>
              </a:spcBef>
              <a:buClrTx/>
              <a:buSzTx/>
              <a:buFontTx/>
              <a:buNone/>
            </a:pPr>
            <a:r>
              <a:rPr lang="en-US" altLang="en-US" sz="1400">
                <a:latin typeface="Arial" panose="020B0604020202020204" pitchFamily="34" charset="0"/>
              </a:rPr>
              <a:t>                          Prem Mann, </a:t>
            </a:r>
            <a:r>
              <a:rPr lang="en-US" altLang="en-US" sz="1400" i="1">
                <a:latin typeface="Arial" panose="020B0604020202020204" pitchFamily="34" charset="0"/>
              </a:rPr>
              <a:t>Introductory Statistics</a:t>
            </a:r>
            <a:r>
              <a:rPr lang="en-US" altLang="en-US" sz="1400">
                <a:latin typeface="Arial" panose="020B0604020202020204" pitchFamily="34" charset="0"/>
              </a:rPr>
              <a:t>, </a:t>
            </a:r>
            <a:r>
              <a:rPr lang="en-US" altLang="en-US" sz="1400" i="1">
                <a:latin typeface="Arial" panose="020B0604020202020204" pitchFamily="34" charset="0"/>
              </a:rPr>
              <a:t>7/E</a:t>
            </a:r>
            <a:r>
              <a:rPr lang="en-US" altLang="en-US" sz="1400">
                <a:latin typeface="Arial" panose="020B0604020202020204" pitchFamily="34" charset="0"/>
              </a:rPr>
              <a:t> Copyright © 2010 John Wiley &amp; Sons. All right reserved</a:t>
            </a:r>
          </a:p>
        </p:txBody>
      </p:sp>
    </p:spTree>
  </p:cSld>
  <p:clrMapOvr>
    <a:masterClrMapping/>
  </p:clrMapOvr>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Level</Template>
  <TotalTime>4283</TotalTime>
  <Words>9576</Words>
  <Application>Microsoft Office PowerPoint</Application>
  <PresentationFormat>On-screen Show (4:3)</PresentationFormat>
  <Paragraphs>648</Paragraphs>
  <Slides>133</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2" baseType="lpstr">
      <vt:lpstr>Arial</vt:lpstr>
      <vt:lpstr>Garamond</vt:lpstr>
      <vt:lpstr>Symbol</vt:lpstr>
      <vt:lpstr>Tahoma</vt:lpstr>
      <vt:lpstr>Times New Roman</vt:lpstr>
      <vt:lpstr>Verdana</vt:lpstr>
      <vt:lpstr>Wingdings</vt:lpstr>
      <vt:lpstr>Level</vt:lpstr>
      <vt:lpstr>Equation</vt:lpstr>
      <vt:lpstr>CHAPTER 9</vt:lpstr>
      <vt:lpstr>HYPOTHESIS TESTS: AN INTRODUCTION</vt:lpstr>
      <vt:lpstr>Two Hypotheses</vt:lpstr>
      <vt:lpstr>Two Hypotheses</vt:lpstr>
      <vt:lpstr>Rejection and Nonrejection Regions</vt:lpstr>
      <vt:lpstr>Two Types of Errors</vt:lpstr>
      <vt:lpstr>Two Types of Errors</vt:lpstr>
      <vt:lpstr>Two Types of Errors</vt:lpstr>
      <vt:lpstr>Table 9.2 Four Possible Outcomes for a Test of Hypothesis</vt:lpstr>
      <vt:lpstr>Tails of a Test</vt:lpstr>
      <vt:lpstr>A Two-Tailed Test</vt:lpstr>
      <vt:lpstr>A Two-Tailed Test</vt:lpstr>
      <vt:lpstr>A Two-Tailed Test</vt:lpstr>
      <vt:lpstr>Figure 9.2 A two-tailed test.</vt:lpstr>
      <vt:lpstr>A Left-Tailed Test </vt:lpstr>
      <vt:lpstr>A Left-Tailed Test</vt:lpstr>
      <vt:lpstr>A Left-Tailed Test</vt:lpstr>
      <vt:lpstr>Figure 9.3 A left-tailed test.</vt:lpstr>
      <vt:lpstr>A Right-Tailed Test </vt:lpstr>
      <vt:lpstr>A Right-Tailed Test</vt:lpstr>
      <vt:lpstr>A Right-Tailed Test</vt:lpstr>
      <vt:lpstr>Figure 9.4 A right-tailed test.</vt:lpstr>
      <vt:lpstr>Summary of tests and the Significance Level (a)</vt:lpstr>
      <vt:lpstr>PowerPoint Presentation</vt:lpstr>
      <vt:lpstr>Table 9.3  Signs in H0 and H1 and Tails of a Test</vt:lpstr>
      <vt:lpstr>PowerPoint Presentation</vt:lpstr>
      <vt:lpstr>H0, H1, and Tails of a Test</vt:lpstr>
      <vt:lpstr>H0, H1, and Tails of a Test</vt:lpstr>
      <vt:lpstr>H0, H1, and Tails of a Test</vt:lpstr>
      <vt:lpstr>H0, H1, and Tails of a Test</vt:lpstr>
      <vt:lpstr>H0, H1, and Tails of a Test</vt:lpstr>
      <vt:lpstr>H0, H1, and Tails of a Test</vt:lpstr>
      <vt:lpstr>H0, H1, and Tails of a Test</vt:lpstr>
      <vt:lpstr>H0, H1, and Tails of a Test</vt:lpstr>
      <vt:lpstr>H0, H1, and Tails of a Test</vt:lpstr>
      <vt:lpstr>H0, H1, and Tails of a Test</vt:lpstr>
      <vt:lpstr>HYPOTHESIS TESTS ABOUT :  KNOWN</vt:lpstr>
      <vt:lpstr>HYPOTHESIS TESTS ABOUT μ: σ KNOWN</vt:lpstr>
      <vt:lpstr>HYPOTHESIS TESTS ABOUT μ: σ KNOWN</vt:lpstr>
      <vt:lpstr>HYPOTHESIS TESTS ABOUT μ: σ KNOWN</vt:lpstr>
      <vt:lpstr>Calculating the z Value for x</vt:lpstr>
      <vt:lpstr>HYPOTHESIS TESTS ABOUT :  NOT KNOWN</vt:lpstr>
      <vt:lpstr>HYPOTHESIS TESTS ABOUT μ: σ NOT KNOWN</vt:lpstr>
      <vt:lpstr>HYPOTHESIS TESTS ABOUT μ: σ NOT KNOWN</vt:lpstr>
      <vt:lpstr>HYPOTHESIS TESTS ABOUT μ: σ NOT KNOWN</vt:lpstr>
      <vt:lpstr>HYPOTHESIS TESTS ABOUT μ: σ NOT KNOWN</vt:lpstr>
      <vt:lpstr>Tests of Hypothesis for μ Using the t Distribution </vt:lpstr>
      <vt:lpstr>HYPOTHESIS TESTS ABOUT A POPULATION PROPORTION: LARGE SAMPLES</vt:lpstr>
      <vt:lpstr>HYPOTHESIS TESTS ABOUT A POPULATION PROPORTION: LARGE SAMPLES</vt:lpstr>
      <vt:lpstr>PowerPoint Presentation</vt:lpstr>
      <vt:lpstr>Two Procedures</vt:lpstr>
      <vt:lpstr>HYPOTHESIS TESTS ABOUT μ: σ KNOWN</vt:lpstr>
      <vt:lpstr>The p-value approach</vt:lpstr>
      <vt:lpstr>Steps to Perform a Test of Hypothesis Using the p–Value Approach</vt:lpstr>
      <vt:lpstr>Figure 9.5 The p–value for a right-tailed test.</vt:lpstr>
      <vt:lpstr>Figure 9.5 The p–value for a left-tailed test.</vt:lpstr>
      <vt:lpstr>Figure 9.6 The p–value for a two-tailed test.</vt:lpstr>
      <vt:lpstr>The Critical Value Approach</vt:lpstr>
      <vt:lpstr>Steps to Perform a Test of Hypothesis with the Critical-Value Approach</vt:lpstr>
      <vt:lpstr>PowerPoint Presentation</vt:lpstr>
      <vt:lpstr>PowerPoint Presentation</vt:lpstr>
      <vt:lpstr>Example 9-1</vt:lpstr>
      <vt:lpstr>Example 9-1: Solution</vt:lpstr>
      <vt:lpstr>Example 9-1: Solution</vt:lpstr>
      <vt:lpstr>Figure 9-7 The p-value for a two-tailed test.</vt:lpstr>
      <vt:lpstr>Example 9-1: Solution</vt:lpstr>
      <vt:lpstr>Example 9-2</vt:lpstr>
      <vt:lpstr>Example 9-2: Solution</vt:lpstr>
      <vt:lpstr>Example 9-2: Solution</vt:lpstr>
      <vt:lpstr>Figure 9-8 The p-value for a left-tailed test.</vt:lpstr>
      <vt:lpstr>Example 9-2: Solution</vt:lpstr>
      <vt:lpstr>HYPOTHESIS TESTS ABOUT m: s KNOWN</vt:lpstr>
      <vt:lpstr>Example 9-3</vt:lpstr>
      <vt:lpstr>Example 9-3: Solution</vt:lpstr>
      <vt:lpstr>Example 9-3: Solution</vt:lpstr>
      <vt:lpstr>Figure 9.9</vt:lpstr>
      <vt:lpstr>Calculating the Value of the Test Statistic</vt:lpstr>
      <vt:lpstr>Example 9-3: Solution</vt:lpstr>
      <vt:lpstr>Example 9-3: Solution</vt:lpstr>
      <vt:lpstr>Example 9-4</vt:lpstr>
      <vt:lpstr>Example 9-4: Solution</vt:lpstr>
      <vt:lpstr>Example 9-4: Solution</vt:lpstr>
      <vt:lpstr>Figure 9.10</vt:lpstr>
      <vt:lpstr>Example 9-4: Solution</vt:lpstr>
      <vt:lpstr>Example 9-4: Solution</vt:lpstr>
      <vt:lpstr>Example 9-5</vt:lpstr>
      <vt:lpstr>Example 9-5: Solution</vt:lpstr>
      <vt:lpstr>Example 9-5: Solution</vt:lpstr>
      <vt:lpstr>Example 9-5 Solution</vt:lpstr>
      <vt:lpstr>Figure 9.11 The required p-value</vt:lpstr>
      <vt:lpstr>Example 9-5: Solution</vt:lpstr>
      <vt:lpstr>Example 9-6</vt:lpstr>
      <vt:lpstr>Example 9-6: Solution</vt:lpstr>
      <vt:lpstr>Example 9-6: Solution</vt:lpstr>
      <vt:lpstr>Example 9-6: Solution</vt:lpstr>
      <vt:lpstr>Example 9-6: Solution</vt:lpstr>
      <vt:lpstr>Figure 9.12 The required p-value</vt:lpstr>
      <vt:lpstr>Example 9-7</vt:lpstr>
      <vt:lpstr>Example 9-7: Solution</vt:lpstr>
      <vt:lpstr>Example 9-7: Solution</vt:lpstr>
      <vt:lpstr>Figure 9.13 The regions</vt:lpstr>
      <vt:lpstr>Example 9-7: Solution</vt:lpstr>
      <vt:lpstr>Example 9-8</vt:lpstr>
      <vt:lpstr>Example 9-8</vt:lpstr>
      <vt:lpstr>Example 9-8: Solution</vt:lpstr>
      <vt:lpstr>Example 9-8: Solution</vt:lpstr>
      <vt:lpstr>Figure 9.14</vt:lpstr>
      <vt:lpstr>Example 9-8: Solution</vt:lpstr>
      <vt:lpstr>Example 9-9</vt:lpstr>
      <vt:lpstr>Example 9-9</vt:lpstr>
      <vt:lpstr>Example 9-9: Solution</vt:lpstr>
      <vt:lpstr>Example 9-9: Solution</vt:lpstr>
      <vt:lpstr>Figure 9.15  The required p-value</vt:lpstr>
      <vt:lpstr>Example 9-9: Solution</vt:lpstr>
      <vt:lpstr>Example 9-10</vt:lpstr>
      <vt:lpstr>Example 9-10</vt:lpstr>
      <vt:lpstr>Example 9-10: Solution</vt:lpstr>
      <vt:lpstr>Example 9-10: Solution</vt:lpstr>
      <vt:lpstr>Figure 9.16  The required p-value</vt:lpstr>
      <vt:lpstr>Example 9-10: Solution</vt:lpstr>
      <vt:lpstr>Example 9-11</vt:lpstr>
      <vt:lpstr>Example 9-11</vt:lpstr>
      <vt:lpstr>Example 9-11: Solution</vt:lpstr>
      <vt:lpstr>Example 9-11: Solution</vt:lpstr>
      <vt:lpstr>Figure 9.17  The critical values of z</vt:lpstr>
      <vt:lpstr>Example 9-11: Solution</vt:lpstr>
      <vt:lpstr>Example 9-11: Solution</vt:lpstr>
      <vt:lpstr>Example 9-12</vt:lpstr>
      <vt:lpstr>Example 9-12: Solution</vt:lpstr>
      <vt:lpstr>Example 9-12: Solution</vt:lpstr>
      <vt:lpstr>Figure 9.18  The critical values of z</vt:lpstr>
      <vt:lpstr>Example 9-12: Solution</vt:lpstr>
      <vt:lpstr>Example 9-12: Solution</vt:lpstr>
    </vt:vector>
  </TitlesOfParts>
  <Company>Cal Poly Pomona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hoonkim</dc:creator>
  <cp:lastModifiedBy>Shah Hossain</cp:lastModifiedBy>
  <cp:revision>157</cp:revision>
  <dcterms:created xsi:type="dcterms:W3CDTF">2010-03-05T15:10:19Z</dcterms:created>
  <dcterms:modified xsi:type="dcterms:W3CDTF">2022-06-01T09:53:15Z</dcterms:modified>
</cp:coreProperties>
</file>